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3" r:id="rId3"/>
    <p:sldId id="294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95" r:id="rId20"/>
    <p:sldId id="297" r:id="rId21"/>
    <p:sldId id="296" r:id="rId22"/>
    <p:sldId id="273" r:id="rId23"/>
    <p:sldId id="277" r:id="rId24"/>
    <p:sldId id="274" r:id="rId25"/>
    <p:sldId id="275" r:id="rId26"/>
    <p:sldId id="276" r:id="rId27"/>
    <p:sldId id="278" r:id="rId28"/>
    <p:sldId id="279" r:id="rId29"/>
    <p:sldId id="280" r:id="rId30"/>
    <p:sldId id="298" r:id="rId31"/>
    <p:sldId id="281" r:id="rId32"/>
    <p:sldId id="282" r:id="rId33"/>
    <p:sldId id="283" r:id="rId34"/>
    <p:sldId id="284" r:id="rId35"/>
    <p:sldId id="285" r:id="rId36"/>
    <p:sldId id="286" r:id="rId37"/>
    <p:sldId id="299" r:id="rId38"/>
    <p:sldId id="300" r:id="rId39"/>
    <p:sldId id="287" r:id="rId40"/>
    <p:sldId id="292" r:id="rId41"/>
    <p:sldId id="288" r:id="rId42"/>
    <p:sldId id="289" r:id="rId43"/>
    <p:sldId id="290" r:id="rId44"/>
    <p:sldId id="291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1EA"/>
    <a:srgbClr val="0B5B7F"/>
    <a:srgbClr val="053F85"/>
    <a:srgbClr val="073D55"/>
    <a:srgbClr val="7C0D0A"/>
    <a:srgbClr val="BD130F"/>
    <a:srgbClr val="992727"/>
    <a:srgbClr val="7B1F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9" autoAdjust="0"/>
  </p:normalViewPr>
  <p:slideViewPr>
    <p:cSldViewPr>
      <p:cViewPr>
        <p:scale>
          <a:sx n="66" d="100"/>
          <a:sy n="66" d="100"/>
        </p:scale>
        <p:origin x="-701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F05AA4-F1A4-49DD-9883-DC063E9959D1}" type="datetimeFigureOut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17E034-7CEA-4BB3-A6CB-E58009E86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4539-FEFC-4E3F-BEC4-E95A231C323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4C2-59F9-4A35-A272-7E7C37912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C4C2-59F9-4A35-A272-7E7C37912C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C4C2-59F9-4A35-A272-7E7C37912C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C4C2-59F9-4A35-A272-7E7C37912CA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EACC4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 userDrawn="1"/>
        </p:nvSpPr>
        <p:spPr>
          <a:xfrm>
            <a:off x="6324600" y="2362200"/>
            <a:ext cx="2590800" cy="2590800"/>
          </a:xfrm>
          <a:prstGeom prst="ellipse">
            <a:avLst/>
          </a:prstGeom>
          <a:solidFill>
            <a:srgbClr val="8E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>
          <a:xfrm>
            <a:off x="457200" y="1122363"/>
            <a:ext cx="7543800" cy="2154237"/>
          </a:xfrm>
          <a:prstGeom prst="roundRect">
            <a:avLst/>
          </a:prstGeom>
          <a:solidFill>
            <a:srgbClr val="BD13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7"/>
          <p:cNvCxnSpPr/>
          <p:nvPr/>
        </p:nvCxnSpPr>
        <p:spPr>
          <a:xfrm>
            <a:off x="457200" y="3398838"/>
            <a:ext cx="5638800" cy="0"/>
          </a:xfrm>
          <a:prstGeom prst="line">
            <a:avLst/>
          </a:prstGeom>
          <a:ln w="19050">
            <a:solidFill>
              <a:srgbClr val="0B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065"/>
          <p:cNvSpPr txBox="1">
            <a:spLocks noChangeArrowheads="1"/>
          </p:cNvSpPr>
          <p:nvPr userDrawn="1"/>
        </p:nvSpPr>
        <p:spPr bwMode="auto">
          <a:xfrm>
            <a:off x="92075" y="65532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2066"/>
          <p:cNvSpPr txBox="1">
            <a:spLocks noChangeArrowheads="1"/>
          </p:cNvSpPr>
          <p:nvPr userDrawn="1"/>
        </p:nvSpPr>
        <p:spPr bwMode="auto">
          <a:xfrm>
            <a:off x="3397250" y="6537325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5486400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3200" i="0" kern="1200" dirty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27975" y="6518275"/>
            <a:ext cx="1066800" cy="328613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t>18-</a:t>
            </a:r>
            <a:fld id="{67326933-BF7E-4F68-8EBB-42FB7C42F8BF}" type="slidenum"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en-US" sz="1000" b="1">
              <a:solidFill>
                <a:srgbClr val="FFFFFF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3631407"/>
            <a:ext cx="4708525" cy="1588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175" y="6507163"/>
            <a:ext cx="4114800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The McGraw-Hill Companies, © 2013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00988" y="6518275"/>
            <a:ext cx="1066800" cy="328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2D40E0-A978-4630-90B6-36BC95D00612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6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5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4114800" cy="330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513"/>
            <a:ext cx="1066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A80ADB-0558-4E08-A2F4-4266493B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661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0B5B7F"/>
          </a:solidFill>
          <a:latin typeface="+mj-lt"/>
          <a:ea typeface="Aharoni"/>
          <a:cs typeface="Aharoni" pitchFamily="2" charset="-79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extflow.mcgraw-hill.com/wireinner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563" y="1371600"/>
            <a:ext cx="6972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B5B7F"/>
                </a:solidFill>
                <a:latin typeface="+mj-lt"/>
              </a:rPr>
              <a:t>Portfolio Performance Evaluation</a:t>
            </a:r>
          </a:p>
        </p:txBody>
      </p:sp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934200" y="3124200"/>
            <a:ext cx="167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B5B7F"/>
                </a:solidFill>
              </a:rPr>
              <a:t>18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546100" y="3592513"/>
            <a:ext cx="5181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B5B7F"/>
                </a:solidFill>
              </a:rPr>
              <a:t>Bodie, Kane, and Marcus</a:t>
            </a:r>
          </a:p>
          <a:p>
            <a:r>
              <a:rPr lang="en-US" sz="3200" i="1">
                <a:solidFill>
                  <a:srgbClr val="0B5B7F"/>
                </a:solidFill>
              </a:rPr>
              <a:t>Essentials of Investments, </a:t>
            </a:r>
            <a:r>
              <a:rPr lang="en-US" sz="3200">
                <a:solidFill>
                  <a:srgbClr val="0B5B7F"/>
                </a:solidFill>
              </a:rPr>
              <a:t>9</a:t>
            </a:r>
            <a:r>
              <a:rPr lang="en-US" sz="3200" baseline="30000">
                <a:solidFill>
                  <a:srgbClr val="0B5B7F"/>
                </a:solidFill>
              </a:rPr>
              <a:t>th</a:t>
            </a:r>
            <a:r>
              <a:rPr lang="en-US" sz="3200">
                <a:solidFill>
                  <a:srgbClr val="0B5B7F"/>
                </a:solidFill>
              </a:rPr>
              <a:t> Edition</a:t>
            </a:r>
            <a:endParaRPr lang="en-US" sz="3200" i="1">
              <a:solidFill>
                <a:srgbClr val="0B5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18.2 </a:t>
            </a:r>
            <a:r>
              <a:rPr lang="en-US" i="1" dirty="0" smtClean="0">
                <a:ea typeface="+mj-ea"/>
              </a:rPr>
              <a:t>M</a:t>
            </a:r>
            <a:r>
              <a:rPr lang="en-US" baseline="30000" dirty="0" smtClean="0">
                <a:ea typeface="+mj-ea"/>
              </a:rPr>
              <a:t>2 </a:t>
            </a:r>
            <a:r>
              <a:rPr lang="en-US" dirty="0" smtClean="0">
                <a:ea typeface="+mj-ea"/>
              </a:rPr>
              <a:t>of Portfolio</a:t>
            </a:r>
            <a:endParaRPr lang="en-US" dirty="0">
              <a:ea typeface="+mj-ea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114425"/>
            <a:ext cx="79724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Information Ratio</a:t>
            </a:r>
          </a:p>
          <a:p>
            <a:pPr lvl="1"/>
            <a:r>
              <a:rPr lang="en-US" smtClean="0"/>
              <a:t>Ratio of alpha to standard deviation of diversifiable risk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3962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Alpha Capture and Transport</a:t>
            </a:r>
          </a:p>
          <a:p>
            <a:pPr lvl="1"/>
            <a:r>
              <a:rPr lang="en-US" smtClean="0"/>
              <a:t>Alpha transport</a:t>
            </a:r>
          </a:p>
          <a:p>
            <a:pPr lvl="2"/>
            <a:r>
              <a:rPr lang="en-US" sz="2800" smtClean="0"/>
              <a:t>Establishing alpha while using index products to both hedge market exposure and establish exposure to desired sectors</a:t>
            </a:r>
          </a:p>
          <a:p>
            <a:pPr lvl="1"/>
            <a:r>
              <a:rPr lang="en-US" smtClean="0"/>
              <a:t>Alpha capture</a:t>
            </a:r>
          </a:p>
          <a:p>
            <a:pPr lvl="2"/>
            <a:r>
              <a:rPr lang="en-US" sz="2800" smtClean="0"/>
              <a:t>Construction of positive-alpha portfolio with systematic risk hedged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900" smtClean="0">
                <a:cs typeface="Aharoni"/>
              </a:rPr>
              <a:t>Table 18.2 Alpha Capture/Transfer, Healthcare Sector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1371600"/>
            <a:ext cx="8997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82550" y="4419600"/>
            <a:ext cx="899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*If </a:t>
            </a:r>
            <a:r>
              <a:rPr lang="en-US" i="1"/>
              <a:t>P </a:t>
            </a:r>
            <a:r>
              <a:rPr lang="en-US"/>
              <a:t>’s alpha is negative, then reverse the sign of </a:t>
            </a:r>
            <a:r>
              <a:rPr lang="en-US" i="1"/>
              <a:t>w</a:t>
            </a:r>
            <a:r>
              <a:rPr lang="en-US" i="1" baseline="-25000"/>
              <a:t>P</a:t>
            </a:r>
            <a:r>
              <a:rPr lang="en-US" i="1"/>
              <a:t> </a:t>
            </a:r>
            <a:r>
              <a:rPr lang="en-US"/>
              <a:t>and adjust the signs of </a:t>
            </a:r>
            <a:r>
              <a:rPr lang="en-US" i="1"/>
              <a:t>w</a:t>
            </a:r>
            <a:r>
              <a:rPr lang="en-US" i="1" baseline="-25000"/>
              <a:t>M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/>
              <a:t>w</a:t>
            </a:r>
            <a:r>
              <a:rPr lang="en-US" i="1" baseline="-25000"/>
              <a:t>F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18.1 Investment Clients, Service Providers, Objectives of Performance Evaluation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 r="-1481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47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6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80697" cy="516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8556"/>
            <a:ext cx="9144000" cy="60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18.2 Style Analysis</a:t>
            </a:r>
            <a:endParaRPr lang="en-US" dirty="0">
              <a:ea typeface="+mj-ea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Complex method of performance evaluation introduced by William Sharpe</a:t>
            </a:r>
          </a:p>
          <a:p>
            <a:r>
              <a:rPr lang="en-US" smtClean="0"/>
              <a:t>Recent studies of mutual fund performance show &gt; 90% of return variation can be explained by funds’ allocations to T-bills, stocks, and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313"/>
            <a:ext cx="8915400" cy="776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ea typeface="+mj-ea"/>
              </a:rPr>
              <a:t>Table 18.3 Sharpe’s Style Portfolios for Magellan Fund</a:t>
            </a:r>
            <a:endParaRPr lang="en-US" sz="3000" dirty="0">
              <a:ea typeface="+mj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3531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28600" y="56388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*Regressions are constrained to have nonnegative coefficients and to have coefficients that sum to 100%.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j-ea"/>
              </a:rPr>
              <a:t>Figure 18.3 Fidelity Magellan Fund Cumulative Return Difference versus Style Benchmark</a:t>
            </a:r>
            <a:endParaRPr lang="en-US" sz="2400" dirty="0">
              <a:ea typeface="+mj-ea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2173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18.4 Fidelity Magellan Fund Cumulative Return Difference versus S&amp;P 500</a:t>
            </a:r>
            <a:endParaRPr lang="en-US" sz="2800" dirty="0">
              <a:ea typeface="+mj-ea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36638"/>
            <a:ext cx="865663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ea typeface="+mj-ea"/>
              </a:rPr>
              <a:t>Figure 18.5 Average Tracking Error, 636 Mutual Funds, 85-89</a:t>
            </a:r>
            <a:endParaRPr lang="en-US" sz="2600" dirty="0">
              <a:ea typeface="+mj-ea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16013"/>
            <a:ext cx="6738938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18.3 Morningstar’s Risk-Adjusted Rating</a:t>
            </a:r>
            <a:endParaRPr lang="en-US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Company peer groups established based on Morningstar style definitions</a:t>
            </a:r>
          </a:p>
          <a:p>
            <a:r>
              <a:rPr lang="en-US" smtClean="0"/>
              <a:t>Risk-adjusted performance ranked; then stars assigned according to table</a:t>
            </a:r>
          </a:p>
        </p:txBody>
      </p:sp>
      <p:graphicFrame>
        <p:nvGraphicFramePr>
          <p:cNvPr id="4" name="Group 40"/>
          <p:cNvGraphicFramePr>
            <a:graphicFrameLocks noGrp="1"/>
          </p:cNvGraphicFramePr>
          <p:nvPr/>
        </p:nvGraphicFramePr>
        <p:xfrm>
          <a:off x="2514600" y="3657600"/>
          <a:ext cx="3860800" cy="1996440"/>
        </p:xfrm>
        <a:graphic>
          <a:graphicData uri="http://schemas.openxmlformats.org/drawingml/2006/table">
            <a:tbl>
              <a:tblPr/>
              <a:tblGrid>
                <a:gridCol w="2462212"/>
                <a:gridCol w="1398588"/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Percentile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Stars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1EA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0-10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10-32.5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32.5-67.5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67.5-90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90-100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Figure 18.6 Rankings Based on Morningstar’s Category RARs and Excess Return Sharpe Ratios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9621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18.4 Risk Adjustments with Changing Portfolio Composition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Problems with Performance Measures</a:t>
            </a:r>
          </a:p>
          <a:p>
            <a:pPr lvl="1"/>
            <a:r>
              <a:rPr lang="en-US" smtClean="0"/>
              <a:t>Assume fund maintains constant level of risk</a:t>
            </a:r>
          </a:p>
          <a:p>
            <a:pPr lvl="2"/>
            <a:r>
              <a:rPr lang="en-US" sz="2800" smtClean="0"/>
              <a:t>Particularly problematic for funds engaging in active asset allocation</a:t>
            </a:r>
          </a:p>
          <a:p>
            <a:pPr lvl="1"/>
            <a:r>
              <a:rPr lang="en-US" smtClean="0"/>
              <a:t>In large universe of funds, some will have abnormal performance each period by chance</a:t>
            </a:r>
          </a:p>
          <a:p>
            <a:pPr lvl="1"/>
            <a:r>
              <a:rPr lang="en-US" smtClean="0"/>
              <a:t>Survivorship bias</a:t>
            </a:r>
          </a:p>
          <a:p>
            <a:pPr lvl="2"/>
            <a:r>
              <a:rPr lang="en-US" sz="2800" smtClean="0"/>
              <a:t>Upward bias in average fund performance due to failure to account for failed funds over sample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838200"/>
            <a:ext cx="701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KEY TERMS</a:t>
            </a:r>
          </a:p>
          <a:p>
            <a:endParaRPr lang="en-US" b="1" dirty="0" smtClean="0"/>
          </a:p>
          <a:p>
            <a:r>
              <a:rPr lang="en-US" b="1" dirty="0" smtClean="0"/>
              <a:t>active management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597</a:t>
            </a:r>
            <a:endParaRPr lang="en-US" dirty="0" smtClean="0"/>
          </a:p>
          <a:p>
            <a:r>
              <a:rPr lang="en-US" b="1" dirty="0" smtClean="0"/>
              <a:t>alpha capture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604</a:t>
            </a:r>
            <a:endParaRPr lang="en-US" dirty="0" smtClean="0"/>
          </a:p>
          <a:p>
            <a:r>
              <a:rPr lang="en-US" b="1" dirty="0" smtClean="0"/>
              <a:t>alpha transfer or alpha transport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604</a:t>
            </a:r>
            <a:endParaRPr lang="en-US" dirty="0" smtClean="0"/>
          </a:p>
          <a:p>
            <a:r>
              <a:rPr lang="en-US" b="1" dirty="0" smtClean="0"/>
              <a:t>bogey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612</a:t>
            </a:r>
            <a:endParaRPr lang="en-US" dirty="0" smtClean="0"/>
          </a:p>
          <a:p>
            <a:r>
              <a:rPr lang="en-US" b="1" dirty="0" smtClean="0"/>
              <a:t>cash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597</a:t>
            </a:r>
            <a:endParaRPr lang="en-US" dirty="0" smtClean="0"/>
          </a:p>
          <a:p>
            <a:r>
              <a:rPr lang="en-US" b="1" dirty="0" smtClean="0"/>
              <a:t>comparison universe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598</a:t>
            </a:r>
            <a:endParaRPr lang="en-US" dirty="0" smtClean="0"/>
          </a:p>
          <a:p>
            <a:r>
              <a:rPr lang="en-US" b="1" dirty="0" smtClean="0"/>
              <a:t>fund of funds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601</a:t>
            </a:r>
            <a:endParaRPr lang="en-US" dirty="0" smtClean="0"/>
          </a:p>
          <a:p>
            <a:r>
              <a:rPr lang="en-US" b="1" dirty="0" smtClean="0"/>
              <a:t>information ratio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602</a:t>
            </a:r>
            <a:endParaRPr lang="en-US" dirty="0" smtClean="0"/>
          </a:p>
          <a:p>
            <a:r>
              <a:rPr lang="en-US" b="1" dirty="0" smtClean="0"/>
              <a:t>Jensen measure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603</a:t>
            </a:r>
            <a:endParaRPr lang="en-US" dirty="0" smtClean="0"/>
          </a:p>
          <a:p>
            <a:r>
              <a:rPr lang="en-US" b="1" dirty="0" smtClean="0"/>
              <a:t>M-square (</a:t>
            </a:r>
            <a:r>
              <a:rPr lang="en-US" b="1" i="1" dirty="0" smtClean="0"/>
              <a:t>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600</a:t>
            </a:r>
            <a:endParaRPr lang="en-US" dirty="0" smtClean="0"/>
          </a:p>
          <a:p>
            <a:r>
              <a:rPr lang="en-US" b="1" dirty="0" smtClean="0"/>
              <a:t>market timing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617</a:t>
            </a:r>
            <a:endParaRPr lang="en-US" dirty="0" smtClean="0"/>
          </a:p>
          <a:p>
            <a:r>
              <a:rPr lang="en-US" b="1" dirty="0" smtClean="0"/>
              <a:t>passive management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597</a:t>
            </a:r>
            <a:endParaRPr lang="en-US" dirty="0" smtClean="0"/>
          </a:p>
          <a:p>
            <a:r>
              <a:rPr lang="en-US" b="1" dirty="0" smtClean="0"/>
              <a:t>Sharpe ratio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599</a:t>
            </a:r>
            <a:endParaRPr lang="en-US" dirty="0" smtClean="0"/>
          </a:p>
          <a:p>
            <a:r>
              <a:rPr lang="en-US" b="1" dirty="0" smtClean="0"/>
              <a:t>survivorship bias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611</a:t>
            </a:r>
            <a:endParaRPr lang="en-US" dirty="0" smtClean="0"/>
          </a:p>
          <a:p>
            <a:r>
              <a:rPr lang="en-US" b="1" dirty="0" err="1" smtClean="0"/>
              <a:t>Treynor</a:t>
            </a:r>
            <a:r>
              <a:rPr lang="en-US" b="1" dirty="0" smtClean="0"/>
              <a:t> measure</a:t>
            </a:r>
            <a:r>
              <a:rPr lang="en-US" dirty="0" smtClean="0"/>
              <a:t>, </a:t>
            </a:r>
            <a:r>
              <a:rPr lang="en-US" b="1" dirty="0" smtClean="0">
                <a:hlinkClick r:id="rId2"/>
              </a:rPr>
              <a:t>602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9144000" cy="59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8169274" cy="4571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Figure 18.7 Portfolio Returns</a:t>
            </a:r>
            <a:endParaRPr lang="en-US" sz="3200" dirty="0">
              <a:ea typeface="+mj-ea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0866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29200"/>
            <a:ext cx="8115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18.5 Performance Attribution Procedures</a:t>
            </a:r>
            <a:endParaRPr lang="en-US" dirty="0">
              <a:ea typeface="+mj-ea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Decomposing overall performance into components</a:t>
            </a:r>
          </a:p>
          <a:p>
            <a:pPr lvl="1"/>
            <a:r>
              <a:rPr lang="en-US" smtClean="0"/>
              <a:t>Determined by specific portfolio choices</a:t>
            </a:r>
          </a:p>
          <a:p>
            <a:pPr lvl="2"/>
            <a:r>
              <a:rPr lang="en-US" sz="2800" smtClean="0"/>
              <a:t>Broad asset allocation among types of securities</a:t>
            </a:r>
          </a:p>
          <a:p>
            <a:pPr lvl="2"/>
            <a:r>
              <a:rPr lang="en-US" sz="2800" smtClean="0"/>
              <a:t>Industry weighting in equity portfolio</a:t>
            </a:r>
          </a:p>
          <a:p>
            <a:pPr lvl="2"/>
            <a:r>
              <a:rPr lang="en-US" sz="2800" smtClean="0"/>
              <a:t>Security choice</a:t>
            </a:r>
          </a:p>
          <a:p>
            <a:pPr lvl="2"/>
            <a:r>
              <a:rPr lang="en-US" sz="2800" smtClean="0"/>
              <a:t>Timing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Table 18.4 Performance of Managed Portfolio</a:t>
            </a:r>
            <a:endParaRPr lang="en-US" sz="3200" dirty="0">
              <a:ea typeface="+mj-ea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36638"/>
            <a:ext cx="7561263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702050"/>
            <a:ext cx="8839200" cy="2927350"/>
          </a:xfrm>
        </p:spPr>
        <p:txBody>
          <a:bodyPr>
            <a:normAutofit fontScale="85000" lnSpcReduction="10000"/>
          </a:bodyPr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Bogey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Benchmark portfolio comprised of three indexes with given weights</a:t>
            </a:r>
          </a:p>
          <a:p>
            <a:pPr marL="731520" lvl="2" indent="-182880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Bogey return represents return on unmanaged portfolio</a:t>
            </a:r>
          </a:p>
          <a:p>
            <a:pPr marL="731520" lvl="2" indent="-182880" fontAlgn="auto">
              <a:buFont typeface="Arial" pitchFamily="34" charset="0"/>
              <a:buChar char="•"/>
              <a:defRPr/>
            </a:pPr>
            <a:r>
              <a:rPr lang="en-US" sz="2800" dirty="0" smtClean="0"/>
              <a:t>Weights represent standard portfolio for typical risk tolerance of given type of client or typical fund in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Table 18.5 Performance Attribution</a:t>
            </a:r>
            <a:endParaRPr lang="en-US" dirty="0">
              <a:ea typeface="+mj-ea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1316038"/>
            <a:ext cx="89852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000" smtClean="0">
                <a:cs typeface="Aharoni"/>
              </a:rPr>
              <a:t>Table 18.6 Sector Allocation within Equity Market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701800"/>
            <a:ext cx="9036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6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Table 18.7 Portfolio Attribution: Summary</a:t>
            </a:r>
            <a:endParaRPr lang="en-US" dirty="0">
              <a:ea typeface="+mj-ea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9024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2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373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18.6 Market Timing</a:t>
            </a:r>
            <a:endParaRPr lang="en-US" dirty="0">
              <a:ea typeface="+mj-ea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Adjust asset allocation for movements in market</a:t>
            </a:r>
          </a:p>
          <a:p>
            <a:pPr lvl="1"/>
            <a:r>
              <a:rPr lang="en-US" smtClean="0"/>
              <a:t>Shift between stocks and money market instruments or bonds</a:t>
            </a:r>
          </a:p>
          <a:p>
            <a:pPr lvl="1"/>
            <a:r>
              <a:rPr lang="en-US" smtClean="0"/>
              <a:t>Behaves like an option if one has perfect ability to forecast </a:t>
            </a:r>
          </a:p>
          <a:p>
            <a:pPr lvl="1"/>
            <a:r>
              <a:rPr lang="en-US" smtClean="0"/>
              <a:t>Little evidence of market-timing ability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18.1 Investment Clients, Service Providers, Objectives of 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143000"/>
            <a:ext cx="8537575" cy="5257800"/>
          </a:xfrm>
        </p:spPr>
        <p:txBody>
          <a:bodyPr>
            <a:normAutofit fontScale="92500" lnSpcReduction="20000"/>
          </a:bodyPr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Passive Management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Diversified portfolio with no security mispricing identification</a:t>
            </a:r>
          </a:p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Cash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Virtually risk-free money market securities</a:t>
            </a:r>
          </a:p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Active Management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Forecasting broad markets and/or identifying mispriced securities to achieve higher returns</a:t>
            </a:r>
          </a:p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Market Timing</a:t>
            </a:r>
          </a:p>
          <a:p>
            <a:pPr lvl="1" indent="-182880" fontAlgn="auto">
              <a:buFont typeface="Arial" pitchFamily="34" charset="0"/>
              <a:buChar char="•"/>
              <a:defRPr/>
            </a:pPr>
            <a:r>
              <a:rPr lang="en-US" dirty="0" smtClean="0"/>
              <a:t>Relative performance drives fund movement between risky portfolio and cash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Market Timing</a:t>
            </a:r>
            <a:endParaRPr lang="en-US" dirty="0">
              <a:ea typeface="+mj-ea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With Imperfect Ability to Forecast</a:t>
            </a:r>
          </a:p>
          <a:p>
            <a:pPr lvl="1"/>
            <a:r>
              <a:rPr lang="en-US" smtClean="0"/>
              <a:t>Takes long time horizon to judge ability</a:t>
            </a:r>
          </a:p>
          <a:p>
            <a:pPr lvl="1"/>
            <a:r>
              <a:rPr lang="en-US" smtClean="0"/>
              <a:t>Judge proportions of correct calls</a:t>
            </a:r>
          </a:p>
          <a:p>
            <a:pPr lvl="2"/>
            <a:r>
              <a:rPr lang="en-US" sz="2800" smtClean="0"/>
              <a:t>Bull market and bear market 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18.8 </a:t>
            </a:r>
            <a:r>
              <a:rPr lang="en-US" dirty="0" err="1" smtClean="0">
                <a:ea typeface="+mj-ea"/>
              </a:rPr>
              <a:t>RoR</a:t>
            </a:r>
            <a:r>
              <a:rPr lang="en-US" dirty="0" smtClean="0">
                <a:ea typeface="+mj-ea"/>
              </a:rPr>
              <a:t> of Perfect Market Timer</a:t>
            </a:r>
            <a:endParaRPr lang="en-US" dirty="0">
              <a:ea typeface="+mj-ea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362075"/>
            <a:ext cx="64674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Table 18.8 Performance of Cash, Stocks, and Perfect Timing Strategies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712913"/>
            <a:ext cx="8991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18.9A Characteristic Lines</a:t>
            </a:r>
            <a:endParaRPr lang="en-US" dirty="0">
              <a:ea typeface="+mj-ea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7145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18.9B Characteristic Lines</a:t>
            </a:r>
            <a:endParaRPr lang="en-US" dirty="0">
              <a:ea typeface="+mj-ea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57350"/>
            <a:ext cx="6191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799"/>
            <a:ext cx="9144000" cy="15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52400"/>
            <a:ext cx="6781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18.1 Universe Comparison</a:t>
            </a:r>
            <a:endParaRPr lang="en-US" dirty="0">
              <a:ea typeface="+mj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88" y="1082675"/>
            <a:ext cx="4691062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18.1 Investment Clients, Service Providers, Objectives of Performance Evaluation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Comparison Universe</a:t>
            </a:r>
          </a:p>
          <a:p>
            <a:pPr lvl="1"/>
            <a:r>
              <a:rPr lang="en-US" smtClean="0"/>
              <a:t>Set of portfolio managers with similar investment styles used to assess relative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18.1 Investment Clients, Service Providers, Objectives of Performance Evaluation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700" smtClean="0">
                <a:cs typeface="Aharoni"/>
              </a:rPr>
              <a:t>18.1 Investment Clients, Service Providers, Objectives of Performance Evaluation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59" t="-1625"/>
            </a:stretch>
          </a:blipFill>
        </p:spPr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ea typeface="+mj-ea"/>
              </a:rPr>
              <a:t>Table 18.1 Performance of Two Managed Portfolios</a:t>
            </a:r>
            <a:endParaRPr lang="en-US" sz="3000" dirty="0">
              <a:ea typeface="+mj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89916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e PPT design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675</Words>
  <Application>Microsoft Office PowerPoint</Application>
  <PresentationFormat>On-screen Show (4:3)</PresentationFormat>
  <Paragraphs>125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9e PPT design template</vt:lpstr>
      <vt:lpstr>Slide 1</vt:lpstr>
      <vt:lpstr>Slide 2</vt:lpstr>
      <vt:lpstr>Slide 3</vt:lpstr>
      <vt:lpstr>18.1 Investment Clients, Service Providers, Objectives of Performance Evaluation</vt:lpstr>
      <vt:lpstr>Figure 18.1 Universe Comparison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Table 18.1 Performance of Two Managed Portfolios</vt:lpstr>
      <vt:lpstr>18.1 Investment Clients, Service Providers, Objectives of Performance Evaluation</vt:lpstr>
      <vt:lpstr>18.1 Investment Clients, Service Providers, Objectives of Performance Evaluation</vt:lpstr>
      <vt:lpstr>Figure 18.2 M2 of Portfolio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Table 18.2 Alpha Capture/Transfer, Healthcare Sector</vt:lpstr>
      <vt:lpstr>18.1 Investment Clients, Service Providers, Objectives of Performance Evaluation</vt:lpstr>
      <vt:lpstr>Slide 19</vt:lpstr>
      <vt:lpstr>Slide 20</vt:lpstr>
      <vt:lpstr>Slide 21</vt:lpstr>
      <vt:lpstr>18.2 Style Analysis</vt:lpstr>
      <vt:lpstr>Table 18.3 Sharpe’s Style Portfolios for Magellan Fund</vt:lpstr>
      <vt:lpstr>Figure 18.3 Fidelity Magellan Fund Cumulative Return Difference versus Style Benchmark</vt:lpstr>
      <vt:lpstr>Figure 18.4 Fidelity Magellan Fund Cumulative Return Difference versus S&amp;P 500</vt:lpstr>
      <vt:lpstr>Figure 18.5 Average Tracking Error, 636 Mutual Funds, 85-89</vt:lpstr>
      <vt:lpstr>18.3 Morningstar’s Risk-Adjusted Rating</vt:lpstr>
      <vt:lpstr>Figure 18.6 Rankings Based on Morningstar’s Category RARs and Excess Return Sharpe Ratios</vt:lpstr>
      <vt:lpstr>18.4 Risk Adjustments with Changing Portfolio Composition</vt:lpstr>
      <vt:lpstr>Slide 30</vt:lpstr>
      <vt:lpstr>Figure 18.7 Portfolio Returns</vt:lpstr>
      <vt:lpstr>18.5 Performance Attribution Procedures</vt:lpstr>
      <vt:lpstr>Table 18.4 Performance of Managed Portfolio</vt:lpstr>
      <vt:lpstr>Table 18.5 Performance Attribution</vt:lpstr>
      <vt:lpstr>Table 18.6 Sector Allocation within Equity Market</vt:lpstr>
      <vt:lpstr>Table 18.7 Portfolio Attribution: Summary</vt:lpstr>
      <vt:lpstr>Slide 37</vt:lpstr>
      <vt:lpstr>Slide 38</vt:lpstr>
      <vt:lpstr>18.6 Market Timing</vt:lpstr>
      <vt:lpstr>Market Timing</vt:lpstr>
      <vt:lpstr>Figure 18.8 RoR of Perfect Market Timer</vt:lpstr>
      <vt:lpstr>Table 18.8 Performance of Cash, Stocks, and Perfect Timing Strategies</vt:lpstr>
      <vt:lpstr>Figure 18.9A Characteristic Lines</vt:lpstr>
      <vt:lpstr>Figure 18.9B Characteristic Lines</vt:lpstr>
      <vt:lpstr>Slide 45</vt:lpstr>
      <vt:lpstr>Slide 46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Bathurst, Noelle</dc:creator>
  <cp:lastModifiedBy>aphilipov</cp:lastModifiedBy>
  <cp:revision>131</cp:revision>
  <dcterms:created xsi:type="dcterms:W3CDTF">2012-04-04T15:39:55Z</dcterms:created>
  <dcterms:modified xsi:type="dcterms:W3CDTF">2013-11-14T05:25:43Z</dcterms:modified>
</cp:coreProperties>
</file>