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8" r:id="rId3"/>
    <p:sldId id="260" r:id="rId4"/>
    <p:sldId id="261" r:id="rId5"/>
    <p:sldId id="262" r:id="rId6"/>
    <p:sldId id="263" r:id="rId7"/>
    <p:sldId id="264" r:id="rId8"/>
    <p:sldId id="265" r:id="rId9"/>
    <p:sldId id="289" r:id="rId10"/>
    <p:sldId id="290" r:id="rId11"/>
    <p:sldId id="291" r:id="rId12"/>
    <p:sldId id="266" r:id="rId13"/>
    <p:sldId id="268" r:id="rId14"/>
    <p:sldId id="269" r:id="rId15"/>
    <p:sldId id="270" r:id="rId16"/>
    <p:sldId id="267" r:id="rId17"/>
    <p:sldId id="292" r:id="rId18"/>
    <p:sldId id="293" r:id="rId19"/>
    <p:sldId id="271" r:id="rId20"/>
    <p:sldId id="294" r:id="rId21"/>
    <p:sldId id="272" r:id="rId22"/>
    <p:sldId id="273" r:id="rId23"/>
    <p:sldId id="284" r:id="rId24"/>
    <p:sldId id="285" r:id="rId25"/>
    <p:sldId id="280" r:id="rId26"/>
    <p:sldId id="274" r:id="rId27"/>
    <p:sldId id="275" r:id="rId28"/>
    <p:sldId id="281" r:id="rId29"/>
    <p:sldId id="276" r:id="rId30"/>
    <p:sldId id="277" r:id="rId31"/>
    <p:sldId id="278" r:id="rId32"/>
    <p:sldId id="282" r:id="rId33"/>
    <p:sldId id="283" r:id="rId34"/>
    <p:sldId id="295" r:id="rId35"/>
    <p:sldId id="286" r:id="rId36"/>
    <p:sldId id="287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1EA"/>
    <a:srgbClr val="0B5B7F"/>
    <a:srgbClr val="053F85"/>
    <a:srgbClr val="073D55"/>
    <a:srgbClr val="7C0D0A"/>
    <a:srgbClr val="BD130F"/>
    <a:srgbClr val="992727"/>
    <a:srgbClr val="7B1F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9" autoAdjust="0"/>
  </p:normalViewPr>
  <p:slideViewPr>
    <p:cSldViewPr>
      <p:cViewPr>
        <p:scale>
          <a:sx n="50" d="100"/>
          <a:sy n="50" d="100"/>
        </p:scale>
        <p:origin x="-1157" y="-7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64F98-C77D-4F1A-B2E9-7FADD9E291A8}" type="datetimeFigureOut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E31384-D333-4AAA-8B46-D842F4D3F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2E25-AAE3-439B-8278-B87076DFC600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108D4-2D95-48D0-9505-5922B4560A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8EACC4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 userDrawn="1"/>
        </p:nvSpPr>
        <p:spPr>
          <a:xfrm>
            <a:off x="6324600" y="2362200"/>
            <a:ext cx="2590800" cy="2590800"/>
          </a:xfrm>
          <a:prstGeom prst="ellipse">
            <a:avLst/>
          </a:prstGeom>
          <a:solidFill>
            <a:srgbClr val="8EA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8"/>
          <p:cNvSpPr/>
          <p:nvPr userDrawn="1"/>
        </p:nvSpPr>
        <p:spPr>
          <a:xfrm>
            <a:off x="457200" y="1122363"/>
            <a:ext cx="7543800" cy="2154237"/>
          </a:xfrm>
          <a:prstGeom prst="roundRect">
            <a:avLst/>
          </a:prstGeom>
          <a:solidFill>
            <a:srgbClr val="BD130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7"/>
          <p:cNvCxnSpPr/>
          <p:nvPr/>
        </p:nvCxnSpPr>
        <p:spPr>
          <a:xfrm>
            <a:off x="457200" y="3398838"/>
            <a:ext cx="5638800" cy="0"/>
          </a:xfrm>
          <a:prstGeom prst="line">
            <a:avLst/>
          </a:prstGeom>
          <a:ln w="19050">
            <a:solidFill>
              <a:srgbClr val="0B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065"/>
          <p:cNvSpPr txBox="1">
            <a:spLocks noChangeArrowheads="1"/>
          </p:cNvSpPr>
          <p:nvPr userDrawn="1"/>
        </p:nvSpPr>
        <p:spPr bwMode="auto">
          <a:xfrm>
            <a:off x="92075" y="6553200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McGraw-Hill/Irwin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" name="Text Box 2066"/>
          <p:cNvSpPr txBox="1">
            <a:spLocks noChangeArrowheads="1"/>
          </p:cNvSpPr>
          <p:nvPr userDrawn="1"/>
        </p:nvSpPr>
        <p:spPr bwMode="auto">
          <a:xfrm>
            <a:off x="3397250" y="6537325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    Copyright © 2013 by The McGraw-Hill Companies, Inc. All rights reserved.</a:t>
            </a:r>
            <a:endParaRPr lang="en-US" sz="10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218"/>
            <a:ext cx="7848600" cy="1927225"/>
          </a:xfrm>
        </p:spPr>
        <p:txBody>
          <a:bodyPr anchor="b">
            <a:noAutofit/>
          </a:bodyPr>
          <a:lstStyle>
            <a:lvl1pPr>
              <a:defRPr sz="48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5486400" cy="205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3200" i="0" kern="1200" dirty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27975" y="6518275"/>
            <a:ext cx="1066800" cy="328613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t>20-</a:t>
            </a:r>
            <a:fld id="{F625FFCB-6CF4-467B-A3A6-9F45998D1B13}" type="slidenum">
              <a:rPr lang="en-US" sz="1000" b="1">
                <a:solidFill>
                  <a:srgbClr val="FFFFFF"/>
                </a:solidFill>
                <a:latin typeface="Times New Roman" pitchFamily="18" charset="0"/>
                <a:ea typeface="Microsoft YaHei"/>
                <a:cs typeface="Microsoft YaHei"/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3631407"/>
            <a:ext cx="4708525" cy="1588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 userDrawn="1"/>
        </p:nvCxnSpPr>
        <p:spPr>
          <a:xfrm>
            <a:off x="73025" y="990600"/>
            <a:ext cx="8991600" cy="0"/>
          </a:xfrm>
          <a:prstGeom prst="line">
            <a:avLst/>
          </a:prstGeom>
          <a:ln w="28575">
            <a:solidFill>
              <a:srgbClr val="BD13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0B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3175" y="6507163"/>
            <a:ext cx="4114800" cy="330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i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The McGraw-Hill Companies, © 2013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900988" y="6518275"/>
            <a:ext cx="1066800" cy="328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F99016-4B6A-4A39-B9A6-FB0C63F0A78A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6"/>
          <p:cNvSpPr/>
          <p:nvPr userDrawn="1"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rgbClr val="07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513"/>
            <a:ext cx="28956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2723AF-E265-4A13-A7F1-F383A370639D}" type="datetimeFigureOut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400"/>
            <a:ext cx="4114800" cy="330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513"/>
            <a:ext cx="1066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00725E-83E4-45BD-BDB1-48EEC6313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925" y="152400"/>
            <a:ext cx="856615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88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0B5B7F"/>
          </a:solidFill>
          <a:latin typeface="+mj-lt"/>
          <a:ea typeface="Aharoni"/>
          <a:cs typeface="Aharoni" pitchFamily="2" charset="-79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B5B7F"/>
          </a:solidFill>
          <a:latin typeface="Arial" charset="0"/>
          <a:ea typeface="Aharoni"/>
          <a:cs typeface="Aharoni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1808163"/>
            <a:ext cx="69723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0B5B7F"/>
                </a:solidFill>
                <a:latin typeface="+mj-lt"/>
              </a:rPr>
              <a:t>Hedge Funds</a:t>
            </a:r>
          </a:p>
        </p:txBody>
      </p:sp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7010400" y="3124200"/>
            <a:ext cx="1752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>
                <a:solidFill>
                  <a:srgbClr val="0B5B7F"/>
                </a:solidFill>
              </a:rPr>
              <a:t>20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546100" y="3592513"/>
            <a:ext cx="5181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B5B7F"/>
                </a:solidFill>
              </a:rPr>
              <a:t>Bodie, Kane, and Marcus</a:t>
            </a:r>
          </a:p>
          <a:p>
            <a:r>
              <a:rPr lang="en-US" sz="3200" i="1">
                <a:solidFill>
                  <a:srgbClr val="0B5B7F"/>
                </a:solidFill>
              </a:rPr>
              <a:t>Essentials of Investments, </a:t>
            </a:r>
            <a:r>
              <a:rPr lang="en-US" sz="3200">
                <a:solidFill>
                  <a:srgbClr val="0B5B7F"/>
                </a:solidFill>
              </a:rPr>
              <a:t>9</a:t>
            </a:r>
            <a:r>
              <a:rPr lang="en-US" sz="3200" baseline="30000">
                <a:solidFill>
                  <a:srgbClr val="0B5B7F"/>
                </a:solidFill>
              </a:rPr>
              <a:t>th</a:t>
            </a:r>
            <a:r>
              <a:rPr lang="en-US" sz="3200">
                <a:solidFill>
                  <a:srgbClr val="0B5B7F"/>
                </a:solidFill>
              </a:rPr>
              <a:t> Edition</a:t>
            </a:r>
            <a:endParaRPr lang="en-US" sz="3200" i="1">
              <a:solidFill>
                <a:srgbClr val="0B5B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57350"/>
            <a:ext cx="87915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277100" cy="518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20.3 Portable Alpha</a:t>
            </a:r>
            <a:endParaRPr lang="en-US" dirty="0">
              <a:ea typeface="+mj-ea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Alpha Transfer</a:t>
            </a:r>
          </a:p>
          <a:p>
            <a:pPr lvl="1" eaLnBrk="1" hangingPunct="1"/>
            <a:r>
              <a:rPr lang="en-US" smtClean="0"/>
              <a:t>Invest in positive-alpha positions, hedge systematic risk of investment, and establish market exposure where desired using passive indexes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20.3 Portable Alpha</a:t>
            </a:r>
            <a:endParaRPr lang="en-US" dirty="0">
              <a:ea typeface="+mj-ea"/>
            </a:endParaRPr>
          </a:p>
        </p:txBody>
      </p:sp>
      <p:sp>
        <p:nvSpPr>
          <p:cNvPr id="3117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/>
              <a:t>Pure Play Example</a:t>
            </a: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Find a portfolio with </a:t>
            </a:r>
            <a:r>
              <a:rPr lang="en-US" sz="2400" i="1" baseline="-25000" smtClean="0">
                <a:sym typeface="Symbol" pitchFamily="18" charset="2"/>
              </a:rPr>
              <a:t>P</a:t>
            </a:r>
            <a:r>
              <a:rPr lang="en-US" sz="2400" baseline="-25000" smtClean="0">
                <a:sym typeface="Symbol" pitchFamily="18" charset="2"/>
              </a:rPr>
              <a:t> </a:t>
            </a:r>
            <a:r>
              <a:rPr lang="en-US" sz="2400" smtClean="0">
                <a:sym typeface="Symbol" pitchFamily="18" charset="2"/>
              </a:rPr>
              <a:t>&gt; 0, but </a:t>
            </a:r>
            <a:r>
              <a:rPr lang="en-US" sz="2400" i="1" smtClean="0">
                <a:sym typeface="Symbol" pitchFamily="18" charset="2"/>
              </a:rPr>
              <a:t>r</a:t>
            </a:r>
            <a:r>
              <a:rPr lang="en-US" sz="2400" i="1" baseline="-25000" smtClean="0">
                <a:sym typeface="Symbol" pitchFamily="18" charset="2"/>
              </a:rPr>
              <a:t>M</a:t>
            </a:r>
            <a:r>
              <a:rPr lang="en-US" sz="2400" smtClean="0">
                <a:sym typeface="Symbol" pitchFamily="18" charset="2"/>
              </a:rPr>
              <a:t> &lt; 0</a:t>
            </a: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We wish to hedge by selling stock-index futures.  How many contracts should we sell if we have a $1,500,000 portfolio?</a:t>
            </a:r>
          </a:p>
          <a:p>
            <a:pPr lvl="1" eaLnBrk="1" hangingPunct="1"/>
            <a:endParaRPr lang="en-US" sz="2400" smtClean="0"/>
          </a:p>
          <a:p>
            <a:pPr lvl="1" eaLnBrk="1" hangingPunct="1">
              <a:buFont typeface="Arial" charset="0"/>
              <a:buNone/>
            </a:pPr>
            <a:r>
              <a:rPr lang="el-GR" sz="2400" smtClean="0"/>
              <a:t>β</a:t>
            </a:r>
            <a:r>
              <a:rPr lang="en-US" sz="2400" smtClean="0"/>
              <a:t> = 1.20	</a:t>
            </a:r>
            <a:r>
              <a:rPr lang="el-GR" sz="2400" smtClean="0"/>
              <a:t>α</a:t>
            </a:r>
            <a:r>
              <a:rPr lang="en-US" sz="2400" smtClean="0"/>
              <a:t> = .02	</a:t>
            </a:r>
            <a:r>
              <a:rPr lang="en-US" sz="2400" i="1" smtClean="0"/>
              <a:t>rf</a:t>
            </a:r>
            <a:r>
              <a:rPr lang="en-US" sz="2400" smtClean="0"/>
              <a:t> = .01</a:t>
            </a:r>
          </a:p>
          <a:p>
            <a:pPr lvl="1" eaLnBrk="1" hangingPunct="1">
              <a:buFont typeface="Arial" charset="0"/>
              <a:buNone/>
            </a:pPr>
            <a:r>
              <a:rPr lang="en-US" sz="2400" smtClean="0"/>
              <a:t>S&amp;P 500 Index = 1,200	Futures multiplier = 250</a:t>
            </a:r>
          </a:p>
        </p:txBody>
      </p:sp>
      <p:graphicFrame>
        <p:nvGraphicFramePr>
          <p:cNvPr id="3113" name="Object 41"/>
          <p:cNvGraphicFramePr>
            <a:graphicFrameLocks noChangeAspect="1"/>
          </p:cNvGraphicFramePr>
          <p:nvPr/>
        </p:nvGraphicFramePr>
        <p:xfrm>
          <a:off x="2133600" y="3352800"/>
          <a:ext cx="4795838" cy="622300"/>
        </p:xfrm>
        <a:graphic>
          <a:graphicData uri="http://schemas.openxmlformats.org/presentationml/2006/ole">
            <p:oleObj spid="_x0000_s3113" name="Equation" r:id="rId3" imgW="1854000" imgH="241200" progId="Equation.3">
              <p:embed/>
            </p:oleObj>
          </a:graphicData>
        </a:graphic>
      </p:graphicFrame>
      <p:graphicFrame>
        <p:nvGraphicFramePr>
          <p:cNvPr id="3114" name="Object 42"/>
          <p:cNvGraphicFramePr>
            <a:graphicFrameLocks noChangeAspect="1"/>
          </p:cNvGraphicFramePr>
          <p:nvPr/>
        </p:nvGraphicFramePr>
        <p:xfrm>
          <a:off x="1628775" y="5437188"/>
          <a:ext cx="2609850" cy="887412"/>
        </p:xfrm>
        <a:graphic>
          <a:graphicData uri="http://schemas.openxmlformats.org/presentationml/2006/ole">
            <p:oleObj spid="_x0000_s3114" name="Equation" r:id="rId4" imgW="1269720" imgH="431640" progId="Equation.3">
              <p:embed/>
            </p:oleObj>
          </a:graphicData>
        </a:graphic>
      </p:graphicFrame>
      <p:graphicFrame>
        <p:nvGraphicFramePr>
          <p:cNvPr id="3115" name="Object 43"/>
          <p:cNvGraphicFramePr>
            <a:graphicFrameLocks noChangeAspect="1"/>
          </p:cNvGraphicFramePr>
          <p:nvPr/>
        </p:nvGraphicFramePr>
        <p:xfrm>
          <a:off x="4343400" y="5513388"/>
          <a:ext cx="3733800" cy="727075"/>
        </p:xfrm>
        <a:graphic>
          <a:graphicData uri="http://schemas.openxmlformats.org/presentationml/2006/ole">
            <p:oleObj spid="_x0000_s3115" name="Equation" r:id="rId5" imgW="20444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20.3 Portable Alpha</a:t>
            </a:r>
            <a:endParaRPr lang="en-US" dirty="0">
              <a:ea typeface="+mj-ea"/>
            </a:endParaRPr>
          </a:p>
        </p:txBody>
      </p:sp>
      <p:sp>
        <p:nvSpPr>
          <p:cNvPr id="412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286000"/>
            <a:ext cx="82296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Pure Play Example</a:t>
            </a:r>
          </a:p>
          <a:p>
            <a:pPr lvl="1" eaLnBrk="1" hangingPunct="1"/>
            <a:r>
              <a:rPr lang="en-US" sz="1800" smtClean="0"/>
              <a:t>Futures position value = 6 × 250 × (</a:t>
            </a:r>
            <a:r>
              <a:rPr lang="en-US" sz="1800" i="1" smtClean="0"/>
              <a:t>F</a:t>
            </a:r>
            <a:r>
              <a:rPr lang="en-US" sz="1800" baseline="-25000" smtClean="0"/>
              <a:t>0</a:t>
            </a:r>
            <a:r>
              <a:rPr lang="en-US" sz="1800" smtClean="0"/>
              <a:t> − </a:t>
            </a:r>
            <a:r>
              <a:rPr lang="en-US" sz="1800" i="1" smtClean="0"/>
              <a:t>F</a:t>
            </a:r>
            <a:r>
              <a:rPr lang="en-US" sz="1800" baseline="-25000" smtClean="0"/>
              <a:t>1</a:t>
            </a:r>
            <a:r>
              <a:rPr lang="en-US" sz="1800" smtClean="0"/>
              <a:t>)</a:t>
            </a:r>
          </a:p>
          <a:p>
            <a:pPr lvl="1" eaLnBrk="1" hangingPunct="1"/>
            <a:r>
              <a:rPr lang="en-US" sz="1800" i="1" smtClean="0"/>
              <a:t>F</a:t>
            </a:r>
            <a:r>
              <a:rPr lang="en-US" sz="1800" baseline="-25000" smtClean="0"/>
              <a:t>0</a:t>
            </a:r>
            <a:r>
              <a:rPr lang="en-US" sz="1800" smtClean="0"/>
              <a:t> = 1.01</a:t>
            </a:r>
            <a:r>
              <a:rPr lang="en-US" sz="1800" i="1" smtClean="0"/>
              <a:t>S</a:t>
            </a:r>
            <a:r>
              <a:rPr lang="en-US" sz="1800" baseline="-25000" smtClean="0"/>
              <a:t>0</a:t>
            </a:r>
            <a:r>
              <a:rPr lang="en-US" sz="1800" smtClean="0"/>
              <a:t> from spot futures parity model</a:t>
            </a:r>
          </a:p>
          <a:p>
            <a:pPr lvl="1" eaLnBrk="1" hangingPunct="1"/>
            <a:r>
              <a:rPr lang="en-US" sz="1800" i="1" smtClean="0"/>
              <a:t>F</a:t>
            </a:r>
            <a:r>
              <a:rPr lang="en-US" sz="1800" baseline="-25000" smtClean="0"/>
              <a:t>1</a:t>
            </a:r>
            <a:r>
              <a:rPr lang="en-US" sz="1800" smtClean="0"/>
              <a:t> = </a:t>
            </a:r>
            <a:r>
              <a:rPr lang="en-US" sz="1800" i="1" smtClean="0"/>
              <a:t>S</a:t>
            </a:r>
            <a:r>
              <a:rPr lang="en-US" sz="1800" baseline="-25000" smtClean="0"/>
              <a:t>1</a:t>
            </a:r>
            <a:r>
              <a:rPr lang="en-US" sz="1800" smtClean="0"/>
              <a:t> because of convergence of spot and futures prices at contract maturity, substituting into the future’s position value formula:</a:t>
            </a:r>
          </a:p>
          <a:p>
            <a:pPr lvl="1" eaLnBrk="1" hangingPunct="1"/>
            <a:r>
              <a:rPr lang="en-US" sz="1800" smtClean="0"/>
              <a:t>6 x 250 × (1.01</a:t>
            </a:r>
            <a:r>
              <a:rPr lang="en-US" sz="1800" i="1" smtClean="0"/>
              <a:t>S</a:t>
            </a:r>
            <a:r>
              <a:rPr lang="en-US" sz="1800" baseline="-25000" smtClean="0"/>
              <a:t>0</a:t>
            </a:r>
            <a:r>
              <a:rPr lang="en-US" sz="1800" smtClean="0"/>
              <a:t> – </a:t>
            </a:r>
            <a:r>
              <a:rPr lang="en-US" sz="1800" i="1" smtClean="0"/>
              <a:t>S</a:t>
            </a:r>
            <a:r>
              <a:rPr lang="en-US" sz="1800" baseline="-25000" smtClean="0"/>
              <a:t>1</a:t>
            </a:r>
            <a:r>
              <a:rPr lang="en-US" sz="1800" smtClean="0"/>
              <a:t>)</a:t>
            </a:r>
          </a:p>
          <a:p>
            <a:pPr lvl="1" eaLnBrk="1" hangingPunct="1"/>
            <a:r>
              <a:rPr lang="en-US" sz="1800" i="1" smtClean="0"/>
              <a:t>S</a:t>
            </a:r>
            <a:r>
              <a:rPr lang="en-US" sz="1800" baseline="-25000" smtClean="0"/>
              <a:t>1</a:t>
            </a:r>
            <a:r>
              <a:rPr lang="en-US" sz="1800" smtClean="0"/>
              <a:t> = </a:t>
            </a:r>
            <a:r>
              <a:rPr lang="en-US" sz="1800" i="1" smtClean="0"/>
              <a:t>S</a:t>
            </a:r>
            <a:r>
              <a:rPr lang="en-US" sz="1800" baseline="-25000" smtClean="0"/>
              <a:t>0</a:t>
            </a:r>
            <a:r>
              <a:rPr lang="en-US" sz="1800" smtClean="0"/>
              <a:t>(1 + </a:t>
            </a:r>
            <a:r>
              <a:rPr lang="en-US" sz="1800" i="1" smtClean="0"/>
              <a:t>r</a:t>
            </a:r>
            <a:r>
              <a:rPr lang="en-US" sz="1800" i="1" baseline="-25000" smtClean="0"/>
              <a:t>M</a:t>
            </a:r>
            <a:r>
              <a:rPr lang="en-US" sz="1800" smtClean="0"/>
              <a:t>); The market moves by </a:t>
            </a:r>
            <a:r>
              <a:rPr lang="en-US" sz="1800" i="1" smtClean="0"/>
              <a:t>r</a:t>
            </a:r>
            <a:r>
              <a:rPr lang="en-US" sz="1800" i="1" baseline="-25000" smtClean="0"/>
              <a:t>M</a:t>
            </a:r>
            <a:r>
              <a:rPr lang="en-US" sz="1800" baseline="-25000" smtClean="0"/>
              <a:t> </a:t>
            </a:r>
            <a:r>
              <a:rPr lang="en-US" sz="1800" smtClean="0"/>
              <a:t>so we now have:</a:t>
            </a:r>
          </a:p>
          <a:p>
            <a:pPr lvl="2" eaLnBrk="1" hangingPunct="1"/>
            <a:r>
              <a:rPr lang="en-US" sz="1800" smtClean="0"/>
              <a:t>6 x 250 × (1.01</a:t>
            </a:r>
            <a:r>
              <a:rPr lang="en-US" sz="1800" i="1" smtClean="0"/>
              <a:t>S</a:t>
            </a:r>
            <a:r>
              <a:rPr lang="en-US" sz="1800" baseline="-25000" smtClean="0"/>
              <a:t>0</a:t>
            </a:r>
            <a:r>
              <a:rPr lang="en-US" sz="1800" smtClean="0"/>
              <a:t> – </a:t>
            </a:r>
            <a:r>
              <a:rPr lang="en-US" sz="1800" i="1" smtClean="0"/>
              <a:t>S</a:t>
            </a:r>
            <a:r>
              <a:rPr lang="en-US" sz="1800" baseline="-25000" smtClean="0"/>
              <a:t>0</a:t>
            </a:r>
            <a:r>
              <a:rPr lang="en-US" sz="1800" smtClean="0"/>
              <a:t>(1 + </a:t>
            </a:r>
            <a:r>
              <a:rPr lang="en-US" sz="1800" i="1" smtClean="0"/>
              <a:t>r</a:t>
            </a:r>
            <a:r>
              <a:rPr lang="en-US" sz="1800" i="1" baseline="-25000" smtClean="0"/>
              <a:t>M</a:t>
            </a:r>
            <a:r>
              <a:rPr lang="en-US" sz="1800" smtClean="0"/>
              <a:t>)) </a:t>
            </a:r>
          </a:p>
          <a:p>
            <a:pPr lvl="2" eaLnBrk="1" hangingPunct="1"/>
            <a:r>
              <a:rPr lang="en-US" sz="1800" smtClean="0"/>
              <a:t>1,500 × (800(.01 – </a:t>
            </a:r>
            <a:r>
              <a:rPr lang="en-US" sz="1800" i="1" smtClean="0"/>
              <a:t>r</a:t>
            </a:r>
            <a:r>
              <a:rPr lang="en-US" sz="1800" i="1" baseline="-25000" smtClean="0"/>
              <a:t>M</a:t>
            </a:r>
            <a:r>
              <a:rPr lang="en-US" sz="1800" smtClean="0"/>
              <a:t>)) = $18,000 – $1,800,000</a:t>
            </a:r>
            <a:r>
              <a:rPr lang="en-US" sz="1800" i="1" smtClean="0"/>
              <a:t>r</a:t>
            </a:r>
            <a:r>
              <a:rPr lang="en-US" sz="1800" i="1" baseline="-25000" smtClean="0"/>
              <a:t>M</a:t>
            </a:r>
            <a:endParaRPr lang="en-US" sz="1800" i="1" smtClean="0"/>
          </a:p>
          <a:p>
            <a:pPr lvl="1" eaLnBrk="1" hangingPunct="1"/>
            <a:endParaRPr lang="en-US" smtClean="0"/>
          </a:p>
        </p:txBody>
      </p:sp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609600" y="1752600"/>
          <a:ext cx="7075488" cy="469900"/>
        </p:xfrm>
        <a:graphic>
          <a:graphicData uri="http://schemas.openxmlformats.org/presentationml/2006/ole">
            <p:oleObj spid="_x0000_s4118" name="Equation" r:id="rId3" imgW="3809880" imgH="241200" progId="Equation.3">
              <p:embed/>
            </p:oleObj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609600" y="1143000"/>
          <a:ext cx="6691313" cy="420688"/>
        </p:xfrm>
        <a:graphic>
          <a:graphicData uri="http://schemas.openxmlformats.org/presentationml/2006/ole">
            <p:oleObj spid="_x0000_s4119" name="Equation" r:id="rId4" imgW="342900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20.3 Portable Alpha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143000"/>
            <a:ext cx="8229600" cy="4876800"/>
          </a:xfrm>
        </p:spPr>
        <p:txBody>
          <a:bodyPr/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dirty="0" smtClean="0"/>
              <a:t>Pure Play Example</a:t>
            </a:r>
          </a:p>
          <a:p>
            <a:pPr lvl="1" indent="-182880" eaLnBrk="1" fontAlgn="auto" hangingPunct="1">
              <a:buFont typeface="Arial" pitchFamily="34" charset="0"/>
              <a:buChar char="•"/>
              <a:defRPr/>
            </a:pPr>
            <a:r>
              <a:rPr lang="en-US" dirty="0" smtClean="0"/>
              <a:t>Spot futures position </a:t>
            </a:r>
            <a:r>
              <a:rPr lang="en-US" dirty="0"/>
              <a:t>combined </a:t>
            </a:r>
            <a:endParaRPr lang="en-US" dirty="0" smtClean="0"/>
          </a:p>
          <a:p>
            <a:pPr marL="273050" lvl="1" indent="184150" eaLnBrk="1" fontAlgn="auto" hangingPunct="1">
              <a:buFont typeface="Arial" pitchFamily="34" charset="0"/>
              <a:buNone/>
              <a:defRPr/>
            </a:pPr>
            <a:r>
              <a:rPr lang="en-US" dirty="0" smtClean="0"/>
              <a:t>= </a:t>
            </a:r>
            <a:r>
              <a:rPr lang="en-US" dirty="0"/>
              <a:t>1,500 × 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(.</a:t>
            </a:r>
            <a:r>
              <a:rPr lang="en-US" dirty="0" smtClean="0"/>
              <a:t>01</a:t>
            </a:r>
            <a:r>
              <a:rPr lang="en-US" dirty="0"/>
              <a:t> –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M</a:t>
            </a:r>
            <a:r>
              <a:rPr lang="en-US" dirty="0" smtClean="0"/>
              <a:t>))</a:t>
            </a:r>
          </a:p>
          <a:p>
            <a:pPr marL="273050" lvl="1" indent="184150" eaLnBrk="1" fontAlgn="auto" hangingPunct="1">
              <a:buFont typeface="Arial" pitchFamily="34" charset="0"/>
              <a:buNone/>
              <a:defRPr/>
            </a:pPr>
            <a:r>
              <a:rPr lang="en-US" dirty="0" smtClean="0"/>
              <a:t>recall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 = 1,200 so</a:t>
            </a:r>
          </a:p>
          <a:p>
            <a:pPr lvl="1" indent="-182880" eaLnBrk="1" fontAlgn="auto" hangingPunct="1">
              <a:buFont typeface="Arial" pitchFamily="34" charset="0"/>
              <a:buChar char="•"/>
              <a:defRPr/>
            </a:pPr>
            <a:endParaRPr lang="en-US" dirty="0"/>
          </a:p>
        </p:txBody>
      </p:sp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954088" y="3657600"/>
          <a:ext cx="5476875" cy="396875"/>
        </p:xfrm>
        <a:graphic>
          <a:graphicData uri="http://schemas.openxmlformats.org/presentationml/2006/ole">
            <p:oleObj spid="_x0000_s5142" name="Equation" r:id="rId3" imgW="2806560" imgH="203040" progId="Equation.3">
              <p:embed/>
            </p:oleObj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990600" y="4267200"/>
          <a:ext cx="7980363" cy="420688"/>
        </p:xfrm>
        <a:graphic>
          <a:graphicData uri="http://schemas.openxmlformats.org/presentationml/2006/ole">
            <p:oleObj spid="_x0000_s5143" name="Equation" r:id="rId4" imgW="4089400" imgH="2159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Figure 20.1 Pure Play</a:t>
            </a:r>
            <a:endParaRPr lang="en-US" dirty="0">
              <a:ea typeface="+mj-ea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407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" y="1371600"/>
            <a:ext cx="913960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4652"/>
            <a:ext cx="9144000" cy="285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4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20.4 Style Analysis for Hedge Funds </a:t>
            </a:r>
            <a:endParaRPr lang="en-US" dirty="0">
              <a:ea typeface="+mj-ea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Style and Factor Loadings</a:t>
            </a:r>
          </a:p>
          <a:p>
            <a:pPr lvl="1" eaLnBrk="1" hangingPunct="1"/>
            <a:r>
              <a:rPr lang="en-US" smtClean="0"/>
              <a:t>Many fund strategies are directional bets and may be evaluated with style analysis</a:t>
            </a:r>
          </a:p>
          <a:p>
            <a:pPr lvl="1" eaLnBrk="1" hangingPunct="1"/>
            <a:r>
              <a:rPr lang="en-US" smtClean="0"/>
              <a:t>Directional investments will have nonzero betas called “factor loadings” </a:t>
            </a:r>
          </a:p>
          <a:p>
            <a:pPr lvl="1" eaLnBrk="1" hangingPunct="1"/>
            <a:r>
              <a:rPr lang="en-US" smtClean="0"/>
              <a:t>Typical factors include exposure to stock markets, interest rates, credit conditions, and foreign exchange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385888"/>
            <a:ext cx="90011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3381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20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9999"/>
            <a:ext cx="9144000" cy="141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000" smtClean="0">
                <a:cs typeface="Aharoni"/>
              </a:rPr>
              <a:t>20.5 Performance Management for Hedge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>
            <a:normAutofit fontScale="92500" lnSpcReduction="10000"/>
          </a:bodyPr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dirty="0" smtClean="0"/>
              <a:t>Liquidity and Hedge Fund Performance</a:t>
            </a:r>
          </a:p>
          <a:p>
            <a:pPr lvl="1" indent="-182880" eaLnBrk="1" fontAlgn="auto" hangingPunct="1">
              <a:buFont typeface="Arial" pitchFamily="34" charset="0"/>
              <a:buChar char="•"/>
              <a:defRPr/>
            </a:pPr>
            <a:r>
              <a:rPr lang="en-US" sz="3000" dirty="0"/>
              <a:t>Prices in illiquid markets tend to exhibit serial </a:t>
            </a:r>
            <a:r>
              <a:rPr lang="en-US" sz="3000" dirty="0" smtClean="0"/>
              <a:t>correlation</a:t>
            </a:r>
          </a:p>
          <a:p>
            <a:pPr marL="731520" lvl="2" indent="-182880" eaLnBrk="1" fontAlgn="auto" hangingPunct="1">
              <a:buFont typeface="Arial" pitchFamily="34" charset="0"/>
              <a:buChar char="•"/>
              <a:defRPr/>
            </a:pPr>
            <a:r>
              <a:rPr lang="en-US" sz="3000" dirty="0" smtClean="0"/>
              <a:t>Funds </a:t>
            </a:r>
            <a:r>
              <a:rPr lang="en-US" sz="3000" dirty="0"/>
              <a:t>estimate values of </a:t>
            </a:r>
            <a:r>
              <a:rPr lang="en-US" sz="3000" dirty="0" smtClean="0"/>
              <a:t>investments </a:t>
            </a:r>
            <a:r>
              <a:rPr lang="en-US" sz="3000" dirty="0"/>
              <a:t>to </a:t>
            </a:r>
            <a:r>
              <a:rPr lang="en-US" sz="3000" dirty="0" smtClean="0"/>
              <a:t>calculate </a:t>
            </a:r>
            <a:r>
              <a:rPr lang="en-US" sz="3000" dirty="0"/>
              <a:t>fund’s share values and rates of </a:t>
            </a:r>
            <a:r>
              <a:rPr lang="en-US" sz="3000" dirty="0" smtClean="0"/>
              <a:t>return</a:t>
            </a:r>
            <a:endParaRPr lang="en-US" sz="3000" dirty="0"/>
          </a:p>
          <a:p>
            <a:pPr marL="1005840" lvl="3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dirty="0"/>
              <a:t>Funds estimate prices </a:t>
            </a:r>
            <a:r>
              <a:rPr lang="en-US" sz="2800" dirty="0" smtClean="0"/>
              <a:t>optimistically </a:t>
            </a:r>
            <a:endParaRPr lang="en-US" sz="2800" dirty="0"/>
          </a:p>
          <a:p>
            <a:pPr marL="1005840" lvl="3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dirty="0"/>
              <a:t>Funds mark to market slowly instead of all at </a:t>
            </a:r>
            <a:r>
              <a:rPr lang="en-US" sz="2800" dirty="0" smtClean="0"/>
              <a:t>once</a:t>
            </a:r>
            <a:endParaRPr lang="en-US" sz="2800" dirty="0"/>
          </a:p>
          <a:p>
            <a:pPr marL="1005840" lvl="3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dirty="0"/>
              <a:t>Serial correlation </a:t>
            </a:r>
            <a:r>
              <a:rPr lang="en-US" sz="2800" dirty="0" smtClean="0"/>
              <a:t>strongly </a:t>
            </a:r>
            <a:r>
              <a:rPr lang="en-US" sz="2800" dirty="0"/>
              <a:t>related to fund’s Sharpe </a:t>
            </a:r>
            <a:r>
              <a:rPr lang="en-US" sz="2800" dirty="0" smtClean="0"/>
              <a:t>ratios; higher </a:t>
            </a:r>
            <a:r>
              <a:rPr lang="en-US" sz="2800" dirty="0"/>
              <a:t>Sharpe ratios are compensation for </a:t>
            </a:r>
            <a:r>
              <a:rPr lang="en-US" sz="2800" dirty="0" smtClean="0"/>
              <a:t>illiquidity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000" smtClean="0">
                <a:cs typeface="Aharoni"/>
              </a:rPr>
              <a:t>20.5 Performance Management for Hedge Funds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Fund Performance and Survivorship Bias</a:t>
            </a:r>
          </a:p>
          <a:p>
            <a:pPr lvl="1" eaLnBrk="1" hangingPunct="1"/>
            <a:r>
              <a:rPr lang="en-US" smtClean="0"/>
              <a:t>Backfill bias</a:t>
            </a:r>
          </a:p>
          <a:p>
            <a:pPr lvl="2" eaLnBrk="1" hangingPunct="1"/>
            <a:r>
              <a:rPr lang="en-US" sz="2800" smtClean="0"/>
              <a:t>Induced by including past returns on funds that entered sample because they were successful</a:t>
            </a:r>
          </a:p>
          <a:p>
            <a:pPr lvl="1" eaLnBrk="1" hangingPunct="1"/>
            <a:r>
              <a:rPr lang="en-US" smtClean="0"/>
              <a:t>Survivorship bias</a:t>
            </a:r>
          </a:p>
          <a:p>
            <a:pPr lvl="2" eaLnBrk="1" hangingPunct="1"/>
            <a:r>
              <a:rPr lang="en-US" sz="2800" smtClean="0"/>
              <a:t>Induced by excluding past returns on funds removed from sample because they were unsuccessful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000" smtClean="0">
                <a:cs typeface="Aharoni"/>
              </a:rPr>
              <a:t>20.5 Performance Management for Hedge Funds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Fund Performance and Factor Loadings</a:t>
            </a:r>
          </a:p>
          <a:p>
            <a:pPr lvl="1" eaLnBrk="1" hangingPunct="1"/>
            <a:r>
              <a:rPr lang="en-US" smtClean="0"/>
              <a:t>Many performance measures assume constant risk levels; many hedge funds have variable risk levels</a:t>
            </a:r>
          </a:p>
          <a:p>
            <a:pPr lvl="2" eaLnBrk="1" hangingPunct="1"/>
            <a:r>
              <a:rPr lang="en-US" sz="2800" smtClean="0"/>
              <a:t>Implies positive alphas may be measurement error</a:t>
            </a:r>
          </a:p>
          <a:p>
            <a:pPr lvl="1" eaLnBrk="1" hangingPunct="1"/>
            <a:r>
              <a:rPr lang="en-US" smtClean="0"/>
              <a:t>Many funds hold options or perform like options</a:t>
            </a:r>
          </a:p>
          <a:p>
            <a:pPr lvl="2" eaLnBrk="1" hangingPunct="1"/>
            <a:r>
              <a:rPr lang="en-US" sz="2800" smtClean="0"/>
              <a:t>Options result in nonlinear performance, but most performance measures assume or fit straight line to return data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02675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000" smtClean="0">
                <a:cs typeface="Aharoni"/>
              </a:rPr>
              <a:t>20.5 Performance Management for Hedge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dirty="0" smtClean="0"/>
              <a:t>Tail Events and Performance</a:t>
            </a:r>
          </a:p>
          <a:p>
            <a:pPr lvl="1" indent="-182880" eaLnBrk="1" fontAlgn="auto" hangingPunct="1">
              <a:buFont typeface="Arial" pitchFamily="34" charset="0"/>
              <a:buChar char="•"/>
              <a:defRPr/>
            </a:pPr>
            <a:r>
              <a:rPr lang="en-US" dirty="0"/>
              <a:t>Many hedge funds employ mathematical models that rely on </a:t>
            </a:r>
            <a:r>
              <a:rPr lang="en-US" dirty="0" smtClean="0"/>
              <a:t>near-term </a:t>
            </a:r>
            <a:r>
              <a:rPr lang="en-US" dirty="0"/>
              <a:t>historical price </a:t>
            </a:r>
            <a:r>
              <a:rPr lang="en-US" dirty="0" smtClean="0"/>
              <a:t>data  </a:t>
            </a:r>
            <a:endParaRPr lang="en-US" dirty="0"/>
          </a:p>
          <a:p>
            <a:pPr lvl="1" indent="-182880" eaLnBrk="1" fontAlgn="auto" hangingPunct="1">
              <a:buFont typeface="Arial" pitchFamily="34" charset="0"/>
              <a:buChar char="•"/>
              <a:defRPr/>
            </a:pPr>
            <a:r>
              <a:rPr lang="en-US" dirty="0" smtClean="0"/>
              <a:t>Strategies</a:t>
            </a:r>
            <a:r>
              <a:rPr lang="en-US" dirty="0"/>
              <a:t>’ performance </a:t>
            </a:r>
            <a:r>
              <a:rPr lang="en-US" dirty="0" smtClean="0"/>
              <a:t>in </a:t>
            </a:r>
            <a:r>
              <a:rPr lang="en-US" dirty="0"/>
              <a:t>form of a written put </a:t>
            </a:r>
            <a:r>
              <a:rPr lang="en-US" dirty="0" smtClean="0"/>
              <a:t>option</a:t>
            </a:r>
            <a:endParaRPr lang="en-US" dirty="0"/>
          </a:p>
          <a:p>
            <a:pPr marL="731520" lvl="2" indent="-182880" eaLnBrk="1" fontAlgn="auto" hangingPunct="1">
              <a:buFont typeface="Arial" pitchFamily="34" charset="0"/>
              <a:buChar char="•"/>
              <a:defRPr/>
            </a:pPr>
            <a:r>
              <a:rPr lang="en-US" sz="2600" dirty="0" smtClean="0"/>
              <a:t>Way </a:t>
            </a:r>
            <a:r>
              <a:rPr lang="en-US" sz="2600" dirty="0"/>
              <a:t>to capture the put </a:t>
            </a:r>
            <a:r>
              <a:rPr lang="en-US" sz="2600" dirty="0" smtClean="0"/>
              <a:t>premium, </a:t>
            </a:r>
            <a:r>
              <a:rPr lang="en-US" sz="2600" dirty="0"/>
              <a:t>appropriate in </a:t>
            </a:r>
            <a:r>
              <a:rPr lang="en-US" sz="2600" dirty="0" smtClean="0"/>
              <a:t>low-volatility markets  </a:t>
            </a:r>
            <a:endParaRPr lang="en-US" sz="2600" dirty="0"/>
          </a:p>
          <a:p>
            <a:pPr marL="731520" lvl="2" indent="-182880" eaLnBrk="1" fontAlgn="auto" hangingPunct="1">
              <a:buFont typeface="Arial" pitchFamily="34" charset="0"/>
              <a:buChar char="•"/>
              <a:defRPr/>
            </a:pPr>
            <a:r>
              <a:rPr lang="en-US" sz="2600" dirty="0" smtClean="0"/>
              <a:t>Face </a:t>
            </a:r>
            <a:r>
              <a:rPr lang="en-US" sz="2600" dirty="0"/>
              <a:t>large </a:t>
            </a:r>
            <a:r>
              <a:rPr lang="en-US" sz="2600" dirty="0" smtClean="0"/>
              <a:t>losses in high-volatility markets: Out </a:t>
            </a:r>
            <a:r>
              <a:rPr lang="en-US" sz="2600" dirty="0"/>
              <a:t>of pocket if markets </a:t>
            </a:r>
            <a:r>
              <a:rPr lang="en-US" sz="2600" dirty="0" smtClean="0"/>
              <a:t>fall, large </a:t>
            </a:r>
            <a:r>
              <a:rPr lang="en-US" sz="2600" dirty="0"/>
              <a:t>opportunity costs if markets </a:t>
            </a:r>
            <a:r>
              <a:rPr lang="en-US" sz="2600" dirty="0" smtClean="0"/>
              <a:t>rise</a:t>
            </a:r>
            <a:endParaRPr lang="en-US" sz="2600" dirty="0"/>
          </a:p>
          <a:p>
            <a:pPr lvl="1" indent="-182880" eaLnBrk="1" fontAlgn="auto" hangingPunct="1">
              <a:buFont typeface="Arial" pitchFamily="34" charset="0"/>
              <a:buChar char="•"/>
              <a:defRPr/>
            </a:pPr>
            <a:r>
              <a:rPr lang="en-US" dirty="0" smtClean="0"/>
              <a:t>When tail events occur, </a:t>
            </a:r>
            <a:r>
              <a:rPr lang="en-US" dirty="0"/>
              <a:t>hedge fund </a:t>
            </a:r>
            <a:r>
              <a:rPr lang="en-US" dirty="0" smtClean="0"/>
              <a:t>performance </a:t>
            </a:r>
            <a:r>
              <a:rPr lang="en-US" dirty="0"/>
              <a:t>may suffer large </a:t>
            </a:r>
            <a:r>
              <a:rPr lang="en-US" dirty="0" smtClean="0"/>
              <a:t>losses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700" smtClean="0">
                <a:cs typeface="Aharoni"/>
              </a:rPr>
              <a:t>Figure 20.2 Average Hedge Fund Returns as Function of Liquidity Risk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74788"/>
            <a:ext cx="732948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36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Table 20.3 Index Model Regressions for Hedge Fund Indexes</a:t>
            </a:r>
            <a:endParaRPr lang="en-US" sz="2800" dirty="0">
              <a:ea typeface="+mj-ea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219200"/>
            <a:ext cx="7981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02675" cy="836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20.3A Hedge Funds with Higher Serial Correlation in Returns</a:t>
            </a:r>
            <a:endParaRPr lang="en-US" sz="2800" dirty="0">
              <a:ea typeface="+mj-ea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6606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836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20.3B Hedge Funds with Higher Serial Correlation in Returns</a:t>
            </a:r>
            <a:endParaRPr lang="en-US" sz="2800" dirty="0">
              <a:ea typeface="+mj-ea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119188"/>
            <a:ext cx="75438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</a:rPr>
              <a:t>Figure 20.4 Characteristic Line of Perfect Market Timer</a:t>
            </a:r>
            <a:endParaRPr lang="en-US" sz="3000" dirty="0">
              <a:ea typeface="+mj-ea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676400"/>
            <a:ext cx="70770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20.1 Hedge Funds versus Mutual Funds</a:t>
            </a:r>
            <a:endParaRPr lang="en-US" dirty="0">
              <a:ea typeface="+mj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4025" y="1143000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Mutual Funds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Hedge Funds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1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Transparency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Public info on portfolio composition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Info provided only to investors</a:t>
                      </a:r>
                      <a:br>
                        <a:rPr lang="en-US" sz="1800" dirty="0" smtClean="0"/>
                      </a:b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defRPr/>
                      </a:pPr>
                      <a:r>
                        <a:rPr lang="en-US" dirty="0" smtClean="0"/>
                        <a:t>Investors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Unlimited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&lt; 100, high dollar minimums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Must adhere to prospectus, limited short selling &amp; leverage, limited derivatives usage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limitations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700" smtClean="0">
                <a:cs typeface="Aharoni"/>
              </a:rPr>
              <a:t>Figure 20.5 Characteristic Line of Stock Portfolio with Written Options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059363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20.6A Monthly Returns on Hedge Fund Indexes versus Return on S&amp;P 500, 1/2005-11/2011</a:t>
            </a:r>
            <a:endParaRPr lang="en-US" sz="2800" dirty="0">
              <a:ea typeface="+mj-ea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143000"/>
            <a:ext cx="843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20.6B Monthly Returns on Hedge Fund Indexes versus Return on S&amp;P 500, 1/2005-11/2011</a:t>
            </a:r>
            <a:endParaRPr lang="en-US" sz="2800" dirty="0">
              <a:ea typeface="+mj-ea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613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</a:rPr>
              <a:t>Figure 20.6C Monthly Returns on Hedge Fund Indexes versus Return on S&amp;P 500, 1/2005-11/2011</a:t>
            </a:r>
            <a:endParaRPr lang="en-US" sz="2800" dirty="0">
              <a:ea typeface="+mj-ea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72966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20.6 Fee Structure in Hedge Funds</a:t>
            </a:r>
            <a:endParaRPr lang="en-US" dirty="0">
              <a:ea typeface="+mj-ea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Incentive Fee</a:t>
            </a:r>
          </a:p>
          <a:p>
            <a:pPr lvl="1" eaLnBrk="1" hangingPunct="1"/>
            <a:r>
              <a:rPr lang="en-US" smtClean="0"/>
              <a:t>Equal to share of any investment returns beyond stipulated benchmark performance</a:t>
            </a:r>
          </a:p>
          <a:p>
            <a:pPr eaLnBrk="1" hangingPunct="1"/>
            <a:r>
              <a:rPr lang="en-US" smtClean="0"/>
              <a:t>High Water Mark</a:t>
            </a:r>
          </a:p>
          <a:p>
            <a:pPr lvl="1" eaLnBrk="1" hangingPunct="1"/>
            <a:r>
              <a:rPr lang="en-US" smtClean="0"/>
              <a:t>Previous portfolio value; must be reattained before hedge fund can charge incentive fees</a:t>
            </a:r>
          </a:p>
          <a:p>
            <a:pPr eaLnBrk="1" hangingPunct="1"/>
            <a:r>
              <a:rPr lang="en-US" smtClean="0"/>
              <a:t>Fund of Funds</a:t>
            </a:r>
          </a:p>
          <a:p>
            <a:pPr lvl="1" eaLnBrk="1" hangingPunct="1"/>
            <a:r>
              <a:rPr lang="en-US" smtClean="0"/>
              <a:t>Hedge funds investing in other hedge funds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500" smtClean="0">
                <a:cs typeface="Aharoni"/>
              </a:rPr>
              <a:t>Figure 20.7 Incentive Fees as Call Option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334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97" y="1462088"/>
            <a:ext cx="9164098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0"/>
            <a:ext cx="2152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20.1 Hedge Funds versus Mutual Funds</a:t>
            </a:r>
            <a:endParaRPr lang="en-US" dirty="0">
              <a:ea typeface="+mj-e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Mutual Funds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Hedge Funds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Liquidity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Redeem shares on demand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 year lock-up periods typical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 percentage of assets; typically .5% to 2%</a:t>
                      </a:r>
                    </a:p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 percentage of assets; typically 1% to 2% plus incentive fee = 20% of gains above threshold return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cs typeface="Aharoni"/>
              </a:rPr>
              <a:t>20.2 Hedge Fund Strategies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Directional and Nondirectional Strategies</a:t>
            </a:r>
          </a:p>
          <a:p>
            <a:pPr lvl="1" eaLnBrk="1" hangingPunct="1"/>
            <a:r>
              <a:rPr lang="en-US" smtClean="0"/>
              <a:t>Directional strategy</a:t>
            </a:r>
          </a:p>
          <a:p>
            <a:pPr lvl="2" eaLnBrk="1" hangingPunct="1"/>
            <a:r>
              <a:rPr lang="en-US" sz="2800" smtClean="0"/>
              <a:t>Speculation that one market sector will outperform others</a:t>
            </a:r>
          </a:p>
          <a:p>
            <a:pPr lvl="1" eaLnBrk="1" hangingPunct="1"/>
            <a:r>
              <a:rPr lang="en-US" smtClean="0"/>
              <a:t>Nondirectional strategy</a:t>
            </a:r>
          </a:p>
          <a:p>
            <a:pPr lvl="2" eaLnBrk="1" hangingPunct="1"/>
            <a:r>
              <a:rPr lang="en-US" sz="2800" smtClean="0"/>
              <a:t>Designed to exploit temporary misalignments in relative pricing; typically involves long position in one security hedged with short position in related security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cs typeface="Aharoni"/>
              </a:rPr>
              <a:t>20.2 Hedge Fund Strategies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xfrm>
            <a:off x="454025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Directional and Nondirectional Strategies</a:t>
            </a:r>
          </a:p>
          <a:p>
            <a:pPr lvl="1" eaLnBrk="1" hangingPunct="1"/>
            <a:r>
              <a:rPr lang="en-US" smtClean="0"/>
              <a:t>Market neutral</a:t>
            </a:r>
          </a:p>
          <a:p>
            <a:pPr lvl="2" eaLnBrk="1" hangingPunct="1"/>
            <a:r>
              <a:rPr lang="en-US" sz="2800" smtClean="0"/>
              <a:t>Designed to exploit relative mispricing within market; hedged to avoid taking stance on direction on broad market</a:t>
            </a:r>
          </a:p>
          <a:p>
            <a:pPr lvl="1" eaLnBrk="1" hangingPunct="1"/>
            <a:r>
              <a:rPr lang="en-US" smtClean="0"/>
              <a:t>Pure plays</a:t>
            </a:r>
          </a:p>
          <a:p>
            <a:pPr lvl="2" eaLnBrk="1" hangingPunct="1"/>
            <a:r>
              <a:rPr lang="en-US" sz="2800" smtClean="0"/>
              <a:t>Bets on particular mispricing across two or more securities; extraneous sources of risk hedged away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Table 20.1 Hedge Fund Styles</a:t>
            </a:r>
            <a:endParaRPr lang="en-US" dirty="0">
              <a:ea typeface="+mj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1066800"/>
            <a:ext cx="89519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20.2 Hedge Fund Strategies</a:t>
            </a:r>
            <a:endParaRPr lang="en-US" dirty="0">
              <a:ea typeface="+mj-ea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300"/>
              </a:spcAft>
            </a:pPr>
            <a:r>
              <a:rPr lang="en-US" smtClean="0"/>
              <a:t>Statistical Arbitrage</a:t>
            </a:r>
          </a:p>
          <a:p>
            <a:pPr lvl="1" eaLnBrk="1" hangingPunct="1">
              <a:spcAft>
                <a:spcPts val="300"/>
              </a:spcAft>
            </a:pPr>
            <a:r>
              <a:rPr lang="en-US" smtClean="0"/>
              <a:t>Use of quantitative system to uncover perceived misalignments in relative pricing and ensure profit by averaging over these bets</a:t>
            </a:r>
          </a:p>
          <a:p>
            <a:pPr lvl="1" eaLnBrk="1" hangingPunct="1">
              <a:spcAft>
                <a:spcPts val="300"/>
              </a:spcAft>
            </a:pPr>
            <a:r>
              <a:rPr lang="en-US" smtClean="0"/>
              <a:t>Pairs trading</a:t>
            </a:r>
          </a:p>
          <a:p>
            <a:pPr lvl="2" eaLnBrk="1" hangingPunct="1">
              <a:spcAft>
                <a:spcPts val="300"/>
              </a:spcAft>
            </a:pPr>
            <a:r>
              <a:rPr lang="en-US" sz="2800" smtClean="0"/>
              <a:t>Pairing of stocks based on similarities; long-short positions established to exploit mispricing between each</a:t>
            </a:r>
          </a:p>
          <a:p>
            <a:pPr lvl="1" eaLnBrk="1" hangingPunct="1">
              <a:spcAft>
                <a:spcPts val="300"/>
              </a:spcAft>
            </a:pPr>
            <a:r>
              <a:rPr lang="en-US" smtClean="0"/>
              <a:t>Data mining</a:t>
            </a:r>
          </a:p>
          <a:p>
            <a:pPr lvl="2" eaLnBrk="1" hangingPunct="1">
              <a:spcAft>
                <a:spcPts val="300"/>
              </a:spcAft>
            </a:pPr>
            <a:r>
              <a:rPr lang="en-US" sz="2800" smtClean="0"/>
              <a:t>Sorting through large amounts of historical data to uncover patterns to exploit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95275"/>
            <a:ext cx="88011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e PPT design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9e PPT design template</Template>
  <TotalTime>4074</TotalTime>
  <Words>915</Words>
  <Application>Microsoft Office PowerPoint</Application>
  <PresentationFormat>On-screen Show (4:3)</PresentationFormat>
  <Paragraphs>118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9e PPT design template</vt:lpstr>
      <vt:lpstr>Equation</vt:lpstr>
      <vt:lpstr>Slide 1</vt:lpstr>
      <vt:lpstr>Slide 2</vt:lpstr>
      <vt:lpstr>20.1 Hedge Funds versus Mutual Funds</vt:lpstr>
      <vt:lpstr>20.1 Hedge Funds versus Mutual Funds</vt:lpstr>
      <vt:lpstr>20.2 Hedge Fund Strategies</vt:lpstr>
      <vt:lpstr>20.2 Hedge Fund Strategies</vt:lpstr>
      <vt:lpstr>Table 20.1 Hedge Fund Styles</vt:lpstr>
      <vt:lpstr>20.2 Hedge Fund Strategies</vt:lpstr>
      <vt:lpstr>Slide 9</vt:lpstr>
      <vt:lpstr>Slide 10</vt:lpstr>
      <vt:lpstr>Slide 11</vt:lpstr>
      <vt:lpstr>20.3 Portable Alpha</vt:lpstr>
      <vt:lpstr>20.3 Portable Alpha</vt:lpstr>
      <vt:lpstr>20.3 Portable Alpha</vt:lpstr>
      <vt:lpstr>20.3 Portable Alpha</vt:lpstr>
      <vt:lpstr>Figure 20.1 Pure Play</vt:lpstr>
      <vt:lpstr>Slide 17</vt:lpstr>
      <vt:lpstr>Slide 18</vt:lpstr>
      <vt:lpstr>20.4 Style Analysis for Hedge Funds </vt:lpstr>
      <vt:lpstr>Slide 20</vt:lpstr>
      <vt:lpstr>20.5 Performance Management for Hedge Funds</vt:lpstr>
      <vt:lpstr>20.5 Performance Management for Hedge Funds</vt:lpstr>
      <vt:lpstr>20.5 Performance Management for Hedge Funds</vt:lpstr>
      <vt:lpstr>20.5 Performance Management for Hedge Funds</vt:lpstr>
      <vt:lpstr>Figure 20.2 Average Hedge Fund Returns as Function of Liquidity Risk</vt:lpstr>
      <vt:lpstr>Table 20.3 Index Model Regressions for Hedge Fund Indexes</vt:lpstr>
      <vt:lpstr>Figure 20.3A Hedge Funds with Higher Serial Correlation in Returns</vt:lpstr>
      <vt:lpstr>Figure 20.3B Hedge Funds with Higher Serial Correlation in Returns</vt:lpstr>
      <vt:lpstr>Figure 20.4 Characteristic Line of Perfect Market Timer</vt:lpstr>
      <vt:lpstr>Figure 20.5 Characteristic Line of Stock Portfolio with Written Options</vt:lpstr>
      <vt:lpstr>Figure 20.6A Monthly Returns on Hedge Fund Indexes versus Return on S&amp;P 500, 1/2005-11/2011</vt:lpstr>
      <vt:lpstr>Figure 20.6B Monthly Returns on Hedge Fund Indexes versus Return on S&amp;P 500, 1/2005-11/2011</vt:lpstr>
      <vt:lpstr>Figure 20.6C Monthly Returns on Hedge Fund Indexes versus Return on S&amp;P 500, 1/2005-11/2011</vt:lpstr>
      <vt:lpstr>Slide 34</vt:lpstr>
      <vt:lpstr>20.6 Fee Structure in Hedge Funds</vt:lpstr>
      <vt:lpstr>Figure 20.7 Incentive Fees as Call Option</vt:lpstr>
      <vt:lpstr>Slide 37</vt:lpstr>
      <vt:lpstr>Slide 38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Bathurst, Noelle</dc:creator>
  <cp:lastModifiedBy>aphilipov</cp:lastModifiedBy>
  <cp:revision>85</cp:revision>
  <dcterms:created xsi:type="dcterms:W3CDTF">2012-04-04T15:39:55Z</dcterms:created>
  <dcterms:modified xsi:type="dcterms:W3CDTF">2013-11-30T21:40:59Z</dcterms:modified>
</cp:coreProperties>
</file>