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55" r:id="rId2"/>
  </p:sldMasterIdLst>
  <p:notesMasterIdLst>
    <p:notesMasterId r:id="rId79"/>
  </p:notesMasterIdLst>
  <p:sldIdLst>
    <p:sldId id="310" r:id="rId3"/>
    <p:sldId id="311" r:id="rId4"/>
    <p:sldId id="357" r:id="rId5"/>
    <p:sldId id="356" r:id="rId6"/>
    <p:sldId id="364" r:id="rId7"/>
    <p:sldId id="359" r:id="rId8"/>
    <p:sldId id="365" r:id="rId9"/>
    <p:sldId id="312" r:id="rId10"/>
    <p:sldId id="313" r:id="rId11"/>
    <p:sldId id="328" r:id="rId12"/>
    <p:sldId id="314" r:id="rId13"/>
    <p:sldId id="315" r:id="rId14"/>
    <p:sldId id="316" r:id="rId15"/>
    <p:sldId id="317" r:id="rId16"/>
    <p:sldId id="366" r:id="rId17"/>
    <p:sldId id="337" r:id="rId18"/>
    <p:sldId id="338" r:id="rId19"/>
    <p:sldId id="339" r:id="rId20"/>
    <p:sldId id="368" r:id="rId21"/>
    <p:sldId id="349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267" r:id="rId30"/>
    <p:sldId id="269" r:id="rId31"/>
    <p:sldId id="350" r:id="rId32"/>
    <p:sldId id="270" r:id="rId33"/>
    <p:sldId id="351" r:id="rId34"/>
    <p:sldId id="271" r:id="rId35"/>
    <p:sldId id="352" r:id="rId36"/>
    <p:sldId id="360" r:id="rId37"/>
    <p:sldId id="355" r:id="rId38"/>
    <p:sldId id="362" r:id="rId39"/>
    <p:sldId id="363" r:id="rId40"/>
    <p:sldId id="370" r:id="rId41"/>
    <p:sldId id="318" r:id="rId42"/>
    <p:sldId id="336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258" r:id="rId53"/>
    <p:sldId id="259" r:id="rId54"/>
    <p:sldId id="260" r:id="rId55"/>
    <p:sldId id="261" r:id="rId56"/>
    <p:sldId id="262" r:id="rId57"/>
    <p:sldId id="263" r:id="rId58"/>
    <p:sldId id="264" r:id="rId59"/>
    <p:sldId id="331" r:id="rId60"/>
    <p:sldId id="265" r:id="rId61"/>
    <p:sldId id="266" r:id="rId62"/>
    <p:sldId id="268" r:id="rId63"/>
    <p:sldId id="272" r:id="rId64"/>
    <p:sldId id="335" r:id="rId65"/>
    <p:sldId id="273" r:id="rId66"/>
    <p:sldId id="332" r:id="rId67"/>
    <p:sldId id="333" r:id="rId68"/>
    <p:sldId id="334" r:id="rId69"/>
    <p:sldId id="274" r:id="rId70"/>
    <p:sldId id="358" r:id="rId71"/>
    <p:sldId id="275" r:id="rId72"/>
    <p:sldId id="276" r:id="rId73"/>
    <p:sldId id="277" r:id="rId74"/>
    <p:sldId id="278" r:id="rId75"/>
    <p:sldId id="279" r:id="rId76"/>
    <p:sldId id="280" r:id="rId77"/>
    <p:sldId id="329" r:id="rId7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1C03C-1C42-4431-978F-3A0D291B5EF8}" v="102" dt="2025-08-21T23:44:33.113"/>
  </p1510:revLst>
</p1510:revInfo>
</file>

<file path=ppt/tableStyles.xml><?xml version="1.0" encoding="utf-8"?>
<a:tblStyleLst xmlns:a="http://schemas.openxmlformats.org/drawingml/2006/main" def="{51379480-A312-43F6-959B-FE4A100BF2F4}">
  <a:tblStyle styleId="{51379480-A312-43F6-959B-FE4A100BF2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6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microsoft.com/office/2016/11/relationships/changesInfo" Target="changesInfos/changesInfo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sun Li" userId="ed0960a7-b122-4f93-85f4-b529ecc9f265" providerId="ADAL" clId="{15794B11-0092-4B83-BB13-9FD62AF5F5D1}"/>
    <pc:docChg chg="undo custSel addSld delSld modSld">
      <pc:chgData name="Jiasun Li" userId="ed0960a7-b122-4f93-85f4-b529ecc9f265" providerId="ADAL" clId="{15794B11-0092-4B83-BB13-9FD62AF5F5D1}" dt="2023-08-28T04:09:16.713" v="964" actId="6549"/>
      <pc:docMkLst>
        <pc:docMk/>
      </pc:docMkLst>
      <pc:sldChg chg="addSp delSp modSp mod">
        <pc:chgData name="Jiasun Li" userId="ed0960a7-b122-4f93-85f4-b529ecc9f265" providerId="ADAL" clId="{15794B11-0092-4B83-BB13-9FD62AF5F5D1}" dt="2023-08-28T03:39:17.575" v="953" actId="1036"/>
        <pc:sldMkLst>
          <pc:docMk/>
          <pc:sldMk cId="1366465887" sldId="256"/>
        </pc:sldMkLst>
      </pc:sldChg>
      <pc:sldChg chg="modSp mod">
        <pc:chgData name="Jiasun Li" userId="ed0960a7-b122-4f93-85f4-b529ecc9f265" providerId="ADAL" clId="{15794B11-0092-4B83-BB13-9FD62AF5F5D1}" dt="2023-08-28T04:09:16.713" v="964" actId="6549"/>
        <pc:sldMkLst>
          <pc:docMk/>
          <pc:sldMk cId="0" sldId="265"/>
        </pc:sldMkLst>
      </pc:sldChg>
      <pc:sldChg chg="modSp mod">
        <pc:chgData name="Jiasun Li" userId="ed0960a7-b122-4f93-85f4-b529ecc9f265" providerId="ADAL" clId="{15794B11-0092-4B83-BB13-9FD62AF5F5D1}" dt="2023-08-28T03:38:05.087" v="890" actId="20577"/>
        <pc:sldMkLst>
          <pc:docMk/>
          <pc:sldMk cId="3602491602" sldId="310"/>
        </pc:sldMkLst>
      </pc:sldChg>
      <pc:sldChg chg="modSp mod modAnim">
        <pc:chgData name="Jiasun Li" userId="ed0960a7-b122-4f93-85f4-b529ecc9f265" providerId="ADAL" clId="{15794B11-0092-4B83-BB13-9FD62AF5F5D1}" dt="2023-08-21T03:04:01.886" v="324" actId="20577"/>
        <pc:sldMkLst>
          <pc:docMk/>
          <pc:sldMk cId="4001966672" sldId="311"/>
        </pc:sldMkLst>
      </pc:sldChg>
      <pc:sldChg chg="modSp mod">
        <pc:chgData name="Jiasun Li" userId="ed0960a7-b122-4f93-85f4-b529ecc9f265" providerId="ADAL" clId="{15794B11-0092-4B83-BB13-9FD62AF5F5D1}" dt="2023-08-21T03:13:05.181" v="400" actId="6549"/>
        <pc:sldMkLst>
          <pc:docMk/>
          <pc:sldMk cId="2372461232" sldId="321"/>
        </pc:sldMkLst>
      </pc:sldChg>
      <pc:sldChg chg="modSp mod">
        <pc:chgData name="Jiasun Li" userId="ed0960a7-b122-4f93-85f4-b529ecc9f265" providerId="ADAL" clId="{15794B11-0092-4B83-BB13-9FD62AF5F5D1}" dt="2023-08-21T03:16:32.379" v="567" actId="20577"/>
        <pc:sldMkLst>
          <pc:docMk/>
          <pc:sldMk cId="30502535" sldId="324"/>
        </pc:sldMkLst>
      </pc:sldChg>
      <pc:sldChg chg="addSp delSp modSp mod delAnim modAnim">
        <pc:chgData name="Jiasun Li" userId="ed0960a7-b122-4f93-85f4-b529ecc9f265" providerId="ADAL" clId="{15794B11-0092-4B83-BB13-9FD62AF5F5D1}" dt="2023-08-28T03:40:14.370" v="954" actId="21"/>
        <pc:sldMkLst>
          <pc:docMk/>
          <pc:sldMk cId="1277402952" sldId="328"/>
        </pc:sldMkLst>
      </pc:sldChg>
      <pc:sldChg chg="modSp mod modAnim">
        <pc:chgData name="Jiasun Li" userId="ed0960a7-b122-4f93-85f4-b529ecc9f265" providerId="ADAL" clId="{15794B11-0092-4B83-BB13-9FD62AF5F5D1}" dt="2023-08-21T03:30:08.973" v="821"/>
        <pc:sldMkLst>
          <pc:docMk/>
          <pc:sldMk cId="2022563738" sldId="336"/>
        </pc:sldMkLst>
      </pc:sldChg>
      <pc:sldChg chg="modSp mod">
        <pc:chgData name="Jiasun Li" userId="ed0960a7-b122-4f93-85f4-b529ecc9f265" providerId="ADAL" clId="{15794B11-0092-4B83-BB13-9FD62AF5F5D1}" dt="2023-08-28T03:40:37.709" v="955" actId="1076"/>
        <pc:sldMkLst>
          <pc:docMk/>
          <pc:sldMk cId="1967253983" sldId="351"/>
        </pc:sldMkLst>
      </pc:sldChg>
      <pc:sldChg chg="del">
        <pc:chgData name="Jiasun Li" userId="ed0960a7-b122-4f93-85f4-b529ecc9f265" providerId="ADAL" clId="{15794B11-0092-4B83-BB13-9FD62AF5F5D1}" dt="2023-08-21T03:10:07.542" v="337" actId="47"/>
        <pc:sldMkLst>
          <pc:docMk/>
          <pc:sldMk cId="3932890367" sldId="353"/>
        </pc:sldMkLst>
      </pc:sldChg>
      <pc:sldChg chg="addSp modSp mod modAnim">
        <pc:chgData name="Jiasun Li" userId="ed0960a7-b122-4f93-85f4-b529ecc9f265" providerId="ADAL" clId="{15794B11-0092-4B83-BB13-9FD62AF5F5D1}" dt="2023-08-28T03:40:52.562" v="956"/>
        <pc:sldMkLst>
          <pc:docMk/>
          <pc:sldMk cId="643963393" sldId="355"/>
        </pc:sldMkLst>
      </pc:sldChg>
      <pc:sldChg chg="addSp modSp new mod">
        <pc:chgData name="Jiasun Li" userId="ed0960a7-b122-4f93-85f4-b529ecc9f265" providerId="ADAL" clId="{15794B11-0092-4B83-BB13-9FD62AF5F5D1}" dt="2023-08-21T03:05:51.806" v="336" actId="1076"/>
        <pc:sldMkLst>
          <pc:docMk/>
          <pc:sldMk cId="1103195190" sldId="356"/>
        </pc:sldMkLst>
      </pc:sldChg>
      <pc:sldChg chg="addSp delSp modSp new mod modClrScheme chgLayout">
        <pc:chgData name="Jiasun Li" userId="ed0960a7-b122-4f93-85f4-b529ecc9f265" providerId="ADAL" clId="{15794B11-0092-4B83-BB13-9FD62AF5F5D1}" dt="2023-08-21T03:25:07.978" v="591" actId="478"/>
        <pc:sldMkLst>
          <pc:docMk/>
          <pc:sldMk cId="2859668398" sldId="357"/>
        </pc:sldMkLst>
      </pc:sldChg>
      <pc:sldChg chg="addSp modSp new del mod">
        <pc:chgData name="Jiasun Li" userId="ed0960a7-b122-4f93-85f4-b529ecc9f265" providerId="ADAL" clId="{15794B11-0092-4B83-BB13-9FD62AF5F5D1}" dt="2023-08-21T03:28:05.071" v="677" actId="47"/>
        <pc:sldMkLst>
          <pc:docMk/>
          <pc:sldMk cId="597797107" sldId="358"/>
        </pc:sldMkLst>
      </pc:sldChg>
      <pc:sldChg chg="addSp delSp modSp new del mod modClrScheme chgLayout">
        <pc:chgData name="Jiasun Li" userId="ed0960a7-b122-4f93-85f4-b529ecc9f265" providerId="ADAL" clId="{15794B11-0092-4B83-BB13-9FD62AF5F5D1}" dt="2023-08-28T03:38:13.289" v="891" actId="47"/>
        <pc:sldMkLst>
          <pc:docMk/>
          <pc:sldMk cId="113427234" sldId="359"/>
        </pc:sldMkLst>
      </pc:sldChg>
      <pc:sldChg chg="new del">
        <pc:chgData name="Jiasun Li" userId="ed0960a7-b122-4f93-85f4-b529ecc9f265" providerId="ADAL" clId="{15794B11-0092-4B83-BB13-9FD62AF5F5D1}" dt="2023-08-28T03:36:53.388" v="860" actId="47"/>
        <pc:sldMkLst>
          <pc:docMk/>
          <pc:sldMk cId="552111167" sldId="359"/>
        </pc:sldMkLst>
      </pc:sldChg>
      <pc:sldMasterChg chg="delSldLayout">
        <pc:chgData name="Jiasun Li" userId="ed0960a7-b122-4f93-85f4-b529ecc9f265" providerId="ADAL" clId="{15794B11-0092-4B83-BB13-9FD62AF5F5D1}" dt="2023-08-28T03:36:53.388" v="860" actId="47"/>
        <pc:sldMasterMkLst>
          <pc:docMk/>
          <pc:sldMasterMk cId="2126807647" sldId="2147483655"/>
        </pc:sldMasterMkLst>
        <pc:sldLayoutChg chg="del">
          <pc:chgData name="Jiasun Li" userId="ed0960a7-b122-4f93-85f4-b529ecc9f265" providerId="ADAL" clId="{15794B11-0092-4B83-BB13-9FD62AF5F5D1}" dt="2023-08-28T03:36:53.388" v="860" actId="47"/>
          <pc:sldLayoutMkLst>
            <pc:docMk/>
            <pc:sldMasterMk cId="2126807647" sldId="2147483655"/>
            <pc:sldLayoutMk cId="3234832087" sldId="2147483657"/>
          </pc:sldLayoutMkLst>
        </pc:sldLayoutChg>
      </pc:sldMasterChg>
    </pc:docChg>
  </pc:docChgLst>
  <pc:docChgLst>
    <pc:chgData name="Jiasun Li" userId="ed0960a7-b122-4f93-85f4-b529ecc9f265" providerId="ADAL" clId="{650E53BF-1FE2-4C87-A240-5AE74BED9D10}"/>
    <pc:docChg chg="undo custSel modSld">
      <pc:chgData name="Jiasun Li" userId="ed0960a7-b122-4f93-85f4-b529ecc9f265" providerId="ADAL" clId="{650E53BF-1FE2-4C87-A240-5AE74BED9D10}" dt="2024-09-03T15:44:38.862" v="136" actId="20577"/>
      <pc:docMkLst>
        <pc:docMk/>
      </pc:docMkLst>
      <pc:sldChg chg="modSp">
        <pc:chgData name="Jiasun Li" userId="ed0960a7-b122-4f93-85f4-b529ecc9f265" providerId="ADAL" clId="{650E53BF-1FE2-4C87-A240-5AE74BED9D10}" dt="2024-09-03T14:46:36.317" v="0" actId="20578"/>
        <pc:sldMkLst>
          <pc:docMk/>
          <pc:sldMk cId="0" sldId="265"/>
        </pc:sldMkLst>
      </pc:sldChg>
      <pc:sldChg chg="modSp mod">
        <pc:chgData name="Jiasun Li" userId="ed0960a7-b122-4f93-85f4-b529ecc9f265" providerId="ADAL" clId="{650E53BF-1FE2-4C87-A240-5AE74BED9D10}" dt="2024-09-03T15:07:49.908" v="81" actId="6549"/>
        <pc:sldMkLst>
          <pc:docMk/>
          <pc:sldMk cId="0" sldId="266"/>
        </pc:sldMkLst>
      </pc:sldChg>
      <pc:sldChg chg="modSp mod">
        <pc:chgData name="Jiasun Li" userId="ed0960a7-b122-4f93-85f4-b529ecc9f265" providerId="ADAL" clId="{650E53BF-1FE2-4C87-A240-5AE74BED9D10}" dt="2024-09-03T15:04:20.436" v="66" actId="20577"/>
        <pc:sldMkLst>
          <pc:docMk/>
          <pc:sldMk cId="0" sldId="268"/>
        </pc:sldMkLst>
      </pc:sldChg>
      <pc:sldChg chg="modSp mod">
        <pc:chgData name="Jiasun Li" userId="ed0960a7-b122-4f93-85f4-b529ecc9f265" providerId="ADAL" clId="{650E53BF-1FE2-4C87-A240-5AE74BED9D10}" dt="2024-09-03T15:15:32.795" v="133"/>
        <pc:sldMkLst>
          <pc:docMk/>
          <pc:sldMk cId="0" sldId="272"/>
        </pc:sldMkLst>
      </pc:sldChg>
      <pc:sldChg chg="modSp mod">
        <pc:chgData name="Jiasun Li" userId="ed0960a7-b122-4f93-85f4-b529ecc9f265" providerId="ADAL" clId="{650E53BF-1FE2-4C87-A240-5AE74BED9D10}" dt="2024-09-03T15:44:38.862" v="136" actId="20577"/>
        <pc:sldMkLst>
          <pc:docMk/>
          <pc:sldMk cId="0" sldId="279"/>
        </pc:sldMkLst>
      </pc:sldChg>
      <pc:sldChg chg="modSp mod">
        <pc:chgData name="Jiasun Li" userId="ed0960a7-b122-4f93-85f4-b529ecc9f265" providerId="ADAL" clId="{650E53BF-1FE2-4C87-A240-5AE74BED9D10}" dt="2024-09-03T15:32:57.205" v="134" actId="13926"/>
        <pc:sldMkLst>
          <pc:docMk/>
          <pc:sldMk cId="3059437502" sldId="332"/>
        </pc:sldMkLst>
      </pc:sldChg>
    </pc:docChg>
  </pc:docChgLst>
  <pc:docChgLst>
    <pc:chgData name="Jiasun Li" userId="ed0960a7-b122-4f93-85f4-b529ecc9f265" providerId="ADAL" clId="{BD71C03C-1C42-4431-978F-3A0D291B5EF8}"/>
    <pc:docChg chg="undo custSel addSld delSld modSld sldOrd">
      <pc:chgData name="Jiasun Li" userId="ed0960a7-b122-4f93-85f4-b529ecc9f265" providerId="ADAL" clId="{BD71C03C-1C42-4431-978F-3A0D291B5EF8}" dt="2025-08-21T23:44:51.349" v="841" actId="20577"/>
      <pc:docMkLst>
        <pc:docMk/>
      </pc:docMkLst>
      <pc:sldChg chg="addSp delSp modSp mod">
        <pc:chgData name="Jiasun Li" userId="ed0960a7-b122-4f93-85f4-b529ecc9f265" providerId="ADAL" clId="{BD71C03C-1C42-4431-978F-3A0D291B5EF8}" dt="2025-08-21T20:12:06.159" v="18" actId="1076"/>
        <pc:sldMkLst>
          <pc:docMk/>
          <pc:sldMk cId="3602491602" sldId="310"/>
        </pc:sldMkLst>
        <pc:spChg chg="mod">
          <ac:chgData name="Jiasun Li" userId="ed0960a7-b122-4f93-85f4-b529ecc9f265" providerId="ADAL" clId="{BD71C03C-1C42-4431-978F-3A0D291B5EF8}" dt="2025-08-21T20:11:23.696" v="15" actId="20577"/>
          <ac:spMkLst>
            <pc:docMk/>
            <pc:sldMk cId="3602491602" sldId="310"/>
            <ac:spMk id="240" creationId="{00000000-0000-0000-0000-000000000000}"/>
          </ac:spMkLst>
        </pc:spChg>
        <pc:picChg chg="add mod">
          <ac:chgData name="Jiasun Li" userId="ed0960a7-b122-4f93-85f4-b529ecc9f265" providerId="ADAL" clId="{BD71C03C-1C42-4431-978F-3A0D291B5EF8}" dt="2025-08-21T20:12:06.159" v="18" actId="1076"/>
          <ac:picMkLst>
            <pc:docMk/>
            <pc:sldMk cId="3602491602" sldId="310"/>
            <ac:picMk id="2" creationId="{5D1F058F-2F51-06E7-2590-C5A17F22B251}"/>
          </ac:picMkLst>
        </pc:picChg>
        <pc:picChg chg="del">
          <ac:chgData name="Jiasun Li" userId="ed0960a7-b122-4f93-85f4-b529ecc9f265" providerId="ADAL" clId="{BD71C03C-1C42-4431-978F-3A0D291B5EF8}" dt="2025-08-21T20:12:01.167" v="16" actId="478"/>
          <ac:picMkLst>
            <pc:docMk/>
            <pc:sldMk cId="3602491602" sldId="310"/>
            <ac:picMk id="241" creationId="{00000000-0000-0000-0000-000000000000}"/>
          </ac:picMkLst>
        </pc:picChg>
      </pc:sldChg>
      <pc:sldChg chg="modSp mod">
        <pc:chgData name="Jiasun Li" userId="ed0960a7-b122-4f93-85f4-b529ecc9f265" providerId="ADAL" clId="{BD71C03C-1C42-4431-978F-3A0D291B5EF8}" dt="2025-08-21T20:24:15.678" v="197" actId="20577"/>
        <pc:sldMkLst>
          <pc:docMk/>
          <pc:sldMk cId="3845964810" sldId="314"/>
        </pc:sldMkLst>
        <pc:spChg chg="mod">
          <ac:chgData name="Jiasun Li" userId="ed0960a7-b122-4f93-85f4-b529ecc9f265" providerId="ADAL" clId="{BD71C03C-1C42-4431-978F-3A0D291B5EF8}" dt="2025-08-21T20:24:15.678" v="197" actId="20577"/>
          <ac:spMkLst>
            <pc:docMk/>
            <pc:sldMk cId="3845964810" sldId="314"/>
            <ac:spMk id="270" creationId="{00000000-0000-0000-0000-000000000000}"/>
          </ac:spMkLst>
        </pc:spChg>
      </pc:sldChg>
      <pc:sldChg chg="modSp">
        <pc:chgData name="Jiasun Li" userId="ed0960a7-b122-4f93-85f4-b529ecc9f265" providerId="ADAL" clId="{BD71C03C-1C42-4431-978F-3A0D291B5EF8}" dt="2025-08-21T20:24:21.441" v="198"/>
        <pc:sldMkLst>
          <pc:docMk/>
          <pc:sldMk cId="2550242300" sldId="315"/>
        </pc:sldMkLst>
        <pc:spChg chg="mod">
          <ac:chgData name="Jiasun Li" userId="ed0960a7-b122-4f93-85f4-b529ecc9f265" providerId="ADAL" clId="{BD71C03C-1C42-4431-978F-3A0D291B5EF8}" dt="2025-08-21T20:24:21.441" v="198"/>
          <ac:spMkLst>
            <pc:docMk/>
            <pc:sldMk cId="2550242300" sldId="315"/>
            <ac:spMk id="270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0:24:42.142" v="223" actId="20577"/>
        <pc:sldMkLst>
          <pc:docMk/>
          <pc:sldMk cId="2212206092" sldId="316"/>
        </pc:sldMkLst>
        <pc:spChg chg="mod">
          <ac:chgData name="Jiasun Li" userId="ed0960a7-b122-4f93-85f4-b529ecc9f265" providerId="ADAL" clId="{BD71C03C-1C42-4431-978F-3A0D291B5EF8}" dt="2025-08-21T20:24:42.142" v="223" actId="20577"/>
          <ac:spMkLst>
            <pc:docMk/>
            <pc:sldMk cId="2212206092" sldId="316"/>
            <ac:spMk id="276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3:38:53.513" v="632" actId="20577"/>
        <pc:sldMkLst>
          <pc:docMk/>
          <pc:sldMk cId="1199142887" sldId="318"/>
        </pc:sldMkLst>
        <pc:spChg chg="mod">
          <ac:chgData name="Jiasun Li" userId="ed0960a7-b122-4f93-85f4-b529ecc9f265" providerId="ADAL" clId="{BD71C03C-1C42-4431-978F-3A0D291B5EF8}" dt="2025-08-21T23:38:53.513" v="632" actId="20577"/>
          <ac:spMkLst>
            <pc:docMk/>
            <pc:sldMk cId="1199142887" sldId="318"/>
            <ac:spMk id="5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3:40:43.610" v="670" actId="20577"/>
        <pc:sldMkLst>
          <pc:docMk/>
          <pc:sldMk cId="927316703" sldId="319"/>
        </pc:sldMkLst>
        <pc:spChg chg="mod">
          <ac:chgData name="Jiasun Li" userId="ed0960a7-b122-4f93-85f4-b529ecc9f265" providerId="ADAL" clId="{BD71C03C-1C42-4431-978F-3A0D291B5EF8}" dt="2025-08-21T23:40:43.610" v="670" actId="20577"/>
          <ac:spMkLst>
            <pc:docMk/>
            <pc:sldMk cId="927316703" sldId="319"/>
            <ac:spMk id="295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3:41:26.438" v="697" actId="20577"/>
        <pc:sldMkLst>
          <pc:docMk/>
          <pc:sldMk cId="3613174502" sldId="320"/>
        </pc:sldMkLst>
        <pc:spChg chg="mod">
          <ac:chgData name="Jiasun Li" userId="ed0960a7-b122-4f93-85f4-b529ecc9f265" providerId="ADAL" clId="{BD71C03C-1C42-4431-978F-3A0D291B5EF8}" dt="2025-08-21T23:41:26.438" v="697" actId="20577"/>
          <ac:spMkLst>
            <pc:docMk/>
            <pc:sldMk cId="3613174502" sldId="320"/>
            <ac:spMk id="303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3:41:53.910" v="700" actId="20577"/>
        <pc:sldMkLst>
          <pc:docMk/>
          <pc:sldMk cId="2372461232" sldId="321"/>
        </pc:sldMkLst>
        <pc:spChg chg="mod">
          <ac:chgData name="Jiasun Li" userId="ed0960a7-b122-4f93-85f4-b529ecc9f265" providerId="ADAL" clId="{BD71C03C-1C42-4431-978F-3A0D291B5EF8}" dt="2025-08-21T23:41:53.910" v="700" actId="20577"/>
          <ac:spMkLst>
            <pc:docMk/>
            <pc:sldMk cId="2372461232" sldId="321"/>
            <ac:spMk id="310" creationId="{00000000-0000-0000-0000-000000000000}"/>
          </ac:spMkLst>
        </pc:spChg>
      </pc:sldChg>
      <pc:sldChg chg="modSp mod">
        <pc:chgData name="Jiasun Li" userId="ed0960a7-b122-4f93-85f4-b529ecc9f265" providerId="ADAL" clId="{BD71C03C-1C42-4431-978F-3A0D291B5EF8}" dt="2025-08-21T23:42:11.210" v="702" actId="20577"/>
        <pc:sldMkLst>
          <pc:docMk/>
          <pc:sldMk cId="221099866" sldId="322"/>
        </pc:sldMkLst>
        <pc:graphicFrameChg chg="modGraphic">
          <ac:chgData name="Jiasun Li" userId="ed0960a7-b122-4f93-85f4-b529ecc9f265" providerId="ADAL" clId="{BD71C03C-1C42-4431-978F-3A0D291B5EF8}" dt="2025-08-21T23:42:11.210" v="702" actId="20577"/>
          <ac:graphicFrameMkLst>
            <pc:docMk/>
            <pc:sldMk cId="221099866" sldId="322"/>
            <ac:graphicFrameMk id="318" creationId="{00000000-0000-0000-0000-000000000000}"/>
          </ac:graphicFrameMkLst>
        </pc:graphicFrameChg>
      </pc:sldChg>
      <pc:sldChg chg="modSp mod">
        <pc:chgData name="Jiasun Li" userId="ed0960a7-b122-4f93-85f4-b529ecc9f265" providerId="ADAL" clId="{BD71C03C-1C42-4431-978F-3A0D291B5EF8}" dt="2025-08-21T23:44:51.349" v="841" actId="20577"/>
        <pc:sldMkLst>
          <pc:docMk/>
          <pc:sldMk cId="30502535" sldId="324"/>
        </pc:sldMkLst>
        <pc:spChg chg="mod">
          <ac:chgData name="Jiasun Li" userId="ed0960a7-b122-4f93-85f4-b529ecc9f265" providerId="ADAL" clId="{BD71C03C-1C42-4431-978F-3A0D291B5EF8}" dt="2025-08-21T23:44:51.349" v="841" actId="20577"/>
          <ac:spMkLst>
            <pc:docMk/>
            <pc:sldMk cId="30502535" sldId="324"/>
            <ac:spMk id="332" creationId="{00000000-0000-0000-0000-000000000000}"/>
          </ac:spMkLst>
        </pc:spChg>
      </pc:sldChg>
      <pc:sldChg chg="modSp mod ord">
        <pc:chgData name="Jiasun Li" userId="ed0960a7-b122-4f93-85f4-b529ecc9f265" providerId="ADAL" clId="{BD71C03C-1C42-4431-978F-3A0D291B5EF8}" dt="2025-08-21T20:23:35.949" v="157" actId="20577"/>
        <pc:sldMkLst>
          <pc:docMk/>
          <pc:sldMk cId="1277402952" sldId="328"/>
        </pc:sldMkLst>
        <pc:spChg chg="mod">
          <ac:chgData name="Jiasun Li" userId="ed0960a7-b122-4f93-85f4-b529ecc9f265" providerId="ADAL" clId="{BD71C03C-1C42-4431-978F-3A0D291B5EF8}" dt="2025-08-21T20:23:35.949" v="157" actId="20577"/>
          <ac:spMkLst>
            <pc:docMk/>
            <pc:sldMk cId="1277402952" sldId="328"/>
            <ac:spMk id="282" creationId="{00000000-0000-0000-0000-000000000000}"/>
          </ac:spMkLst>
        </pc:spChg>
      </pc:sldChg>
      <pc:sldChg chg="modSp">
        <pc:chgData name="Jiasun Li" userId="ed0960a7-b122-4f93-85f4-b529ecc9f265" providerId="ADAL" clId="{BD71C03C-1C42-4431-978F-3A0D291B5EF8}" dt="2025-08-21T23:40:25.253" v="669" actId="20577"/>
        <pc:sldMkLst>
          <pc:docMk/>
          <pc:sldMk cId="2022563738" sldId="336"/>
        </pc:sldMkLst>
        <pc:spChg chg="mod">
          <ac:chgData name="Jiasun Li" userId="ed0960a7-b122-4f93-85f4-b529ecc9f265" providerId="ADAL" clId="{BD71C03C-1C42-4431-978F-3A0D291B5EF8}" dt="2025-08-21T23:40:25.253" v="669" actId="20577"/>
          <ac:spMkLst>
            <pc:docMk/>
            <pc:sldMk cId="2022563738" sldId="336"/>
            <ac:spMk id="4" creationId="{1C56FA89-6626-434C-B768-6154F4D91E56}"/>
          </ac:spMkLst>
        </pc:spChg>
      </pc:sldChg>
      <pc:sldChg chg="addSp modSp mod">
        <pc:chgData name="Jiasun Li" userId="ed0960a7-b122-4f93-85f4-b529ecc9f265" providerId="ADAL" clId="{BD71C03C-1C42-4431-978F-3A0D291B5EF8}" dt="2025-08-21T20:33:24.587" v="268" actId="20577"/>
        <pc:sldMkLst>
          <pc:docMk/>
          <pc:sldMk cId="1237170525" sldId="339"/>
        </pc:sldMkLst>
        <pc:spChg chg="add mod">
          <ac:chgData name="Jiasun Li" userId="ed0960a7-b122-4f93-85f4-b529ecc9f265" providerId="ADAL" clId="{BD71C03C-1C42-4431-978F-3A0D291B5EF8}" dt="2025-08-21T20:33:24.587" v="268" actId="20577"/>
          <ac:spMkLst>
            <pc:docMk/>
            <pc:sldMk cId="1237170525" sldId="339"/>
            <ac:spMk id="7" creationId="{21C0F68B-9293-F92C-6C41-C3DDFF3C198E}"/>
          </ac:spMkLst>
        </pc:spChg>
        <pc:picChg chg="mod">
          <ac:chgData name="Jiasun Li" userId="ed0960a7-b122-4f93-85f4-b529ecc9f265" providerId="ADAL" clId="{BD71C03C-1C42-4431-978F-3A0D291B5EF8}" dt="2025-08-21T20:32:16.068" v="265" actId="14100"/>
          <ac:picMkLst>
            <pc:docMk/>
            <pc:sldMk cId="1237170525" sldId="339"/>
            <ac:picMk id="5" creationId="{84A8F125-01E0-4340-9B67-17AF3845263C}"/>
          </ac:picMkLst>
        </pc:picChg>
        <pc:picChg chg="add mod">
          <ac:chgData name="Jiasun Li" userId="ed0960a7-b122-4f93-85f4-b529ecc9f265" providerId="ADAL" clId="{BD71C03C-1C42-4431-978F-3A0D291B5EF8}" dt="2025-08-21T20:32:05.771" v="263" actId="1076"/>
          <ac:picMkLst>
            <pc:docMk/>
            <pc:sldMk cId="1237170525" sldId="339"/>
            <ac:picMk id="6" creationId="{BF01F86B-61D8-1F2F-A125-13E35211F0B6}"/>
          </ac:picMkLst>
        </pc:picChg>
      </pc:sldChg>
      <pc:sldChg chg="del">
        <pc:chgData name="Jiasun Li" userId="ed0960a7-b122-4f93-85f4-b529ecc9f265" providerId="ADAL" clId="{BD71C03C-1C42-4431-978F-3A0D291B5EF8}" dt="2025-08-21T20:34:19.271" v="294" actId="47"/>
        <pc:sldMkLst>
          <pc:docMk/>
          <pc:sldMk cId="4052243106" sldId="340"/>
        </pc:sldMkLst>
      </pc:sldChg>
      <pc:sldChg chg="addSp modSp mod">
        <pc:chgData name="Jiasun Li" userId="ed0960a7-b122-4f93-85f4-b529ecc9f265" providerId="ADAL" clId="{BD71C03C-1C42-4431-978F-3A0D291B5EF8}" dt="2025-08-21T20:37:25.003" v="382" actId="1037"/>
        <pc:sldMkLst>
          <pc:docMk/>
          <pc:sldMk cId="1849643791" sldId="341"/>
        </pc:sldMkLst>
        <pc:spChg chg="add mod">
          <ac:chgData name="Jiasun Li" userId="ed0960a7-b122-4f93-85f4-b529ecc9f265" providerId="ADAL" clId="{BD71C03C-1C42-4431-978F-3A0D291B5EF8}" dt="2025-08-21T20:37:25.003" v="382" actId="1037"/>
          <ac:spMkLst>
            <pc:docMk/>
            <pc:sldMk cId="1849643791" sldId="341"/>
            <ac:spMk id="4" creationId="{30479D96-3F50-ACA7-2B85-0C57FDFDA81B}"/>
          </ac:spMkLst>
        </pc:spChg>
        <pc:spChg chg="add mod">
          <ac:chgData name="Jiasun Li" userId="ed0960a7-b122-4f93-85f4-b529ecc9f265" providerId="ADAL" clId="{BD71C03C-1C42-4431-978F-3A0D291B5EF8}" dt="2025-08-21T20:37:25.003" v="382" actId="1037"/>
          <ac:spMkLst>
            <pc:docMk/>
            <pc:sldMk cId="1849643791" sldId="341"/>
            <ac:spMk id="7" creationId="{1F31E4FC-A1DF-D70B-AB98-0DA8434EBAC8}"/>
          </ac:spMkLst>
        </pc:spChg>
      </pc:sldChg>
      <pc:sldChg chg="addSp modSp mod">
        <pc:chgData name="Jiasun Li" userId="ed0960a7-b122-4f93-85f4-b529ecc9f265" providerId="ADAL" clId="{BD71C03C-1C42-4431-978F-3A0D291B5EF8}" dt="2025-08-21T20:42:06.814" v="446" actId="255"/>
        <pc:sldMkLst>
          <pc:docMk/>
          <pc:sldMk cId="3345537011" sldId="343"/>
        </pc:sldMkLst>
        <pc:spChg chg="add mod">
          <ac:chgData name="Jiasun Li" userId="ed0960a7-b122-4f93-85f4-b529ecc9f265" providerId="ADAL" clId="{BD71C03C-1C42-4431-978F-3A0D291B5EF8}" dt="2025-08-21T20:42:06.814" v="446" actId="255"/>
          <ac:spMkLst>
            <pc:docMk/>
            <pc:sldMk cId="3345537011" sldId="343"/>
            <ac:spMk id="4" creationId="{CD3E94C9-0988-0FE6-72A4-EFD492E35223}"/>
          </ac:spMkLst>
        </pc:spChg>
        <pc:spChg chg="mod">
          <ac:chgData name="Jiasun Li" userId="ed0960a7-b122-4f93-85f4-b529ecc9f265" providerId="ADAL" clId="{BD71C03C-1C42-4431-978F-3A0D291B5EF8}" dt="2025-08-21T20:41:48.675" v="442" actId="14100"/>
          <ac:spMkLst>
            <pc:docMk/>
            <pc:sldMk cId="3345537011" sldId="343"/>
            <ac:spMk id="12" creationId="{91D56244-A34C-42DB-8B98-D8C2DB5A70D5}"/>
          </ac:spMkLst>
        </pc:spChg>
      </pc:sldChg>
      <pc:sldChg chg="del">
        <pc:chgData name="Jiasun Li" userId="ed0960a7-b122-4f93-85f4-b529ecc9f265" providerId="ADAL" clId="{BD71C03C-1C42-4431-978F-3A0D291B5EF8}" dt="2025-08-21T21:13:38.544" v="448" actId="47"/>
        <pc:sldMkLst>
          <pc:docMk/>
          <pc:sldMk cId="1746376663" sldId="348"/>
        </pc:sldMkLst>
      </pc:sldChg>
      <pc:sldChg chg="del">
        <pc:chgData name="Jiasun Li" userId="ed0960a7-b122-4f93-85f4-b529ecc9f265" providerId="ADAL" clId="{BD71C03C-1C42-4431-978F-3A0D291B5EF8}" dt="2025-08-21T21:13:48.981" v="449" actId="2696"/>
        <pc:sldMkLst>
          <pc:docMk/>
          <pc:sldMk cId="858065623" sldId="349"/>
        </pc:sldMkLst>
      </pc:sldChg>
      <pc:sldChg chg="add">
        <pc:chgData name="Jiasun Li" userId="ed0960a7-b122-4f93-85f4-b529ecc9f265" providerId="ADAL" clId="{BD71C03C-1C42-4431-978F-3A0D291B5EF8}" dt="2025-08-21T21:13:57.944" v="450"/>
        <pc:sldMkLst>
          <pc:docMk/>
          <pc:sldMk cId="4064897749" sldId="349"/>
        </pc:sldMkLst>
      </pc:sldChg>
      <pc:sldChg chg="addSp delSp modSp mod modClrScheme chgLayout">
        <pc:chgData name="Jiasun Li" userId="ed0960a7-b122-4f93-85f4-b529ecc9f265" providerId="ADAL" clId="{BD71C03C-1C42-4431-978F-3A0D291B5EF8}" dt="2025-08-21T21:17:34.938" v="495" actId="14100"/>
        <pc:sldMkLst>
          <pc:docMk/>
          <pc:sldMk cId="1967253983" sldId="351"/>
        </pc:sldMkLst>
        <pc:spChg chg="add del mod ord">
          <ac:chgData name="Jiasun Li" userId="ed0960a7-b122-4f93-85f4-b529ecc9f265" providerId="ADAL" clId="{BD71C03C-1C42-4431-978F-3A0D291B5EF8}" dt="2025-08-21T21:17:30.258" v="494" actId="478"/>
          <ac:spMkLst>
            <pc:docMk/>
            <pc:sldMk cId="1967253983" sldId="351"/>
            <ac:spMk id="2" creationId="{C23734B7-C5F9-D3FC-A153-8639491BC586}"/>
          </ac:spMkLst>
        </pc:spChg>
        <pc:spChg chg="mod ord">
          <ac:chgData name="Jiasun Li" userId="ed0960a7-b122-4f93-85f4-b529ecc9f265" providerId="ADAL" clId="{BD71C03C-1C42-4431-978F-3A0D291B5EF8}" dt="2025-08-21T21:17:34.938" v="495" actId="14100"/>
          <ac:spMkLst>
            <pc:docMk/>
            <pc:sldMk cId="1967253983" sldId="351"/>
            <ac:spMk id="4" creationId="{714FC1F9-9E0A-42B9-8C10-13D8E6603727}"/>
          </ac:spMkLst>
        </pc:spChg>
      </pc:sldChg>
      <pc:sldChg chg="addSp delSp mod">
        <pc:chgData name="Jiasun Li" userId="ed0960a7-b122-4f93-85f4-b529ecc9f265" providerId="ADAL" clId="{BD71C03C-1C42-4431-978F-3A0D291B5EF8}" dt="2025-08-21T20:15:46.152" v="20" actId="22"/>
        <pc:sldMkLst>
          <pc:docMk/>
          <pc:sldMk cId="3954300944" sldId="359"/>
        </pc:sldMkLst>
        <pc:picChg chg="del">
          <ac:chgData name="Jiasun Li" userId="ed0960a7-b122-4f93-85f4-b529ecc9f265" providerId="ADAL" clId="{BD71C03C-1C42-4431-978F-3A0D291B5EF8}" dt="2025-08-21T20:15:44.846" v="19" actId="478"/>
          <ac:picMkLst>
            <pc:docMk/>
            <pc:sldMk cId="3954300944" sldId="359"/>
            <ac:picMk id="5" creationId="{7D25D6E8-BDA9-7D38-639C-C1A250461703}"/>
          </ac:picMkLst>
        </pc:picChg>
        <pc:picChg chg="add">
          <ac:chgData name="Jiasun Li" userId="ed0960a7-b122-4f93-85f4-b529ecc9f265" providerId="ADAL" clId="{BD71C03C-1C42-4431-978F-3A0D291B5EF8}" dt="2025-08-21T20:15:46.152" v="20" actId="22"/>
          <ac:picMkLst>
            <pc:docMk/>
            <pc:sldMk cId="3954300944" sldId="359"/>
            <ac:picMk id="6" creationId="{0C2BFB9D-986D-DE78-2335-692C563F941C}"/>
          </ac:picMkLst>
        </pc:picChg>
      </pc:sldChg>
      <pc:sldChg chg="addSp delSp modSp mod modClrScheme chgLayout">
        <pc:chgData name="Jiasun Li" userId="ed0960a7-b122-4f93-85f4-b529ecc9f265" providerId="ADAL" clId="{BD71C03C-1C42-4431-978F-3A0D291B5EF8}" dt="2025-08-21T21:18:03.490" v="498" actId="478"/>
        <pc:sldMkLst>
          <pc:docMk/>
          <pc:sldMk cId="1985090234" sldId="360"/>
        </pc:sldMkLst>
        <pc:spChg chg="add del mod ord">
          <ac:chgData name="Jiasun Li" userId="ed0960a7-b122-4f93-85f4-b529ecc9f265" providerId="ADAL" clId="{BD71C03C-1C42-4431-978F-3A0D291B5EF8}" dt="2025-08-21T21:17:59.778" v="497" actId="700"/>
          <ac:spMkLst>
            <pc:docMk/>
            <pc:sldMk cId="1985090234" sldId="360"/>
            <ac:spMk id="2" creationId="{7FEC5B74-9CA7-AF71-37DF-A83297C0C0CE}"/>
          </ac:spMkLst>
        </pc:spChg>
        <pc:spChg chg="add del mod ord">
          <ac:chgData name="Jiasun Li" userId="ed0960a7-b122-4f93-85f4-b529ecc9f265" providerId="ADAL" clId="{BD71C03C-1C42-4431-978F-3A0D291B5EF8}" dt="2025-08-21T21:18:03.490" v="498" actId="478"/>
          <ac:spMkLst>
            <pc:docMk/>
            <pc:sldMk cId="1985090234" sldId="360"/>
            <ac:spMk id="3" creationId="{DC660EC8-986B-49AB-5ECF-9845D22F9FF2}"/>
          </ac:spMkLst>
        </pc:spChg>
        <pc:spChg chg="mod ord">
          <ac:chgData name="Jiasun Li" userId="ed0960a7-b122-4f93-85f4-b529ecc9f265" providerId="ADAL" clId="{BD71C03C-1C42-4431-978F-3A0D291B5EF8}" dt="2025-08-21T21:17:59.778" v="497" actId="700"/>
          <ac:spMkLst>
            <pc:docMk/>
            <pc:sldMk cId="1985090234" sldId="360"/>
            <ac:spMk id="4" creationId="{714FC1F9-9E0A-42B9-8C10-13D8E6603727}"/>
          </ac:spMkLst>
        </pc:spChg>
      </pc:sldChg>
      <pc:sldChg chg="addSp delSp modSp mod modClrScheme chgLayout">
        <pc:chgData name="Jiasun Li" userId="ed0960a7-b122-4f93-85f4-b529ecc9f265" providerId="ADAL" clId="{BD71C03C-1C42-4431-978F-3A0D291B5EF8}" dt="2025-08-21T21:19:17.426" v="504" actId="1076"/>
        <pc:sldMkLst>
          <pc:docMk/>
          <pc:sldMk cId="3040975216" sldId="362"/>
        </pc:sldMkLst>
        <pc:spChg chg="add del mod ord">
          <ac:chgData name="Jiasun Li" userId="ed0960a7-b122-4f93-85f4-b529ecc9f265" providerId="ADAL" clId="{BD71C03C-1C42-4431-978F-3A0D291B5EF8}" dt="2025-08-21T21:19:13.969" v="503" actId="478"/>
          <ac:spMkLst>
            <pc:docMk/>
            <pc:sldMk cId="3040975216" sldId="362"/>
            <ac:spMk id="2" creationId="{7107B531-42B4-5C30-458D-CD7492915D81}"/>
          </ac:spMkLst>
        </pc:spChg>
        <pc:spChg chg="mod ord">
          <ac:chgData name="Jiasun Li" userId="ed0960a7-b122-4f93-85f4-b529ecc9f265" providerId="ADAL" clId="{BD71C03C-1C42-4431-978F-3A0D291B5EF8}" dt="2025-08-21T21:19:17.426" v="504" actId="1076"/>
          <ac:spMkLst>
            <pc:docMk/>
            <pc:sldMk cId="3040975216" sldId="362"/>
            <ac:spMk id="4" creationId="{714FC1F9-9E0A-42B9-8C10-13D8E6603727}"/>
          </ac:spMkLst>
        </pc:spChg>
      </pc:sldChg>
      <pc:sldChg chg="addSp modSp mod">
        <pc:chgData name="Jiasun Li" userId="ed0960a7-b122-4f93-85f4-b529ecc9f265" providerId="ADAL" clId="{BD71C03C-1C42-4431-978F-3A0D291B5EF8}" dt="2025-08-21T21:18:42.705" v="501" actId="1076"/>
        <pc:sldMkLst>
          <pc:docMk/>
          <pc:sldMk cId="2853370828" sldId="363"/>
        </pc:sldMkLst>
        <pc:spChg chg="add mod">
          <ac:chgData name="Jiasun Li" userId="ed0960a7-b122-4f93-85f4-b529ecc9f265" providerId="ADAL" clId="{BD71C03C-1C42-4431-978F-3A0D291B5EF8}" dt="2025-08-21T21:18:42.705" v="501" actId="1076"/>
          <ac:spMkLst>
            <pc:docMk/>
            <pc:sldMk cId="2853370828" sldId="363"/>
            <ac:spMk id="4" creationId="{2137765B-DF8F-8881-89B5-6AFDE12B4736}"/>
          </ac:spMkLst>
        </pc:spChg>
      </pc:sldChg>
      <pc:sldChg chg="addSp modSp new mod">
        <pc:chgData name="Jiasun Li" userId="ed0960a7-b122-4f93-85f4-b529ecc9f265" providerId="ADAL" clId="{BD71C03C-1C42-4431-978F-3A0D291B5EF8}" dt="2025-08-21T20:28:38.443" v="260" actId="20577"/>
        <pc:sldMkLst>
          <pc:docMk/>
          <pc:sldMk cId="688282165" sldId="364"/>
        </pc:sldMkLst>
        <pc:spChg chg="add mod">
          <ac:chgData name="Jiasun Li" userId="ed0960a7-b122-4f93-85f4-b529ecc9f265" providerId="ADAL" clId="{BD71C03C-1C42-4431-978F-3A0D291B5EF8}" dt="2025-08-21T20:18:37.263" v="53" actId="20577"/>
          <ac:spMkLst>
            <pc:docMk/>
            <pc:sldMk cId="688282165" sldId="364"/>
            <ac:spMk id="5" creationId="{F75563D6-B0D2-897E-6C34-DF611FCC5AF9}"/>
          </ac:spMkLst>
        </pc:spChg>
        <pc:spChg chg="add mod">
          <ac:chgData name="Jiasun Li" userId="ed0960a7-b122-4f93-85f4-b529ecc9f265" providerId="ADAL" clId="{BD71C03C-1C42-4431-978F-3A0D291B5EF8}" dt="2025-08-21T20:28:38.443" v="260" actId="20577"/>
          <ac:spMkLst>
            <pc:docMk/>
            <pc:sldMk cId="688282165" sldId="364"/>
            <ac:spMk id="6" creationId="{108E97A4-8949-DDEE-D950-9D167E4D3D96}"/>
          </ac:spMkLst>
        </pc:spChg>
        <pc:picChg chg="add mod">
          <ac:chgData name="Jiasun Li" userId="ed0960a7-b122-4f93-85f4-b529ecc9f265" providerId="ADAL" clId="{BD71C03C-1C42-4431-978F-3A0D291B5EF8}" dt="2025-08-21T20:18:59.414" v="54" actId="1076"/>
          <ac:picMkLst>
            <pc:docMk/>
            <pc:sldMk cId="688282165" sldId="364"/>
            <ac:picMk id="4" creationId="{E696661C-720D-3D34-FF66-DAF8CE613513}"/>
          </ac:picMkLst>
        </pc:picChg>
      </pc:sldChg>
      <pc:sldChg chg="addSp delSp modSp new mod modClrScheme chgLayout">
        <pc:chgData name="Jiasun Li" userId="ed0960a7-b122-4f93-85f4-b529ecc9f265" providerId="ADAL" clId="{BD71C03C-1C42-4431-978F-3A0D291B5EF8}" dt="2025-08-21T20:21:09.437" v="107" actId="478"/>
        <pc:sldMkLst>
          <pc:docMk/>
          <pc:sldMk cId="233392206" sldId="365"/>
        </pc:sldMkLst>
        <pc:spChg chg="del mod ord">
          <ac:chgData name="Jiasun Li" userId="ed0960a7-b122-4f93-85f4-b529ecc9f265" providerId="ADAL" clId="{BD71C03C-1C42-4431-978F-3A0D291B5EF8}" dt="2025-08-21T20:20:21.253" v="56" actId="700"/>
          <ac:spMkLst>
            <pc:docMk/>
            <pc:sldMk cId="233392206" sldId="365"/>
            <ac:spMk id="2" creationId="{47EFB03E-8924-E321-B8FC-5EC9376AB39E}"/>
          </ac:spMkLst>
        </pc:spChg>
        <pc:spChg chg="del mod ord">
          <ac:chgData name="Jiasun Li" userId="ed0960a7-b122-4f93-85f4-b529ecc9f265" providerId="ADAL" clId="{BD71C03C-1C42-4431-978F-3A0D291B5EF8}" dt="2025-08-21T20:20:21.253" v="56" actId="700"/>
          <ac:spMkLst>
            <pc:docMk/>
            <pc:sldMk cId="233392206" sldId="365"/>
            <ac:spMk id="3" creationId="{E07B0117-986D-AB72-1B3F-4AF604419DA4}"/>
          </ac:spMkLst>
        </pc:spChg>
        <pc:spChg chg="add mod ord">
          <ac:chgData name="Jiasun Li" userId="ed0960a7-b122-4f93-85f4-b529ecc9f265" providerId="ADAL" clId="{BD71C03C-1C42-4431-978F-3A0D291B5EF8}" dt="2025-08-21T20:21:02.333" v="106" actId="255"/>
          <ac:spMkLst>
            <pc:docMk/>
            <pc:sldMk cId="233392206" sldId="365"/>
            <ac:spMk id="4" creationId="{DEB415C4-4502-30EC-8940-22DC70A15F6B}"/>
          </ac:spMkLst>
        </pc:spChg>
        <pc:spChg chg="add del mod ord">
          <ac:chgData name="Jiasun Li" userId="ed0960a7-b122-4f93-85f4-b529ecc9f265" providerId="ADAL" clId="{BD71C03C-1C42-4431-978F-3A0D291B5EF8}" dt="2025-08-21T20:21:09.437" v="107" actId="478"/>
          <ac:spMkLst>
            <pc:docMk/>
            <pc:sldMk cId="233392206" sldId="365"/>
            <ac:spMk id="5" creationId="{53B79AC7-7F87-88B5-4DF4-C2FF6A73855D}"/>
          </ac:spMkLst>
        </pc:spChg>
      </pc:sldChg>
      <pc:sldChg chg="addSp modSp new mod">
        <pc:chgData name="Jiasun Li" userId="ed0960a7-b122-4f93-85f4-b529ecc9f265" providerId="ADAL" clId="{BD71C03C-1C42-4431-978F-3A0D291B5EF8}" dt="2025-08-21T20:28:09.197" v="257" actId="14100"/>
        <pc:sldMkLst>
          <pc:docMk/>
          <pc:sldMk cId="3760696698" sldId="366"/>
        </pc:sldMkLst>
        <pc:spChg chg="mod">
          <ac:chgData name="Jiasun Li" userId="ed0960a7-b122-4f93-85f4-b529ecc9f265" providerId="ADAL" clId="{BD71C03C-1C42-4431-978F-3A0D291B5EF8}" dt="2025-08-21T20:28:09.197" v="257" actId="14100"/>
          <ac:spMkLst>
            <pc:docMk/>
            <pc:sldMk cId="3760696698" sldId="366"/>
            <ac:spMk id="2" creationId="{E924E090-AD2A-E270-03DD-5104E5AA31BF}"/>
          </ac:spMkLst>
        </pc:spChg>
        <pc:picChg chg="add mod">
          <ac:chgData name="Jiasun Li" userId="ed0960a7-b122-4f93-85f4-b529ecc9f265" providerId="ADAL" clId="{BD71C03C-1C42-4431-978F-3A0D291B5EF8}" dt="2025-08-21T20:26:12.877" v="226" actId="1076"/>
          <ac:picMkLst>
            <pc:docMk/>
            <pc:sldMk cId="3760696698" sldId="366"/>
            <ac:picMk id="4" creationId="{5BFC7A85-F785-81C5-9721-122D17AF385C}"/>
          </ac:picMkLst>
        </pc:picChg>
      </pc:sldChg>
      <pc:sldChg chg="new del">
        <pc:chgData name="Jiasun Li" userId="ed0960a7-b122-4f93-85f4-b529ecc9f265" providerId="ADAL" clId="{BD71C03C-1C42-4431-978F-3A0D291B5EF8}" dt="2025-08-21T20:34:07.730" v="271" actId="47"/>
        <pc:sldMkLst>
          <pc:docMk/>
          <pc:sldMk cId="1173633957" sldId="367"/>
        </pc:sldMkLst>
      </pc:sldChg>
      <pc:sldChg chg="modSp add mod">
        <pc:chgData name="Jiasun Li" userId="ed0960a7-b122-4f93-85f4-b529ecc9f265" providerId="ADAL" clId="{BD71C03C-1C42-4431-978F-3A0D291B5EF8}" dt="2025-08-21T21:13:15.720" v="447"/>
        <pc:sldMkLst>
          <pc:docMk/>
          <pc:sldMk cId="892779310" sldId="368"/>
        </pc:sldMkLst>
        <pc:spChg chg="mod">
          <ac:chgData name="Jiasun Li" userId="ed0960a7-b122-4f93-85f4-b529ecc9f265" providerId="ADAL" clId="{BD71C03C-1C42-4431-978F-3A0D291B5EF8}" dt="2025-08-21T21:13:15.720" v="447"/>
          <ac:spMkLst>
            <pc:docMk/>
            <pc:sldMk cId="892779310" sldId="368"/>
            <ac:spMk id="4" creationId="{DAEAE279-4507-7F8A-6CD5-D482F5456FAB}"/>
          </ac:spMkLst>
        </pc:spChg>
      </pc:sldChg>
      <pc:sldChg chg="new del">
        <pc:chgData name="Jiasun Li" userId="ed0960a7-b122-4f93-85f4-b529ecc9f265" providerId="ADAL" clId="{BD71C03C-1C42-4431-978F-3A0D291B5EF8}" dt="2025-08-21T21:19:27.018" v="506" actId="47"/>
        <pc:sldMkLst>
          <pc:docMk/>
          <pc:sldMk cId="2872944110" sldId="369"/>
        </pc:sldMkLst>
      </pc:sldChg>
      <pc:sldChg chg="addSp delSp modSp add mod modAnim">
        <pc:chgData name="Jiasun Li" userId="ed0960a7-b122-4f93-85f4-b529ecc9f265" providerId="ADAL" clId="{BD71C03C-1C42-4431-978F-3A0D291B5EF8}" dt="2025-08-21T21:26:26.466" v="627"/>
        <pc:sldMkLst>
          <pc:docMk/>
          <pc:sldMk cId="843559732" sldId="370"/>
        </pc:sldMkLst>
        <pc:spChg chg="add del mod">
          <ac:chgData name="Jiasun Li" userId="ed0960a7-b122-4f93-85f4-b529ecc9f265" providerId="ADAL" clId="{BD71C03C-1C42-4431-978F-3A0D291B5EF8}" dt="2025-08-21T21:21:37.091" v="557" actId="21"/>
          <ac:spMkLst>
            <pc:docMk/>
            <pc:sldMk cId="843559732" sldId="370"/>
            <ac:spMk id="2" creationId="{E564EADA-0D57-4970-5B0F-DDD36A5E787C}"/>
          </ac:spMkLst>
        </pc:spChg>
        <pc:spChg chg="add">
          <ac:chgData name="Jiasun Li" userId="ed0960a7-b122-4f93-85f4-b529ecc9f265" providerId="ADAL" clId="{BD71C03C-1C42-4431-978F-3A0D291B5EF8}" dt="2025-08-21T21:21:44.541" v="558"/>
          <ac:spMkLst>
            <pc:docMk/>
            <pc:sldMk cId="843559732" sldId="370"/>
            <ac:spMk id="3" creationId="{6335FBBE-864F-EC6E-F967-AA099AAD8ED0}"/>
          </ac:spMkLst>
        </pc:spChg>
        <pc:spChg chg="mod">
          <ac:chgData name="Jiasun Li" userId="ed0960a7-b122-4f93-85f4-b529ecc9f265" providerId="ADAL" clId="{BD71C03C-1C42-4431-978F-3A0D291B5EF8}" dt="2025-08-21T21:23:48.186" v="577" actId="1076"/>
          <ac:spMkLst>
            <pc:docMk/>
            <pc:sldMk cId="843559732" sldId="370"/>
            <ac:spMk id="4" creationId="{B769A078-1C51-A729-FE9D-2C5285E925EA}"/>
          </ac:spMkLst>
        </pc:spChg>
        <pc:spChg chg="add">
          <ac:chgData name="Jiasun Li" userId="ed0960a7-b122-4f93-85f4-b529ecc9f265" providerId="ADAL" clId="{BD71C03C-1C42-4431-978F-3A0D291B5EF8}" dt="2025-08-21T21:21:56.693" v="559"/>
          <ac:spMkLst>
            <pc:docMk/>
            <pc:sldMk cId="843559732" sldId="370"/>
            <ac:spMk id="5" creationId="{0A294632-37BC-5094-3E5C-2AB01A408D3B}"/>
          </ac:spMkLst>
        </pc:spChg>
        <pc:spChg chg="add mod">
          <ac:chgData name="Jiasun Li" userId="ed0960a7-b122-4f93-85f4-b529ecc9f265" providerId="ADAL" clId="{BD71C03C-1C42-4431-978F-3A0D291B5EF8}" dt="2025-08-21T21:25:17.986" v="584" actId="1076"/>
          <ac:spMkLst>
            <pc:docMk/>
            <pc:sldMk cId="843559732" sldId="370"/>
            <ac:spMk id="8" creationId="{EE7D3C09-9D05-4DB8-7237-C04FCBAAD2CF}"/>
          </ac:spMkLst>
        </pc:spChg>
        <pc:spChg chg="add mod">
          <ac:chgData name="Jiasun Li" userId="ed0960a7-b122-4f93-85f4-b529ecc9f265" providerId="ADAL" clId="{BD71C03C-1C42-4431-978F-3A0D291B5EF8}" dt="2025-08-21T21:26:20.480" v="626" actId="20577"/>
          <ac:spMkLst>
            <pc:docMk/>
            <pc:sldMk cId="843559732" sldId="370"/>
            <ac:spMk id="9" creationId="{B617A991-83CA-30F4-CCB1-BCE8CC9D845B}"/>
          </ac:spMkLst>
        </pc:spChg>
        <pc:picChg chg="add mod">
          <ac:chgData name="Jiasun Li" userId="ed0960a7-b122-4f93-85f4-b529ecc9f265" providerId="ADAL" clId="{BD71C03C-1C42-4431-978F-3A0D291B5EF8}" dt="2025-08-21T21:25:44.888" v="587" actId="1076"/>
          <ac:picMkLst>
            <pc:docMk/>
            <pc:sldMk cId="843559732" sldId="370"/>
            <ac:picMk id="7" creationId="{CDDA997B-1A55-DA5C-49E1-6ECD7A9D942D}"/>
          </ac:picMkLst>
        </pc:picChg>
        <pc:picChg chg="add mod">
          <ac:chgData name="Jiasun Li" userId="ed0960a7-b122-4f93-85f4-b529ecc9f265" providerId="ADAL" clId="{BD71C03C-1C42-4431-978F-3A0D291B5EF8}" dt="2025-08-21T21:25:50.696" v="588" actId="1076"/>
          <ac:picMkLst>
            <pc:docMk/>
            <pc:sldMk cId="843559732" sldId="370"/>
            <ac:picMk id="1026" creationId="{11101822-B52C-2507-D239-E2497ED7E825}"/>
          </ac:picMkLst>
        </pc:picChg>
        <pc:picChg chg="add mod">
          <ac:chgData name="Jiasun Li" userId="ed0960a7-b122-4f93-85f4-b529ecc9f265" providerId="ADAL" clId="{BD71C03C-1C42-4431-978F-3A0D291B5EF8}" dt="2025-08-21T21:26:07.864" v="595" actId="1076"/>
          <ac:picMkLst>
            <pc:docMk/>
            <pc:sldMk cId="843559732" sldId="370"/>
            <ac:picMk id="1034" creationId="{41723EEB-5F53-C3D3-5A7D-C7EEF4DB2455}"/>
          </ac:picMkLst>
        </pc:picChg>
      </pc:sldChg>
      <pc:sldMasterChg chg="delSldLayout">
        <pc:chgData name="Jiasun Li" userId="ed0960a7-b122-4f93-85f4-b529ecc9f265" providerId="ADAL" clId="{BD71C03C-1C42-4431-978F-3A0D291B5EF8}" dt="2025-08-21T21:13:38.544" v="448" actId="47"/>
        <pc:sldMasterMkLst>
          <pc:docMk/>
          <pc:sldMasterMk cId="2126807647" sldId="2147483655"/>
        </pc:sldMasterMkLst>
        <pc:sldLayoutChg chg="del">
          <pc:chgData name="Jiasun Li" userId="ed0960a7-b122-4f93-85f4-b529ecc9f265" providerId="ADAL" clId="{BD71C03C-1C42-4431-978F-3A0D291B5EF8}" dt="2025-08-21T20:34:19.271" v="294" actId="47"/>
          <pc:sldLayoutMkLst>
            <pc:docMk/>
            <pc:sldMasterMk cId="2126807647" sldId="2147483655"/>
            <pc:sldLayoutMk cId="4167351383" sldId="2147483664"/>
          </pc:sldLayoutMkLst>
        </pc:sldLayoutChg>
        <pc:sldLayoutChg chg="del">
          <pc:chgData name="Jiasun Li" userId="ed0960a7-b122-4f93-85f4-b529ecc9f265" providerId="ADAL" clId="{BD71C03C-1C42-4431-978F-3A0D291B5EF8}" dt="2025-08-21T21:13:38.544" v="448" actId="47"/>
          <pc:sldLayoutMkLst>
            <pc:docMk/>
            <pc:sldMasterMk cId="2126807647" sldId="2147483655"/>
            <pc:sldLayoutMk cId="3890711573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027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96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07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6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985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3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068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6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05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18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433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6712d49e_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6712d49e_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71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5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712d49e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712d49e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08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712d49e_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712d49e_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5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cc43db6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cc43db6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045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cc43db6_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cc43db6_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291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712d49e_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712d49e_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988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cc43db6_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cc43db6_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947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94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712d49e_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712d49e_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095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997a2ca_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997a2ca_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234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cc43db6_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cc43db6_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8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65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997a2ca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997a2ca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509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cc43db6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cc43db6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41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773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328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399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41f2b5d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41f2b5d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251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712d49e_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712d49e_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246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712d49e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712d49e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403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712d49e_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712d49e_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13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712d49e_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6712d49e_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9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208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712d49e_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6712d49e_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421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cc43db6_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cc43db6_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173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6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68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52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2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05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5800" y="2840055"/>
            <a:ext cx="7772400" cy="784738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4208-533E-49F2-B162-08711FCA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2E8D3-CCE3-4CD6-BE86-A74FDCC43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13AF-16AD-4DB1-A978-0B545AFD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01A4-A3C9-4BDC-873A-1D428DA9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20E6-32C9-4748-ACB1-3FB7524E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3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6F92C-6E75-4221-9E05-E536E542F1E7}"/>
              </a:ext>
            </a:extLst>
          </p:cNvPr>
          <p:cNvSpPr/>
          <p:nvPr userDrawn="1"/>
        </p:nvSpPr>
        <p:spPr>
          <a:xfrm>
            <a:off x="7799146" y="3939525"/>
            <a:ext cx="1418734" cy="1203975"/>
          </a:xfrm>
          <a:prstGeom prst="rect">
            <a:avLst/>
          </a:prstGeom>
          <a:solidFill>
            <a:srgbClr val="2361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8896-647C-4C2D-B5CE-D1E469808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50E45-D426-4FE2-B5B3-92CB8554D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45B-224B-4FB3-A252-DE44DAA1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7EDB-CC82-419E-ADA1-4AFFEA82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60B0-7CE2-4263-8459-FBDFF25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83DA9-93FB-444D-8392-5A68A6562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39" y="4012407"/>
            <a:ext cx="1250350" cy="11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3994526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692274" y="1200152"/>
            <a:ext cx="3994526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2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2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8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5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  <a:defRPr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○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■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9124900" y="-2575"/>
            <a:ext cx="95400" cy="5143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9029500" y="0"/>
            <a:ext cx="95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07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jiasunl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scholar.google.com/citations?user=LXZUjssAAAAJ&amp;hl=en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nturescanner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urasianews.it/2018/03/04/future-of-the-banking-industry-not-without-blockchai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one-us-regulator-has-joined-the-r3-blockchain-consortium-2017-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oinmarketcap.com/currencies/ethereum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8marketcap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online.informs.org/doi/full/10.1287/mnsc.2023.479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2118492/the-biggest-corporate-holder-of-bitcoin-is-not-square-or-tesl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bitcointreasuries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hyperlink" Target="https://www.fxcintel.com/research/analysis/genius-act-payments-industry-impac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world/2016/nov/10/rupee-note-cancellation-panic-in-india-banks-500-1000" TargetMode="External"/><Relationship Id="rId3" Type="http://schemas.openxmlformats.org/officeDocument/2006/relationships/hyperlink" Target="https://www.ftc.gov/equifax-data-breach" TargetMode="External"/><Relationship Id="rId7" Type="http://schemas.openxmlformats.org/officeDocument/2006/relationships/hyperlink" Target="https://papers.ssrn.com/sol3/papers.cfm?abstract_id=454947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xplorer.btc.com/btc/transaction/4a5e1e4baab89f3a32518a88c31bc87f618f76673e2cc77ab2127b7afdeda33b" TargetMode="External"/><Relationship Id="rId5" Type="http://schemas.openxmlformats.org/officeDocument/2006/relationships/hyperlink" Target="https://www.fastcompany.com/40563538/how-the-ethereum-blockchain-saved-this-china-metoo-letter-from-censorship" TargetMode="External"/><Relationship Id="rId4" Type="http://schemas.openxmlformats.org/officeDocument/2006/relationships/hyperlink" Target="https://etherscan.io/tx/0x2d6a7b0f6adeff38423d4c62cd8b6ccb708ddad85da5d3d06756ad4d8a04a6a2" TargetMode="External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omfin.gmu.edu/courses/fnan47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28rh4a8wq0iu5.cloudfront.net/bitcointech/readings/princeton_bitcoin_book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mfin.gmu.edu/courses/fnan472/#schedule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inmarketcap.com/currencies/bitcoi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ndersbrownworth.com/blockchain/hash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d5calc.com/hash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bitcoin.it/wiki/Technical_background_of_version_1_Bitcoin_addresses" TargetMode="External"/><Relationship Id="rId2" Type="http://schemas.openxmlformats.org/officeDocument/2006/relationships/hyperlink" Target="https://md5calc.com/hash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shcash.org/paper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nvlpubs.nist.gov/nistpubs/fips/nist.fips.180-4.pdf" TargetMode="External"/><Relationship Id="rId2" Type="http://schemas.openxmlformats.org/officeDocument/2006/relationships/hyperlink" Target="https://csrc.nist.gov/glossary/term/secure_hash_algorithm_2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secwriteups.com/breaking-down-sha-256-algorithm-2ce61d86f7a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ety.com/" TargetMode="External"/><Relationship Id="rId2" Type="http://schemas.openxmlformats.org/officeDocument/2006/relationships/hyperlink" Target="https://motherboard.vice.com/en_us/article/j5nzx4/what-was-the-first-blockchai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462579" y="1126142"/>
            <a:ext cx="8208085" cy="1159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/>
              <a:t>FinTech: Blockchain Technologies</a:t>
            </a:r>
            <a:endParaRPr sz="4200" dirty="0"/>
          </a:p>
        </p:txBody>
      </p:sp>
      <p:sp>
        <p:nvSpPr>
          <p:cNvPr id="240" name="Shape 240"/>
          <p:cNvSpPr txBox="1">
            <a:spLocks noGrp="1"/>
          </p:cNvSpPr>
          <p:nvPr>
            <p:ph type="subTitle" idx="1"/>
          </p:nvPr>
        </p:nvSpPr>
        <p:spPr>
          <a:xfrm>
            <a:off x="685800" y="2382854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FNAN472 / SYST448 / GBUS696</a:t>
            </a:r>
            <a:endParaRPr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Fall 2025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/>
          </a:p>
          <a:p>
            <a:pPr marL="0" indent="0"/>
            <a:r>
              <a:rPr lang="en-US" sz="2400" dirty="0"/>
              <a:t>Jiasun Li</a:t>
            </a:r>
            <a:endParaRPr lang="en" sz="2400" dirty="0"/>
          </a:p>
          <a:p>
            <a:r>
              <a:rPr lang="en-US" sz="1200" dirty="0">
                <a:hlinkClick r:id="rId3"/>
              </a:rPr>
              <a:t>https://sites.google.com/view/jiasunli</a:t>
            </a:r>
            <a:endParaRPr lang="en-US" sz="1200" dirty="0"/>
          </a:p>
          <a:p>
            <a:r>
              <a:rPr lang="en-US" sz="1200" dirty="0">
                <a:hlinkClick r:id="rId4"/>
              </a:rPr>
              <a:t>https://scholar.google.com/citations?user=LXZUjssAAAAJ&amp;hl=en</a:t>
            </a:r>
            <a:endParaRPr lang="en-US" sz="1200" dirty="0"/>
          </a:p>
          <a:p>
            <a:r>
              <a:rPr lang="en-US" sz="1200" dirty="0"/>
              <a:t>Twitter: @mysteryfigure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909100" y="4819801"/>
            <a:ext cx="3234900" cy="32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000">
              <a:solidFill>
                <a:srgbClr val="666666"/>
              </a:solidFill>
            </a:endParaRPr>
          </a:p>
        </p:txBody>
      </p:sp>
      <p:pic>
        <p:nvPicPr>
          <p:cNvPr id="2" name="Picture 2" descr="George Mason University completes long-term rebrand with new ...">
            <a:extLst>
              <a:ext uri="{FF2B5EF4-FFF2-40B4-BE49-F238E27FC236}">
                <a16:creationId xmlns:a16="http://schemas.microsoft.com/office/drawing/2014/main" id="{5D1F058F-2F51-06E7-2590-C5A17F22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79" y="3938164"/>
            <a:ext cx="1115390" cy="10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9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</a:t>
            </a:r>
            <a:r>
              <a:rPr lang="en" dirty="0"/>
              <a:t>ump to action </a:t>
            </a:r>
            <a:endParaRPr dirty="0"/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3" y="1215778"/>
            <a:ext cx="2466975" cy="13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3" y="3216025"/>
            <a:ext cx="2466975" cy="19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Screen Shot 2017-01-22 at 12.13.57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6028" y="1215775"/>
            <a:ext cx="5940775" cy="96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6">
            <a:alphaModFix/>
          </a:blip>
          <a:srcRect t="7392" r="14581" b="21665"/>
          <a:stretch/>
        </p:blipFill>
        <p:spPr>
          <a:xfrm>
            <a:off x="6403978" y="1693326"/>
            <a:ext cx="1405099" cy="7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7">
            <a:alphaModFix/>
          </a:blip>
          <a:srcRect t="21775" b="16450"/>
          <a:stretch/>
        </p:blipFill>
        <p:spPr>
          <a:xfrm>
            <a:off x="2746028" y="2508827"/>
            <a:ext cx="2466975" cy="11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 descr="Screen Shot 2017-01-22 at 12.17.49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9649" y="3216024"/>
            <a:ext cx="3521105" cy="123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9">
            <a:alphaModFix/>
          </a:blip>
          <a:srcRect l="8349" t="35214" b="39765"/>
          <a:stretch/>
        </p:blipFill>
        <p:spPr>
          <a:xfrm>
            <a:off x="7280303" y="3923227"/>
            <a:ext cx="1964275" cy="5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1796" y="1885950"/>
            <a:ext cx="7355529" cy="1119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3454" y="3533083"/>
            <a:ext cx="7400925" cy="118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0204" y="3728126"/>
            <a:ext cx="218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https://aws.amazon.com/partners/blockchain/</a:t>
            </a:r>
          </a:p>
        </p:txBody>
      </p:sp>
    </p:spTree>
    <p:extLst>
      <p:ext uri="{BB962C8B-B14F-4D97-AF65-F5344CB8AC3E}">
        <p14:creationId xmlns:p14="http://schemas.microsoft.com/office/powerpoint/2010/main" val="12774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Emerging ecosystem</a:t>
            </a:r>
            <a:endParaRPr dirty="0"/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312" y="979826"/>
            <a:ext cx="6675164" cy="4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8478" y="4751086"/>
            <a:ext cx="133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circa 2017Q1</a:t>
            </a:r>
          </a:p>
        </p:txBody>
      </p:sp>
    </p:spTree>
    <p:extLst>
      <p:ext uri="{BB962C8B-B14F-4D97-AF65-F5344CB8AC3E}">
        <p14:creationId xmlns:p14="http://schemas.microsoft.com/office/powerpoint/2010/main" val="384596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Emerging ecosystem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4" y="1063454"/>
            <a:ext cx="7762673" cy="4030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5050" y="4333673"/>
            <a:ext cx="1108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https://www.venturescanner.com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4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R</a:t>
            </a:r>
            <a:r>
              <a:rPr lang="en" dirty="0"/>
              <a:t>esponses from tradFi</a:t>
            </a:r>
            <a:endParaRPr dirty="0"/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t="14951"/>
          <a:stretch/>
        </p:blipFill>
        <p:spPr>
          <a:xfrm>
            <a:off x="693118" y="1021912"/>
            <a:ext cx="7145460" cy="406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838578" y="3128133"/>
            <a:ext cx="1305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http://www.eurasianews.it/2018/03/04/future-of-the-banking-industry-not-without-blockchain/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0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b="0" dirty="0"/>
              <a:t>US regulator joined the R3 consortium</a:t>
            </a:r>
            <a:br>
              <a:rPr lang="en-US" b="0" dirty="0"/>
            </a:br>
            <a:r>
              <a:rPr lang="en-US" sz="2000" b="0" dirty="0"/>
              <a:t>(Illinois Department of Financial and Professional Regulation (IDFPR))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20598" y="3039648"/>
            <a:ext cx="1305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https://www.businessinsider.com/one-us-regulator-has-joined-the-r3-blockchain-consortium-2017-3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1321274"/>
            <a:ext cx="7429773" cy="31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0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E090-AD2A-E270-03DD-5104E5AA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1" y="4362137"/>
            <a:ext cx="1045827" cy="542321"/>
          </a:xfrm>
        </p:spPr>
        <p:txBody>
          <a:bodyPr/>
          <a:lstStyle/>
          <a:p>
            <a:r>
              <a:rPr lang="en-US" sz="1200" dirty="0"/>
              <a:t>Rise of Ethereum</a:t>
            </a:r>
            <a:br>
              <a:rPr lang="en-US" sz="1200" dirty="0"/>
            </a:br>
            <a:r>
              <a:rPr lang="en-US" sz="1200" dirty="0">
                <a:hlinkClick r:id="rId2"/>
              </a:rPr>
              <a:t>https://coinmarketcap.com/currencies/ethereum/</a:t>
            </a:r>
            <a:r>
              <a:rPr lang="en-US" sz="1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C7A85-F785-81C5-9721-122D17AF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748" y="0"/>
            <a:ext cx="7726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EA47-3609-4606-A242-80764B8C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at is Decentralized Finance (DeFi)? Our Ultimate 2021 Guide For Beginners  - CoolWallet">
            <a:extLst>
              <a:ext uri="{FF2B5EF4-FFF2-40B4-BE49-F238E27FC236}">
                <a16:creationId xmlns:a16="http://schemas.microsoft.com/office/drawing/2014/main" id="{5E6C6C8C-28DA-4319-9001-7918D708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44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A332-CA66-48EE-85EB-7E317CCA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FTs">
            <a:extLst>
              <a:ext uri="{FF2B5EF4-FFF2-40B4-BE49-F238E27FC236}">
                <a16:creationId xmlns:a16="http://schemas.microsoft.com/office/drawing/2014/main" id="{1F315CE1-09F0-4140-98C5-E2944CB7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5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C6A5-8C15-4D93-955C-FA37D59C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AB64-8CF1-4233-A4FF-2F2312EB7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8F125-01E0-4340-9B67-17AF3845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86" y="696536"/>
            <a:ext cx="5479057" cy="3868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1F86B-61D8-1F2F-A125-13E35211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114" y="38627"/>
            <a:ext cx="5334000" cy="7664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0F68B-9293-F92C-6C41-C3DDFF3C198E}"/>
              </a:ext>
            </a:extLst>
          </p:cNvPr>
          <p:cNvSpPr txBox="1"/>
          <p:nvPr/>
        </p:nvSpPr>
        <p:spPr>
          <a:xfrm>
            <a:off x="224971" y="4125686"/>
            <a:ext cx="136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https://8marketcap.com/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170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7ADC-51BA-C109-89AB-5C4140085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EAE279-4507-7F8A-6CD5-D482F5456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The Craze of 2021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89277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course about?</a:t>
            </a: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571499" y="1333500"/>
            <a:ext cx="8146831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dirty="0"/>
              <a:t>An in-depth introduction to the exciting world of blockchain!</a:t>
            </a:r>
            <a:endParaRPr sz="24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H</a:t>
            </a:r>
            <a:r>
              <a:rPr lang="en" sz="2000" dirty="0"/>
              <a:t>ow does Bitcoin work? How are they created? 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Can I mine my own? Am I anonymous when I pay with Bitcoin?</a:t>
            </a:r>
            <a:endParaRPr sz="20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What is a Smart Contract? What can it do? </a:t>
            </a:r>
            <a:endParaRPr sz="20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What creative business applications has blockchain enabled?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W</a:t>
            </a:r>
            <a:r>
              <a:rPr lang="en" sz="2000" dirty="0"/>
              <a:t>hat challenges blockchains face and how to overcome them? 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W</a:t>
            </a:r>
            <a:r>
              <a:rPr lang="en" sz="2000" dirty="0"/>
              <a:t>hat knowledge/skills do I need to follow the space? 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r>
              <a:rPr lang="en-US" sz="2000" dirty="0"/>
              <a:t>What new world learning blockchain can bring me to? 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r>
              <a:rPr lang="en-US" sz="2000" dirty="0"/>
              <a:t>A lot… (cryptography, economics, game theory, legal, etc.)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019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2F275-A3B0-4A49-A7C8-63CDDBE4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E5A9B-9830-43CD-B307-3BA5BFA28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1E132-09B7-4CC5-BDEB-1643935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3609"/>
            <a:ext cx="7286625" cy="1550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86A9C-741B-4E5F-82F3-5C9BF1D6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69" y="1215410"/>
            <a:ext cx="5622131" cy="1399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4C0EC-8020-4B18-ADC2-0C7D64A7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7" y="2692263"/>
            <a:ext cx="6565107" cy="2041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AA289-357A-4159-A52E-E340234262BE}"/>
              </a:ext>
            </a:extLst>
          </p:cNvPr>
          <p:cNvSpPr txBox="1"/>
          <p:nvPr/>
        </p:nvSpPr>
        <p:spPr>
          <a:xfrm>
            <a:off x="5332810" y="3736181"/>
            <a:ext cx="122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cnbc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F3F36-042B-479D-B708-BF0CE000889D}"/>
              </a:ext>
            </a:extLst>
          </p:cNvPr>
          <p:cNvSpPr txBox="1"/>
          <p:nvPr/>
        </p:nvSpPr>
        <p:spPr>
          <a:xfrm>
            <a:off x="7175897" y="2237939"/>
            <a:ext cx="122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Blockworks.co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4C5F6-4817-4089-84EA-6F13B133C4C4}"/>
              </a:ext>
            </a:extLst>
          </p:cNvPr>
          <p:cNvSpPr txBox="1"/>
          <p:nvPr/>
        </p:nvSpPr>
        <p:spPr>
          <a:xfrm>
            <a:off x="5715001" y="967979"/>
            <a:ext cx="1146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NBC</a:t>
            </a:r>
          </a:p>
        </p:txBody>
      </p:sp>
    </p:spTree>
    <p:extLst>
      <p:ext uri="{BB962C8B-B14F-4D97-AF65-F5344CB8AC3E}">
        <p14:creationId xmlns:p14="http://schemas.microsoft.com/office/powerpoint/2010/main" val="40648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2907-93A1-4D05-B5C1-EC312D11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44157-32C5-4ECB-A6A3-3AFA6206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5DE1D-55B1-41DB-994C-1526E93A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21469"/>
            <a:ext cx="8593931" cy="4296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FD14A-38EF-4238-951A-54F7770543DC}"/>
              </a:ext>
            </a:extLst>
          </p:cNvPr>
          <p:cNvSpPr txBox="1"/>
          <p:nvPr/>
        </p:nvSpPr>
        <p:spPr>
          <a:xfrm>
            <a:off x="5500688" y="4175522"/>
            <a:ext cx="2921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Gemini: Global state of crypto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79D96-3F50-ACA7-2B85-0C57FDFDA81B}"/>
              </a:ext>
            </a:extLst>
          </p:cNvPr>
          <p:cNvSpPr txBox="1"/>
          <p:nvPr/>
        </p:nvSpPr>
        <p:spPr>
          <a:xfrm>
            <a:off x="181426" y="2755260"/>
            <a:ext cx="353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Where’s the money coming from?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1E4FC-A1DF-D70B-AB98-0DA8434EBAC8}"/>
              </a:ext>
            </a:extLst>
          </p:cNvPr>
          <p:cNvSpPr txBox="1"/>
          <p:nvPr/>
        </p:nvSpPr>
        <p:spPr>
          <a:xfrm>
            <a:off x="210454" y="3236686"/>
            <a:ext cx="320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Impact of COVID-19 Stimulus Checks: </a:t>
            </a:r>
          </a:p>
          <a:p>
            <a:r>
              <a:rPr lang="en-US" dirty="0">
                <a:hlinkClick r:id="rId3"/>
              </a:rPr>
              <a:t>https://pubsonline.informs.org/doi/full/10.1287/mnsc.2023.4790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643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E5BD-F569-47B1-A6F6-06C8BB9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7794-8D38-4314-80AD-0A7F8DF13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D3F0F-0385-4FAC-AC21-0E30A9CF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" y="203591"/>
            <a:ext cx="8815388" cy="1978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60D48-7470-43D6-ABC9-9F0B06D83249}"/>
              </a:ext>
            </a:extLst>
          </p:cNvPr>
          <p:cNvSpPr txBox="1"/>
          <p:nvPr/>
        </p:nvSpPr>
        <p:spPr>
          <a:xfrm>
            <a:off x="1760935" y="1678781"/>
            <a:ext cx="1378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CNBC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B9B69-3B8A-4DDB-9F6B-EE137CC0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9" y="2150270"/>
            <a:ext cx="4836319" cy="964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7C9EB-C722-4080-AEA2-F54980C7B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804" y="3393298"/>
            <a:ext cx="5272088" cy="15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8D67-A51E-4310-AFF7-56028081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F2E8-744B-442F-92F7-E28EBDB37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95FA3-563B-4E11-BF2D-AA1C7C3E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2" y="40369"/>
            <a:ext cx="6818709" cy="5033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D56244-A34C-42DB-8B98-D8C2DB5A70D5}"/>
              </a:ext>
            </a:extLst>
          </p:cNvPr>
          <p:cNvSpPr txBox="1"/>
          <p:nvPr/>
        </p:nvSpPr>
        <p:spPr>
          <a:xfrm>
            <a:off x="6922291" y="1713237"/>
            <a:ext cx="21181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Quartz (July 20, 2022): </a:t>
            </a:r>
            <a:r>
              <a:rPr lang="en-US" dirty="0">
                <a:hlinkClick r:id="rId3"/>
              </a:rPr>
              <a:t>https://qz.com/2118492/the-biggest-corporate-holder-of-bitcoin-is-not-square-or-tesla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E94C9-0988-0FE6-72A4-EFD492E35223}"/>
              </a:ext>
            </a:extLst>
          </p:cNvPr>
          <p:cNvSpPr txBox="1"/>
          <p:nvPr/>
        </p:nvSpPr>
        <p:spPr>
          <a:xfrm>
            <a:off x="7025873" y="3708400"/>
            <a:ext cx="211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Fast forward to today: </a:t>
            </a:r>
            <a:r>
              <a:rPr lang="en-US" sz="1200" dirty="0">
                <a:hlinkClick r:id="rId4"/>
              </a:rPr>
              <a:t>https://bitcointreasuries.net/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53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0291-4235-4BA9-BC8A-9C404FEB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803D8-A1E5-4A46-8309-B23D92F0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05" y="1918084"/>
            <a:ext cx="7065169" cy="3036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4EC69-0DCD-4833-A6CF-D30A49460FD0}"/>
              </a:ext>
            </a:extLst>
          </p:cNvPr>
          <p:cNvSpPr txBox="1"/>
          <p:nvPr/>
        </p:nvSpPr>
        <p:spPr>
          <a:xfrm>
            <a:off x="2121692" y="1389450"/>
            <a:ext cx="978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Techcrunch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6694D-FDD5-41A5-818F-6510A550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0" y="253600"/>
            <a:ext cx="7508081" cy="15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0258-091E-460A-8FF3-3B85CF38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7CCF2-DD5D-41A0-B2EF-22457C313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6D18B-A427-48EF-BE1F-9636A7DF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5" y="270055"/>
            <a:ext cx="7594693" cy="45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F37921-844F-40E7-9829-1AA1B575B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8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CDF8C-5CA2-45C5-A044-84C8D070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819" y="64294"/>
            <a:ext cx="1382316" cy="1362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3EC76-F00A-42F7-849F-01975E2E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469" y="4698566"/>
            <a:ext cx="3107531" cy="4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2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212B31-9194-4AE8-ABFC-90E2AAD9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22" y="-86232"/>
            <a:ext cx="5431634" cy="53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3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9722-01F8-49A3-B57E-282EE609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C82B-9AB5-4B0A-8BC5-665A11B4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9CCEA-E250-42A8-A776-7092947C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" y="33174"/>
            <a:ext cx="6413171" cy="50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85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3D80-9C99-4ECF-92BB-0E915427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389B-3864-45F4-8D88-9C5FA0AA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thereum Outlook 2022: Bullish, Upside From Ecosystem Momentum | Seeking  Alpha">
            <a:extLst>
              <a:ext uri="{FF2B5EF4-FFF2-40B4-BE49-F238E27FC236}">
                <a16:creationId xmlns:a16="http://schemas.microsoft.com/office/drawing/2014/main" id="{D5C26D53-84B3-40D8-84AA-11BADCF9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04"/>
            <a:ext cx="9144000" cy="49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603D2-70C6-49A4-9C7B-23419CDA81EA}"/>
              </a:ext>
            </a:extLst>
          </p:cNvPr>
          <p:cNvSpPr txBox="1"/>
          <p:nvPr/>
        </p:nvSpPr>
        <p:spPr>
          <a:xfrm>
            <a:off x="5911454" y="235744"/>
            <a:ext cx="285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SeekingAlpha</a:t>
            </a:r>
            <a:r>
              <a:rPr lang="en-US" sz="1050" dirty="0"/>
              <a:t> Ethereum 2022 Outlook</a:t>
            </a:r>
          </a:p>
        </p:txBody>
      </p:sp>
    </p:spTree>
    <p:extLst>
      <p:ext uri="{BB962C8B-B14F-4D97-AF65-F5344CB8AC3E}">
        <p14:creationId xmlns:p14="http://schemas.microsoft.com/office/powerpoint/2010/main" val="141376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8DE7B-A0BF-AA80-8A80-97347C193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</p:spTree>
    <p:extLst>
      <p:ext uri="{BB962C8B-B14F-4D97-AF65-F5344CB8AC3E}">
        <p14:creationId xmlns:p14="http://schemas.microsoft.com/office/powerpoint/2010/main" val="285966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39A09-839C-4828-84D0-C77CCA85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C813-22B5-4AD0-AA36-CB4A42958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Q2'21 Layer-1 Review: A Peek at the Largest Ecosystems by TVL | Messari">
            <a:extLst>
              <a:ext uri="{FF2B5EF4-FFF2-40B4-BE49-F238E27FC236}">
                <a16:creationId xmlns:a16="http://schemas.microsoft.com/office/drawing/2014/main" id="{ED569AB2-D262-4C29-94E8-CAE7828A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7" y="166011"/>
            <a:ext cx="8274227" cy="49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92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ED0DA-FF6B-4B37-AB2C-CE61DF90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4" y="717137"/>
            <a:ext cx="7165181" cy="150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B6879-3401-469D-9E9D-6AA5FDAF2047}"/>
              </a:ext>
            </a:extLst>
          </p:cNvPr>
          <p:cNvSpPr txBox="1"/>
          <p:nvPr/>
        </p:nvSpPr>
        <p:spPr>
          <a:xfrm>
            <a:off x="5757857" y="1332303"/>
            <a:ext cx="1621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Coindesk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0B367-8ED8-4DCC-9CF3-639B146E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40" y="2850366"/>
            <a:ext cx="7522369" cy="15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1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3342"/>
            <a:ext cx="7772400" cy="2250392"/>
          </a:xfrm>
        </p:spPr>
        <p:txBody>
          <a:bodyPr/>
          <a:lstStyle/>
          <a:p>
            <a:r>
              <a:rPr lang="en-US" dirty="0"/>
              <a:t>Regulatory, academic, and educational responses</a:t>
            </a:r>
          </a:p>
        </p:txBody>
      </p:sp>
    </p:spTree>
    <p:extLst>
      <p:ext uri="{BB962C8B-B14F-4D97-AF65-F5344CB8AC3E}">
        <p14:creationId xmlns:p14="http://schemas.microsoft.com/office/powerpoint/2010/main" val="1967253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9D3FA-53FE-4D4A-A711-2C9C1B99F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1" y="1293019"/>
            <a:ext cx="7500938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1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B3F0-7D75-4A1F-93A8-7459CE06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EA581-CD0D-430A-B131-93844608A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E00B5-8D98-457F-8C0D-AB9671CC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6" y="300037"/>
            <a:ext cx="6129338" cy="1707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1940B-9175-49B3-9F94-BED642DF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060" y="1744264"/>
            <a:ext cx="5167052" cy="888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4E17A-452B-4A34-BCF9-9E4831A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6" y="2632472"/>
            <a:ext cx="6129338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3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Crash of 2022</a:t>
            </a:r>
          </a:p>
        </p:txBody>
      </p:sp>
    </p:spTree>
    <p:extLst>
      <p:ext uri="{BB962C8B-B14F-4D97-AF65-F5344CB8AC3E}">
        <p14:creationId xmlns:p14="http://schemas.microsoft.com/office/powerpoint/2010/main" val="1985090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Summer 2022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230114" y="1314072"/>
            <a:ext cx="85263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Things begin to turn ugly</a:t>
            </a:r>
          </a:p>
          <a:p>
            <a:endParaRPr lang="en-US" b="1" dirty="0"/>
          </a:p>
          <a:p>
            <a:r>
              <a:rPr lang="en-US" b="1" dirty="0"/>
              <a:t>Terra collapse</a:t>
            </a:r>
          </a:p>
          <a:p>
            <a:endParaRPr lang="en-US" b="1" dirty="0"/>
          </a:p>
          <a:p>
            <a:r>
              <a:rPr lang="en-US" b="1" dirty="0"/>
              <a:t>Celsius liquidity trouble</a:t>
            </a:r>
          </a:p>
          <a:p>
            <a:endParaRPr lang="en-US" b="1" dirty="0"/>
          </a:p>
          <a:p>
            <a:r>
              <a:rPr lang="en-US" b="1" dirty="0"/>
              <a:t>Three-Arrow bankrupt </a:t>
            </a:r>
          </a:p>
          <a:p>
            <a:endParaRPr lang="en-US" b="1" dirty="0"/>
          </a:p>
          <a:p>
            <a:r>
              <a:rPr lang="en-US" b="1" dirty="0" err="1"/>
              <a:t>BlockFi</a:t>
            </a:r>
            <a:r>
              <a:rPr lang="en-US" b="1" dirty="0"/>
              <a:t> bailed out by FTX </a:t>
            </a:r>
          </a:p>
          <a:p>
            <a:endParaRPr lang="en-US" b="1" dirty="0"/>
          </a:p>
          <a:p>
            <a:r>
              <a:rPr lang="en-US" b="1" dirty="0"/>
              <a:t>FTX collapsed …</a:t>
            </a:r>
          </a:p>
        </p:txBody>
      </p:sp>
      <p:pic>
        <p:nvPicPr>
          <p:cNvPr id="2050" name="Picture 2" descr="What to know about Sam Bankman-Fried, FTX's embattled ...">
            <a:extLst>
              <a:ext uri="{FF2B5EF4-FFF2-40B4-BE49-F238E27FC236}">
                <a16:creationId xmlns:a16="http://schemas.microsoft.com/office/drawing/2014/main" id="{9DEBA27E-5A25-7BAE-499B-A2975043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12" y="1340068"/>
            <a:ext cx="5270588" cy="29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9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27919"/>
            <a:ext cx="7772400" cy="1159875"/>
          </a:xfrm>
        </p:spPr>
        <p:txBody>
          <a:bodyPr/>
          <a:lstStyle/>
          <a:p>
            <a:r>
              <a:rPr lang="en-US" dirty="0"/>
              <a:t>Recovery: Late 2023 – late 2024</a:t>
            </a:r>
          </a:p>
        </p:txBody>
      </p:sp>
    </p:spTree>
    <p:extLst>
      <p:ext uri="{BB962C8B-B14F-4D97-AF65-F5344CB8AC3E}">
        <p14:creationId xmlns:p14="http://schemas.microsoft.com/office/powerpoint/2010/main" val="3040975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11C0-D3A5-C140-0602-DF668954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919B9-B6E4-7C75-DA4D-E122B93D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6" y="205979"/>
            <a:ext cx="7832309" cy="233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8E382-A86C-CB01-D68C-80F07850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67" y="0"/>
            <a:ext cx="459723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37765B-DF8F-8881-89B5-6AFDE12B4736}"/>
              </a:ext>
            </a:extLst>
          </p:cNvPr>
          <p:cNvSpPr txBox="1"/>
          <p:nvPr/>
        </p:nvSpPr>
        <p:spPr>
          <a:xfrm>
            <a:off x="495210" y="3391168"/>
            <a:ext cx="349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Operations Chokepoint 2.0?</a:t>
            </a:r>
          </a:p>
        </p:txBody>
      </p:sp>
    </p:spTree>
    <p:extLst>
      <p:ext uri="{BB962C8B-B14F-4D97-AF65-F5344CB8AC3E}">
        <p14:creationId xmlns:p14="http://schemas.microsoft.com/office/powerpoint/2010/main" val="28533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DB86C-413F-8DB1-0006-38E39CC0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69A078-1C51-A729-FE9D-2C5285E92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6" y="239486"/>
            <a:ext cx="7402286" cy="638765"/>
          </a:xfrm>
        </p:spPr>
        <p:txBody>
          <a:bodyPr/>
          <a:lstStyle/>
          <a:p>
            <a:r>
              <a:rPr lang="en-US" sz="3000" dirty="0"/>
              <a:t>Late 2024-present: the Crypto president</a:t>
            </a:r>
          </a:p>
        </p:txBody>
      </p:sp>
      <p:pic>
        <p:nvPicPr>
          <p:cNvPr id="1026" name="Picture 2" descr="Why is Trump's election as US president prompting a Bitcoin surge? | Donald  Trump News | Al Jazeera">
            <a:extLst>
              <a:ext uri="{FF2B5EF4-FFF2-40B4-BE49-F238E27FC236}">
                <a16:creationId xmlns:a16="http://schemas.microsoft.com/office/drawing/2014/main" id="{11101822-B52C-2507-D239-E2497ED7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40" y="1517016"/>
            <a:ext cx="3221010" cy="32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A997B-1A55-DA5C-49E1-6ECD7A9D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749"/>
            <a:ext cx="4520569" cy="3382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D3C09-9D05-4DB8-7237-C04FCBAAD2CF}"/>
              </a:ext>
            </a:extLst>
          </p:cNvPr>
          <p:cNvSpPr txBox="1"/>
          <p:nvPr/>
        </p:nvSpPr>
        <p:spPr>
          <a:xfrm>
            <a:off x="-51886" y="4228785"/>
            <a:ext cx="1079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https://www.fxcintel.com/research/analysis/genius-act-payments-industry-impact</a:t>
            </a:r>
            <a:r>
              <a:rPr lang="en-US" sz="800" dirty="0"/>
              <a:t>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1723EEB-5F53-C3D3-5A7D-C7EEF4DB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87" y="878251"/>
            <a:ext cx="4224470" cy="12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17A991-83CA-30F4-CCB1-BCE8CC9D845B}"/>
              </a:ext>
            </a:extLst>
          </p:cNvPr>
          <p:cNvSpPr txBox="1"/>
          <p:nvPr/>
        </p:nvSpPr>
        <p:spPr>
          <a:xfrm>
            <a:off x="6085114" y="2289629"/>
            <a:ext cx="1719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Clarity Act of 2025</a:t>
            </a:r>
          </a:p>
        </p:txBody>
      </p:sp>
    </p:spTree>
    <p:extLst>
      <p:ext uri="{BB962C8B-B14F-4D97-AF65-F5344CB8AC3E}">
        <p14:creationId xmlns:p14="http://schemas.microsoft.com/office/powerpoint/2010/main" val="8435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16B6-B2DF-1D1A-9500-12B7E2AA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8D035-D1D9-4C0A-44AB-0CFFCBFB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6" y="1063229"/>
            <a:ext cx="5010282" cy="3744064"/>
          </a:xfrm>
          <a:prstGeom prst="rect">
            <a:avLst/>
          </a:prstGeom>
        </p:spPr>
      </p:pic>
      <p:pic>
        <p:nvPicPr>
          <p:cNvPr id="1026" name="Picture 2" descr="Satoshi Nakamoto: man denies being bitcoin inventor amid media frenzy |  Bitcoin | The Guardian">
            <a:extLst>
              <a:ext uri="{FF2B5EF4-FFF2-40B4-BE49-F238E27FC236}">
                <a16:creationId xmlns:a16="http://schemas.microsoft.com/office/drawing/2014/main" id="{B34E70C6-7FB6-6A06-C82A-6F465BE5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55" y="1138270"/>
            <a:ext cx="3289247" cy="197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79B8F-F399-CCDB-E850-DD3F122BE4BC}"/>
              </a:ext>
            </a:extLst>
          </p:cNvPr>
          <p:cNvSpPr txBox="1"/>
          <p:nvPr/>
        </p:nvSpPr>
        <p:spPr>
          <a:xfrm>
            <a:off x="7233220" y="3017520"/>
            <a:ext cx="640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319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30114" y="1314072"/>
            <a:ext cx="8526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point of failure: </a:t>
            </a:r>
          </a:p>
          <a:p>
            <a:r>
              <a:rPr lang="en-US" dirty="0">
                <a:hlinkClick r:id="rId3"/>
              </a:rPr>
              <a:t>https://www.ftc.gov/equifax-data-breach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Censorship resistance: </a:t>
            </a:r>
            <a:r>
              <a:rPr lang="en-US" dirty="0">
                <a:hlinkClick r:id="rId4"/>
              </a:rPr>
              <a:t>https://etherscan.io/tx/0x2d6a7b0f6adeff38423d4c62cd8b6ccb708ddad85da5d3d06756ad4d8a04a6a2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How the </a:t>
            </a:r>
            <a:r>
              <a:rPr lang="en-US" dirty="0" err="1">
                <a:hlinkClick r:id="rId5"/>
              </a:rPr>
              <a:t>ethereum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blockchain</a:t>
            </a:r>
            <a:r>
              <a:rPr lang="en-US" dirty="0">
                <a:hlinkClick r:id="rId5"/>
              </a:rPr>
              <a:t> saved this China #</a:t>
            </a:r>
            <a:r>
              <a:rPr lang="en-US" dirty="0" err="1">
                <a:hlinkClick r:id="rId5"/>
              </a:rPr>
              <a:t>MeToo</a:t>
            </a:r>
            <a:r>
              <a:rPr lang="en-US" dirty="0">
                <a:hlinkClick r:id="rId5"/>
              </a:rPr>
              <a:t> letter from censorship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Why bitcoin/cryptocurrencies? </a:t>
            </a:r>
          </a:p>
          <a:p>
            <a:endParaRPr lang="en-US" dirty="0"/>
          </a:p>
          <a:p>
            <a:r>
              <a:rPr lang="en-US" dirty="0"/>
              <a:t>Inflation protection? </a:t>
            </a:r>
            <a:r>
              <a:rPr lang="en-US" dirty="0">
                <a:hlinkClick r:id="rId6"/>
              </a:rPr>
              <a:t>Transaction in the Bitcoin Genesis Block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>
                <a:hlinkClick r:id="rId7"/>
              </a:rPr>
              <a:t>Inflation Expectation and Cryptocurrency Investment</a:t>
            </a:r>
            <a:endParaRPr lang="en-US" dirty="0"/>
          </a:p>
          <a:p>
            <a:r>
              <a:rPr lang="en-US" dirty="0"/>
              <a:t>Arbitrary money cancellation: </a:t>
            </a:r>
            <a:r>
              <a:rPr lang="en-US" dirty="0">
                <a:hlinkClick r:id="rId8"/>
              </a:rPr>
              <a:t>Rupee note cancellation plunges India into panic</a:t>
            </a:r>
            <a:r>
              <a:rPr lang="en-US" dirty="0"/>
              <a:t> (censorship of value?)</a:t>
            </a:r>
          </a:p>
          <a:p>
            <a:endParaRPr lang="en-US" dirty="0"/>
          </a:p>
          <a:p>
            <a:r>
              <a:rPr lang="en-US" b="1" dirty="0"/>
              <a:t>What’s more?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92" y="1032387"/>
            <a:ext cx="1184970" cy="11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142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A81C-51CD-422F-BF40-28F04D34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pillars of blockchains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6FA89-6626-434C-B768-6154F4D91E56}"/>
              </a:ext>
            </a:extLst>
          </p:cNvPr>
          <p:cNvSpPr txBox="1"/>
          <p:nvPr/>
        </p:nvSpPr>
        <p:spPr>
          <a:xfrm>
            <a:off x="230114" y="973540"/>
            <a:ext cx="852632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Cryptography: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Hash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Digital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(Zero-knowledge proofs, multiparty computations, trusted execution)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  <a:p>
            <a:r>
              <a:rPr lang="en-US" sz="2400" dirty="0"/>
              <a:t>Economics: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Game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Monetary economics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  <a:p>
            <a:endParaRPr lang="en-US" sz="2400" dirty="0"/>
          </a:p>
          <a:p>
            <a:r>
              <a:rPr lang="en-US" sz="2400" dirty="0"/>
              <a:t>A new mindset: embracing an (increasingly) uncertain future </a:t>
            </a:r>
          </a:p>
        </p:txBody>
      </p:sp>
    </p:spTree>
    <p:extLst>
      <p:ext uri="{BB962C8B-B14F-4D97-AF65-F5344CB8AC3E}">
        <p14:creationId xmlns:p14="http://schemas.microsoft.com/office/powerpoint/2010/main" val="2022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Contact Info</a:t>
            </a:r>
            <a:endParaRPr sz="3000"/>
          </a:p>
        </p:txBody>
      </p:sp>
      <p:sp>
        <p:nvSpPr>
          <p:cNvPr id="295" name="Shape 295"/>
          <p:cNvSpPr txBox="1"/>
          <p:nvPr/>
        </p:nvSpPr>
        <p:spPr>
          <a:xfrm>
            <a:off x="391150" y="1146625"/>
            <a:ext cx="60339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/>
              <a:t>Office Hours</a:t>
            </a:r>
            <a:endParaRPr sz="1600" b="1" dirty="0"/>
          </a:p>
          <a:p>
            <a:r>
              <a:rPr lang="en-US" b="1" dirty="0"/>
              <a:t>			You are always welcome</a:t>
            </a:r>
          </a:p>
          <a:p>
            <a:pPr algn="ctr"/>
            <a:r>
              <a:rPr lang="en" b="1" dirty="0">
                <a:solidFill>
                  <a:srgbClr val="274E13"/>
                </a:solidFill>
              </a:rPr>
              <a:t>	jli29@gmu.edu</a:t>
            </a:r>
            <a:endParaRPr b="1" dirty="0">
              <a:solidFill>
                <a:srgbClr val="274E13"/>
              </a:solidFill>
            </a:endParaRPr>
          </a:p>
          <a:p>
            <a:pPr algn="ctr"/>
            <a:endParaRPr dirty="0">
              <a:solidFill>
                <a:srgbClr val="98000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Q&amp;A every week after class</a:t>
            </a:r>
          </a:p>
          <a:p>
            <a:endParaRPr lang="en" sz="1600" b="1" dirty="0"/>
          </a:p>
          <a:p>
            <a:r>
              <a:rPr lang="en" sz="1600" b="1" dirty="0"/>
              <a:t>Class website</a:t>
            </a:r>
            <a:endParaRPr sz="1600" b="1" dirty="0"/>
          </a:p>
          <a:p>
            <a:endParaRPr sz="1600" b="1" dirty="0"/>
          </a:p>
          <a:p>
            <a:pPr algn="ctr"/>
            <a:r>
              <a:rPr lang="en-US" b="1" dirty="0">
                <a:solidFill>
                  <a:srgbClr val="274E13"/>
                </a:solidFill>
                <a:hlinkClick r:id="rId3"/>
              </a:rPr>
              <a:t>http://somfin.gmu.edu/courses/fnan472/</a:t>
            </a:r>
            <a:r>
              <a:rPr lang="en-US" b="1" dirty="0">
                <a:solidFill>
                  <a:srgbClr val="274E13"/>
                </a:solidFill>
              </a:rPr>
              <a:t> </a:t>
            </a:r>
            <a:endParaRPr b="1" dirty="0">
              <a:solidFill>
                <a:srgbClr val="274E13"/>
              </a:solidFill>
            </a:endParaRPr>
          </a:p>
          <a:p>
            <a:pPr algn="ctr"/>
            <a:endParaRPr lang="en-US" b="1" dirty="0">
              <a:solidFill>
                <a:srgbClr val="274E13"/>
              </a:solidFill>
            </a:endParaRPr>
          </a:p>
          <a:p>
            <a:endParaRPr lang="en-US" dirty="0"/>
          </a:p>
        </p:txBody>
      </p:sp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7453" y="1215780"/>
            <a:ext cx="2390775" cy="1435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16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Lectures material</a:t>
            </a:r>
            <a:endParaRPr/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785" y="238231"/>
            <a:ext cx="1877975" cy="95446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583525" y="1192700"/>
            <a:ext cx="81309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</a:t>
            </a:r>
            <a:r>
              <a:rPr lang="en" dirty="0"/>
              <a:t>e will use a combination of slides </a:t>
            </a:r>
            <a:r>
              <a:rPr lang="en" u="sng" dirty="0"/>
              <a:t>and</a:t>
            </a:r>
            <a:r>
              <a:rPr lang="en" dirty="0"/>
              <a:t> whiteboard/weblinks/actual papers</a:t>
            </a:r>
            <a:endParaRPr dirty="0"/>
          </a:p>
          <a:p>
            <a:endParaRPr dirty="0"/>
          </a:p>
          <a:p>
            <a:pPr algn="ctr"/>
            <a:r>
              <a:rPr lang="en" b="1" dirty="0">
                <a:solidFill>
                  <a:srgbClr val="274E13"/>
                </a:solidFill>
              </a:rPr>
              <a:t>You may want to take notes from time to time!</a:t>
            </a:r>
            <a:endParaRPr b="1" dirty="0">
              <a:solidFill>
                <a:srgbClr val="274E13"/>
              </a:solidFill>
            </a:endParaRPr>
          </a:p>
          <a:p>
            <a:endParaRPr dirty="0"/>
          </a:p>
          <a:p>
            <a:r>
              <a:rPr lang="en-US" dirty="0"/>
              <a:t>S</a:t>
            </a:r>
            <a:r>
              <a:rPr lang="en" dirty="0"/>
              <a:t>ome slides may be updated on the class web-site after class</a:t>
            </a:r>
            <a:endParaRPr dirty="0"/>
          </a:p>
          <a:p>
            <a:endParaRPr dirty="0"/>
          </a:p>
          <a:p>
            <a:r>
              <a:rPr lang="en" dirty="0"/>
              <a:t>Extra reading materials may also be posted on the website </a:t>
            </a:r>
          </a:p>
          <a:p>
            <a:endParaRPr lang="en" dirty="0"/>
          </a:p>
          <a:p>
            <a:r>
              <a:rPr lang="en-US" dirty="0"/>
              <a:t>	I</a:t>
            </a:r>
            <a:r>
              <a:rPr lang="en" dirty="0"/>
              <a:t> will often post advanced stuff; don’t be intimitated if you find them difficult</a:t>
            </a:r>
          </a:p>
          <a:p>
            <a:endParaRPr lang="en" dirty="0"/>
          </a:p>
          <a:p>
            <a:r>
              <a:rPr lang="en" dirty="0"/>
              <a:t>	skim to get as much as you can; </a:t>
            </a:r>
            <a:r>
              <a:rPr lang="en-US" dirty="0"/>
              <a:t>I</a:t>
            </a:r>
            <a:r>
              <a:rPr lang="en" dirty="0"/>
              <a:t> will help you reading advanced stuff in class</a:t>
            </a:r>
          </a:p>
          <a:p>
            <a:endParaRPr lang="en" dirty="0"/>
          </a:p>
          <a:p>
            <a:r>
              <a:rPr lang="en" dirty="0"/>
              <a:t>	get used to be overwelmed as we face information explosion! </a:t>
            </a:r>
            <a:endParaRPr lang="en-US" dirty="0"/>
          </a:p>
          <a:p>
            <a:endParaRPr lang="en" dirty="0"/>
          </a:p>
          <a:p>
            <a:r>
              <a:rPr lang="en-US" dirty="0"/>
              <a:t>I</a:t>
            </a:r>
            <a:r>
              <a:rPr lang="en" dirty="0"/>
              <a:t>’ll let you know in advance of any required reading </a:t>
            </a:r>
            <a:r>
              <a:rPr lang="en" u="sng" dirty="0"/>
              <a:t>before</a:t>
            </a:r>
            <a:r>
              <a:rPr lang="en" dirty="0"/>
              <a:t> class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174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Textbook</a:t>
            </a:r>
            <a:endParaRPr/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400" y="809377"/>
            <a:ext cx="2669800" cy="286505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310450" y="1368776"/>
            <a:ext cx="51930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b="1" dirty="0">
                <a:solidFill>
                  <a:srgbClr val="274E13"/>
                </a:solidFill>
              </a:rPr>
              <a:t>This is a seminar-style class but we will follow a textbook for the early parts of the class.</a:t>
            </a:r>
            <a:endParaRPr sz="1800" b="1" dirty="0">
              <a:solidFill>
                <a:srgbClr val="274E13"/>
              </a:solidFill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1270000" y="2427101"/>
            <a:ext cx="3316200" cy="117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i="1"/>
              <a:t>“Bitcoin and Cryptocurrency Technologies: A Comprehensive Introduction”</a:t>
            </a:r>
            <a:endParaRPr sz="1800" i="1"/>
          </a:p>
        </p:txBody>
      </p:sp>
      <p:sp>
        <p:nvSpPr>
          <p:cNvPr id="312" name="Shape 312"/>
          <p:cNvSpPr txBox="1"/>
          <p:nvPr/>
        </p:nvSpPr>
        <p:spPr>
          <a:xfrm>
            <a:off x="296325" y="4120451"/>
            <a:ext cx="5559900" cy="50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/>
              <a:t>Available freely </a:t>
            </a:r>
            <a:r>
              <a:rPr lang="en" sz="1800" b="1" u="sng">
                <a:solidFill>
                  <a:srgbClr val="1155CC"/>
                </a:solidFill>
                <a:hlinkClick r:id="rId4"/>
              </a:rPr>
              <a:t>here</a:t>
            </a:r>
            <a:r>
              <a:rPr lang="en" sz="1800"/>
              <a:t> (pre-publication draft)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72461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graphicFrame>
        <p:nvGraphicFramePr>
          <p:cNvPr id="318" name="Shape 318"/>
          <p:cNvGraphicFramePr/>
          <p:nvPr>
            <p:extLst>
              <p:ext uri="{D42A27DB-BD31-4B8C-83A1-F6EECF244321}">
                <p14:modId xmlns:p14="http://schemas.microsoft.com/office/powerpoint/2010/main" val="4063577612"/>
              </p:ext>
            </p:extLst>
          </p:nvPr>
        </p:nvGraphicFramePr>
        <p:xfrm>
          <a:off x="731253" y="1466850"/>
          <a:ext cx="3916175" cy="1200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5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E</a:t>
                      </a:r>
                      <a:r>
                        <a:rPr lang="en" sz="1400" b="1" dirty="0"/>
                        <a:t>xams</a:t>
                      </a: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48%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T</a:t>
                      </a:r>
                      <a:r>
                        <a:rPr lang="en" sz="1400" b="1" dirty="0"/>
                        <a:t>eam Project</a:t>
                      </a: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50%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Class Participation</a:t>
                      </a:r>
                      <a:endParaRPr sz="14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2%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9825" y="114302"/>
            <a:ext cx="1541198" cy="1155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1481" y="2954778"/>
            <a:ext cx="74222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Occasional bonus points</a:t>
            </a:r>
          </a:p>
          <a:p>
            <a:endParaRPr lang="en-US" sz="2400" dirty="0"/>
          </a:p>
          <a:p>
            <a:r>
              <a:rPr lang="en-US" sz="2400" dirty="0"/>
              <a:t>class schedule (subject to change): </a:t>
            </a:r>
            <a:r>
              <a:rPr lang="en-US" sz="2400" dirty="0">
                <a:hlinkClick r:id="rId4"/>
              </a:rPr>
              <a:t>http://somfin.gmu.edu/courses/fnan472/#schedule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99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participation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24" y="1305940"/>
            <a:ext cx="73541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AutoNum type="arabicPeriod"/>
            </a:pPr>
            <a:r>
              <a:rPr lang="en-US" sz="2000" dirty="0"/>
              <a:t>Ask questions and give comments</a:t>
            </a:r>
          </a:p>
          <a:p>
            <a:pPr marL="342900" indent="-342900">
              <a:buFont typeface="Arial"/>
              <a:buAutoNum type="arabicPeriod"/>
            </a:pPr>
            <a:r>
              <a:rPr lang="en-US" sz="2000" dirty="0"/>
              <a:t>Slow me down whenever confused (don’t be shy)</a:t>
            </a:r>
          </a:p>
          <a:p>
            <a:pPr marL="342900" lvl="1" indent="-342900">
              <a:buFont typeface="Arial"/>
              <a:buAutoNum type="arabicPeriod"/>
            </a:pPr>
            <a:endParaRPr lang="en-US" sz="2000" dirty="0"/>
          </a:p>
          <a:p>
            <a:pPr lvl="1"/>
            <a:r>
              <a:rPr lang="en-US" sz="2000" dirty="0"/>
              <a:t>Bonus: </a:t>
            </a:r>
          </a:p>
          <a:p>
            <a:pPr marL="457200" lvl="1" indent="-457200">
              <a:buFont typeface="Arial"/>
              <a:buAutoNum type="arabicPeriod"/>
            </a:pPr>
            <a:r>
              <a:rPr lang="en-US" sz="2000" dirty="0"/>
              <a:t>ask </a:t>
            </a:r>
            <a:r>
              <a:rPr lang="en-US" sz="2000" i="1" dirty="0"/>
              <a:t>relevant</a:t>
            </a:r>
            <a:r>
              <a:rPr lang="en-US" sz="2000" dirty="0"/>
              <a:t> questions that pushes us to look for answers</a:t>
            </a:r>
          </a:p>
          <a:p>
            <a:pPr marL="457200" lvl="1" indent="-457200">
              <a:buFont typeface="Arial"/>
              <a:buAutoNum type="arabicPeriod"/>
            </a:pPr>
            <a:r>
              <a:rPr lang="en-US" sz="2000" dirty="0"/>
              <a:t>Identify typos or mistakes in slides</a:t>
            </a:r>
          </a:p>
          <a:p>
            <a:pPr marL="342900" lvl="1" indent="-342900">
              <a:buFont typeface="Arial"/>
              <a:buAutoNum type="arabicPeriod"/>
            </a:pPr>
            <a:endParaRPr lang="en-US" sz="2400" dirty="0"/>
          </a:p>
          <a:p>
            <a:pPr marL="342900" indent="-342900">
              <a:buFont typeface="Arial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8457" y="3980237"/>
            <a:ext cx="3754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Venn diagram of our knowledge overlaps</a:t>
            </a:r>
          </a:p>
        </p:txBody>
      </p:sp>
    </p:spTree>
    <p:extLst>
      <p:ext uri="{BB962C8B-B14F-4D97-AF65-F5344CB8AC3E}">
        <p14:creationId xmlns:p14="http://schemas.microsoft.com/office/powerpoint/2010/main" val="1060056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Project </a:t>
            </a:r>
            <a:endParaRPr sz="2400"/>
          </a:p>
        </p:txBody>
      </p:sp>
      <p:sp>
        <p:nvSpPr>
          <p:cNvPr id="332" name="Shape 332"/>
          <p:cNvSpPr txBox="1"/>
          <p:nvPr/>
        </p:nvSpPr>
        <p:spPr>
          <a:xfrm>
            <a:off x="457200" y="993800"/>
            <a:ext cx="7957800" cy="378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A</a:t>
            </a:r>
            <a:r>
              <a:rPr lang="en" dirty="0"/>
              <a:t> research project - offering new knowledge to the blockchain/cryptocurrency community.</a:t>
            </a:r>
            <a:endParaRPr dirty="0"/>
          </a:p>
          <a:p>
            <a:pPr marL="457200" indent="-342900">
              <a:buSzPts val="1800"/>
              <a:buFont typeface="Arial"/>
              <a:buChar char="●"/>
            </a:pPr>
            <a:r>
              <a:rPr lang="en" dirty="0"/>
              <a:t>Encouraged to work in teams (3-5 teammates, or seek approval otherwise).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Goal is for publishable work in conference/workshop/medium.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" dirty="0"/>
              <a:t>I may assign topics around the midde of the semester; or you may select your own topic and obtain my approval, after which </a:t>
            </a:r>
            <a:r>
              <a:rPr lang="en-US" dirty="0"/>
              <a:t>I’ll give you further guidance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W</a:t>
            </a:r>
            <a:r>
              <a:rPr lang="en" dirty="0"/>
              <a:t>rite a report and present on the last week of class.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P</a:t>
            </a:r>
            <a:r>
              <a:rPr lang="en" dirty="0"/>
              <a:t>resentation/report will be graded on: 1) do we learn anything new from your work? 2) how well do you address my earlier comments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W</a:t>
            </a:r>
            <a:r>
              <a:rPr lang="en" dirty="0"/>
              <a:t>elcome to seek help from me, your classmates, or outside sources</a:t>
            </a:r>
          </a:p>
          <a:p>
            <a:endParaRPr dirty="0"/>
          </a:p>
          <a:p>
            <a:r>
              <a:rPr lang="en" b="1" dirty="0"/>
              <a:t>Topic ideas (not limited)</a:t>
            </a:r>
            <a:endParaRPr b="1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Fully explain one specific blockchain project.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Provide a research report of a specific industry in the blockchain universe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Identify a business application of </a:t>
            </a:r>
            <a:r>
              <a:rPr lang="en-US" dirty="0" err="1"/>
              <a:t>blockchain</a:t>
            </a:r>
            <a:r>
              <a:rPr lang="en-US" dirty="0"/>
              <a:t> technology and write a white paper.</a:t>
            </a:r>
            <a:endParaRPr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Survey and describe in detail a few commonly observed </a:t>
            </a:r>
            <a:r>
              <a:rPr lang="en" dirty="0"/>
              <a:t>smart contracts.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Survey a specific issue and provide a solution (e.g., scaling, stable coin, token design, etc.)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 err="1"/>
              <a:t>SoK</a:t>
            </a:r>
            <a:r>
              <a:rPr lang="en-US" dirty="0"/>
              <a:t> of a particular area (ask me for references to start with)</a:t>
            </a:r>
            <a:endParaRPr dirty="0"/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6271" y="91697"/>
            <a:ext cx="2100414" cy="90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2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 with this course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387" y="1408080"/>
            <a:ext cx="8015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of you will keep working on </a:t>
            </a:r>
            <a:r>
              <a:rPr lang="en-US" sz="2800" dirty="0" err="1"/>
              <a:t>blockchain</a:t>
            </a:r>
            <a:r>
              <a:rPr lang="en-US" sz="2800" dirty="0"/>
              <a:t> technologies after the course. </a:t>
            </a:r>
          </a:p>
        </p:txBody>
      </p:sp>
    </p:spTree>
    <p:extLst>
      <p:ext uri="{BB962C8B-B14F-4D97-AF65-F5344CB8AC3E}">
        <p14:creationId xmlns:p14="http://schemas.microsoft.com/office/powerpoint/2010/main" val="2333174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559600" y="1488302"/>
            <a:ext cx="7747800" cy="192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Done with logistics!</a:t>
            </a:r>
            <a:endParaRPr sz="3600"/>
          </a:p>
          <a:p>
            <a:pPr algn="ctr"/>
            <a:endParaRPr sz="3600"/>
          </a:p>
          <a:p>
            <a:pPr algn="ctr"/>
            <a:r>
              <a:rPr lang="en" sz="3600"/>
              <a:t>Questions?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7841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168C-201B-C915-50FE-D8D1EE94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661C-720D-3D34-FF66-DAF8CE61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27" y="0"/>
            <a:ext cx="770557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563D6-B0D2-897E-6C34-DF611FCC5AF9}"/>
              </a:ext>
            </a:extLst>
          </p:cNvPr>
          <p:cNvSpPr txBox="1"/>
          <p:nvPr/>
        </p:nvSpPr>
        <p:spPr>
          <a:xfrm>
            <a:off x="1270416" y="1558977"/>
            <a:ext cx="2424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CoinMarketCap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E97A4-8949-DDEE-D950-9D167E4D3D96}"/>
              </a:ext>
            </a:extLst>
          </p:cNvPr>
          <p:cNvSpPr txBox="1"/>
          <p:nvPr/>
        </p:nvSpPr>
        <p:spPr>
          <a:xfrm>
            <a:off x="8160657" y="3494314"/>
            <a:ext cx="859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https://coinmarketcap.com/currencies/bitcoin/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282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Lecture </a:t>
            </a:r>
            <a:r>
              <a:rPr lang="en"/>
              <a:t>1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685800" y="2840055"/>
            <a:ext cx="7772400" cy="784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Crypto and Cryptocurrencies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3959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lecture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Crypto background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hash functions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digital signatures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… and applications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Intro to cryptocurrencies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basic digital cash</a:t>
            </a: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685800" y="1690479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1.1: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Cryptographic Hash Functions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457200" y="432125"/>
            <a:ext cx="8229600" cy="44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Hash function: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takes any string as input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fixed-size output </a:t>
            </a:r>
            <a:r>
              <a:rPr lang="en" sz="2400" dirty="0"/>
              <a:t>(we’ll use 256 bits)</a:t>
            </a:r>
            <a:endParaRPr sz="2400" dirty="0"/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    efficiently computable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Security properties: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</a:t>
            </a: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collision-free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hiding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puzzle-friendly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2342" y="3342707"/>
            <a:ext cx="2622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3"/>
              </a:rPr>
              <a:t>Demo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property 1: Collision-free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Nobody can find x and y such that</a:t>
            </a:r>
            <a:endParaRPr dirty="0"/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x != y and H(x)=H(y)</a:t>
            </a:r>
            <a:endParaRPr dirty="0"/>
          </a:p>
        </p:txBody>
      </p:sp>
      <p:sp>
        <p:nvSpPr>
          <p:cNvPr id="66" name="Google Shape;66;p13"/>
          <p:cNvSpPr/>
          <p:nvPr/>
        </p:nvSpPr>
        <p:spPr>
          <a:xfrm>
            <a:off x="1583775" y="3056975"/>
            <a:ext cx="298800" cy="3138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1583775" y="4165625"/>
            <a:ext cx="298800" cy="3138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1240125" y="2985275"/>
            <a:ext cx="40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x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240125" y="4093925"/>
            <a:ext cx="40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y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5187600" y="3627725"/>
            <a:ext cx="298800" cy="313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13"/>
          <p:cNvCxnSpPr>
            <a:stCxn id="66" idx="6"/>
            <a:endCxn id="70" idx="2"/>
          </p:cNvCxnSpPr>
          <p:nvPr/>
        </p:nvCxnSpPr>
        <p:spPr>
          <a:xfrm>
            <a:off x="1882575" y="3213875"/>
            <a:ext cx="3305100" cy="570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" name="Google Shape;72;p13"/>
          <p:cNvCxnSpPr>
            <a:stCxn id="67" idx="6"/>
            <a:endCxn id="70" idx="2"/>
          </p:cNvCxnSpPr>
          <p:nvPr/>
        </p:nvCxnSpPr>
        <p:spPr>
          <a:xfrm rot="10800000" flipH="1">
            <a:off x="1882575" y="3784625"/>
            <a:ext cx="3305100" cy="537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" name="Google Shape;73;p13"/>
          <p:cNvSpPr txBox="1"/>
          <p:nvPr/>
        </p:nvSpPr>
        <p:spPr>
          <a:xfrm>
            <a:off x="5381825" y="3556025"/>
            <a:ext cx="1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H(x) = H(y)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457200" y="303700"/>
            <a:ext cx="82296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Collisions do exist ...</a:t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1030950" y="1234150"/>
            <a:ext cx="3376728" cy="2271024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6066098" y="1800451"/>
            <a:ext cx="1392552" cy="1138428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1553962" y="3415525"/>
            <a:ext cx="233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possible inputs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471474" y="2849225"/>
            <a:ext cx="258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possible outputs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83" name="Google Shape;83;p14"/>
          <p:cNvCxnSpPr/>
          <p:nvPr/>
        </p:nvCxnSpPr>
        <p:spPr>
          <a:xfrm>
            <a:off x="3137650" y="1615175"/>
            <a:ext cx="3305100" cy="570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4"/>
          <p:cNvCxnSpPr/>
          <p:nvPr/>
        </p:nvCxnSpPr>
        <p:spPr>
          <a:xfrm rot="10800000" flipH="1">
            <a:off x="3290050" y="2549100"/>
            <a:ext cx="3597900" cy="2046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4"/>
          <p:cNvCxnSpPr/>
          <p:nvPr/>
        </p:nvCxnSpPr>
        <p:spPr>
          <a:xfrm>
            <a:off x="2510125" y="2011075"/>
            <a:ext cx="4452600" cy="2838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57200" y="4272900"/>
            <a:ext cx="82296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… but can anyone find them?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457200" y="72025"/>
            <a:ext cx="8229600" cy="48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How to find a collision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	</a:t>
            </a:r>
            <a:r>
              <a:rPr lang="en" sz="2400" dirty="0"/>
              <a:t>try 2</a:t>
            </a:r>
            <a:r>
              <a:rPr lang="en" sz="2400" baseline="30000" dirty="0"/>
              <a:t>130</a:t>
            </a:r>
            <a:r>
              <a:rPr lang="en" sz="2400" dirty="0"/>
              <a:t> randomly chosen inputs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		99.8% chance that two of them will collide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This works no matter what H is …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… but it takes too long to matter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457200" y="472150"/>
            <a:ext cx="8229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Is there a faster way to find collisions?</a:t>
            </a:r>
            <a:endParaRPr dirty="0"/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For some possible H’s, yes.</a:t>
            </a:r>
            <a:endParaRPr dirty="0"/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For others, we don’t know of one.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No H has been </a:t>
            </a:r>
            <a:r>
              <a:rPr lang="en" u="sng" dirty="0"/>
              <a:t>proven</a:t>
            </a:r>
            <a:r>
              <a:rPr lang="en" dirty="0"/>
              <a:t> collision-free.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/>
              <a:t>Existing Schemes</a:t>
            </a:r>
            <a:endParaRPr/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869" y="622350"/>
            <a:ext cx="2280038" cy="1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1385363" y="1554075"/>
            <a:ext cx="3725325" cy="10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500" dirty="0"/>
              <a:t>Best-known cryptographic hash functions: MD5 (128 bits), SHA-1 (160 bits), SHA-256/384/512 (256/384/512 bits)</a:t>
            </a:r>
          </a:p>
          <a:p>
            <a:endParaRPr lang="en" sz="1500" dirty="0"/>
          </a:p>
          <a:p>
            <a:r>
              <a:rPr lang="en-US" sz="1500" dirty="0">
                <a:hlinkClick r:id="rId4"/>
              </a:rPr>
              <a:t>https://md5calc.com/hash</a:t>
            </a:r>
            <a:endParaRPr sz="1500" dirty="0"/>
          </a:p>
        </p:txBody>
      </p:sp>
      <p:sp>
        <p:nvSpPr>
          <p:cNvPr id="584" name="Shape 584"/>
          <p:cNvSpPr txBox="1"/>
          <p:nvPr/>
        </p:nvSpPr>
        <p:spPr>
          <a:xfrm>
            <a:off x="1466156" y="3063950"/>
            <a:ext cx="6436125" cy="1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b="1" u="sng" dirty="0"/>
              <a:t>Security:</a:t>
            </a:r>
            <a:r>
              <a:rPr lang="en" sz="1200" dirty="0"/>
              <a:t> </a:t>
            </a:r>
            <a:endParaRPr sz="1200" dirty="0"/>
          </a:p>
          <a:p>
            <a:pPr marL="342900" indent="-247650">
              <a:buClr>
                <a:schemeClr val="dk1"/>
              </a:buClr>
              <a:buSzPts val="1600"/>
              <a:buChar char="●"/>
            </a:pPr>
            <a:r>
              <a:rPr lang="en" sz="1200" b="1" dirty="0">
                <a:solidFill>
                  <a:schemeClr val="dk1"/>
                </a:solidFill>
                <a:highlight>
                  <a:srgbClr val="F9F9F9"/>
                </a:highlight>
              </a:rPr>
              <a:t>MD5: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 A 2013 attack by Xie Tao, Fanbao Liu, and Dengguo Feng breaks MD5 collision resistance in 2</a:t>
            </a:r>
            <a:r>
              <a:rPr lang="en" sz="1200" baseline="30000" dirty="0">
                <a:solidFill>
                  <a:schemeClr val="dk1"/>
                </a:solidFill>
                <a:highlight>
                  <a:srgbClr val="F9F9F9"/>
                </a:highlight>
              </a:rPr>
              <a:t>18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 time. This attack runs in less than a second on a desktop computer.</a:t>
            </a:r>
            <a:endParaRPr sz="1200" dirty="0">
              <a:solidFill>
                <a:schemeClr val="dk1"/>
              </a:solidFill>
              <a:highlight>
                <a:srgbClr val="F9F9F9"/>
              </a:highlight>
            </a:endParaRPr>
          </a:p>
          <a:p>
            <a:pPr marL="342900" indent="-247650">
              <a:buClr>
                <a:schemeClr val="dk1"/>
              </a:buClr>
              <a:buSzPts val="1600"/>
              <a:buChar char="●"/>
            </a:pPr>
            <a:r>
              <a:rPr lang="en" sz="1200" b="1" dirty="0">
                <a:solidFill>
                  <a:schemeClr val="dk1"/>
                </a:solidFill>
                <a:highlight>
                  <a:srgbClr val="F9F9F9"/>
                </a:highlight>
              </a:rPr>
              <a:t>SHA-1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: Some theoretical attacks - not yet collisions</a:t>
            </a:r>
            <a:endParaRPr sz="1200" dirty="0">
              <a:solidFill>
                <a:schemeClr val="dk1"/>
              </a:solidFill>
              <a:highlight>
                <a:srgbClr val="F9F9F9"/>
              </a:highlight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1591819" y="4512150"/>
            <a:ext cx="6172200" cy="45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 dirty="0">
                <a:solidFill>
                  <a:srgbClr val="38761D"/>
                </a:solidFill>
              </a:rPr>
              <a:t>Suggested to use SHA-2 (256 or 512) or SHA-3/Keccak</a:t>
            </a:r>
            <a:endParaRPr sz="1500" dirty="0">
              <a:solidFill>
                <a:srgbClr val="3876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26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Hash as message digest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If we know H(x) = H(y), it’s safe to assume that x = y.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To recognize a file that we saw before,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    just remember its hash.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Useful because a hash is small. 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</a:rPr>
              <a:t>Checksum, Password mgmt, decentralized internet,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" sz="2400" dirty="0">
                <a:solidFill>
                  <a:srgbClr val="FF0000"/>
                </a:solidFill>
              </a:rPr>
              <a:t>nterPlanetary File System (IPFS), Filecoin – Protocol Labs</a:t>
            </a:r>
            <a:endParaRPr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5A6E-B18D-41E5-ACD8-D76BBF71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1F5EB-A440-499D-BCC6-F891AA2CB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BFB9D-986D-DE78-2335-692C563F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41"/>
            <a:ext cx="9144000" cy="47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09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property 2: Hiding</a:t>
            </a: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457200" y="1607675"/>
            <a:ext cx="82296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We want something like this:</a:t>
            </a:r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Given H(x), it is infeasible to find x.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09" name="Google Shape;109;p18"/>
          <p:cNvGrpSpPr/>
          <p:nvPr/>
        </p:nvGrpSpPr>
        <p:grpSpPr>
          <a:xfrm>
            <a:off x="879179" y="3008052"/>
            <a:ext cx="5853951" cy="1534000"/>
            <a:chOff x="735125" y="3018375"/>
            <a:chExt cx="5853951" cy="1534000"/>
          </a:xfrm>
        </p:grpSpPr>
        <p:pic>
          <p:nvPicPr>
            <p:cNvPr id="110" name="Google Shape;11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5125" y="3184200"/>
              <a:ext cx="1939374" cy="13030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" name="Google Shape;111;p18"/>
            <p:cNvCxnSpPr/>
            <p:nvPr/>
          </p:nvCxnSpPr>
          <p:spPr>
            <a:xfrm rot="10800000" flipH="1">
              <a:off x="2674500" y="3296162"/>
              <a:ext cx="2031900" cy="254100"/>
            </a:xfrm>
            <a:prstGeom prst="straightConnector1">
              <a:avLst/>
            </a:prstGeom>
            <a:noFill/>
            <a:ln w="38100" cap="flat" cmpd="sng">
              <a:solidFill>
                <a:srgbClr val="66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" name="Google Shape;112;p18"/>
            <p:cNvCxnSpPr/>
            <p:nvPr/>
          </p:nvCxnSpPr>
          <p:spPr>
            <a:xfrm>
              <a:off x="2674500" y="4030100"/>
              <a:ext cx="2121600" cy="311700"/>
            </a:xfrm>
            <a:prstGeom prst="straightConnector1">
              <a:avLst/>
            </a:prstGeom>
            <a:noFill/>
            <a:ln w="38100" cap="flat" cmpd="sng">
              <a:solidFill>
                <a:srgbClr val="66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3" name="Google Shape;113;p18"/>
            <p:cNvSpPr txBox="1"/>
            <p:nvPr/>
          </p:nvSpPr>
          <p:spPr>
            <a:xfrm>
              <a:off x="4467476" y="3018375"/>
              <a:ext cx="2121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H(“heads”)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4" name="Google Shape;114;p18"/>
            <p:cNvSpPr txBox="1"/>
            <p:nvPr/>
          </p:nvSpPr>
          <p:spPr>
            <a:xfrm>
              <a:off x="4467476" y="4095175"/>
              <a:ext cx="2121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H(“tails”)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5" name="Google Shape;115;p18"/>
          <p:cNvSpPr txBox="1"/>
          <p:nvPr/>
        </p:nvSpPr>
        <p:spPr>
          <a:xfrm>
            <a:off x="6932700" y="3546450"/>
            <a:ext cx="1688400" cy="457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easy to find x!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Application: Commitment</a:t>
            </a:r>
            <a:endParaRPr dirty="0"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Want to “seal a value in an envelope”, and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“open the envelope” later.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Commit to a value, reveal it later.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.g. how to store user passwords?</a:t>
            </a:r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Hash property 3: Puzzle-friendly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Google Shape;151;p2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200150"/>
                <a:ext cx="8229600" cy="3725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u="sng" dirty="0"/>
                  <a:t>Puzzle-friendly</a:t>
                </a:r>
                <a:r>
                  <a:rPr lang="en-US" dirty="0"/>
                  <a:t>: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For every possible output value y, 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if k is chosen from a distribution with </a:t>
                </a:r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high min-entropy</a:t>
                </a:r>
                <a:r>
                  <a:rPr lang="en-US" sz="2400" dirty="0"/>
                  <a:t>,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then it is infeasible to find x such that H(k | x) = y.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mc:Choice>
        <mc:Fallback xmlns="">
          <p:sp>
            <p:nvSpPr>
              <p:cNvPr id="151" name="Google Shape;151;p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00150"/>
                <a:ext cx="8229600" cy="3725700"/>
              </a:xfrm>
              <a:prstGeom prst="rect">
                <a:avLst/>
              </a:prstGeom>
              <a:blipFill>
                <a:blip r:embed="rId3"/>
                <a:stretch>
                  <a:fillRect l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function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hlinkClick r:id="rId2"/>
              </a:rPr>
              <a:t>https://md5calc.com/hash</a:t>
            </a:r>
            <a:endParaRPr lang="en-US" sz="3200" dirty="0"/>
          </a:p>
          <a:p>
            <a:endParaRPr lang="en-US" sz="3200" dirty="0"/>
          </a:p>
          <a:p>
            <a:r>
              <a:rPr lang="en-US" sz="1600" dirty="0"/>
              <a:t>Bitcoin address: </a:t>
            </a:r>
            <a:r>
              <a:rPr lang="en-US" sz="1600" dirty="0">
                <a:hlinkClick r:id="rId3"/>
              </a:rPr>
              <a:t>https://en.bitcoin.it/wiki/Technical_background_of_version_1_Bitcoin_addresses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67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Search puzzle</a:t>
            </a: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Given a “puzzle ID” </a:t>
            </a:r>
            <a:r>
              <a:rPr lang="en" sz="2400" i="1" dirty="0"/>
              <a:t>id</a:t>
            </a:r>
            <a:r>
              <a:rPr lang="en" sz="2400" dirty="0"/>
              <a:t> (from high min-entropy distrib.),  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          and a target set </a:t>
            </a:r>
            <a:r>
              <a:rPr lang="en" sz="2400" i="1" dirty="0"/>
              <a:t>Y</a:t>
            </a:r>
            <a:r>
              <a:rPr lang="en" sz="2400" dirty="0"/>
              <a:t>: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Try to find a “solution” </a:t>
            </a:r>
            <a:r>
              <a:rPr lang="en" sz="2400" i="1" dirty="0"/>
              <a:t>x</a:t>
            </a:r>
            <a:r>
              <a:rPr lang="en" sz="2400" dirty="0"/>
              <a:t> such that</a:t>
            </a:r>
            <a:endParaRPr sz="2400" dirty="0"/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H(</a:t>
            </a:r>
            <a:r>
              <a:rPr lang="en" sz="2400" i="1" dirty="0"/>
              <a:t>id</a:t>
            </a:r>
            <a:r>
              <a:rPr lang="en" sz="2400" dirty="0"/>
              <a:t> | </a:t>
            </a:r>
            <a:r>
              <a:rPr lang="en" sz="2400" i="1" dirty="0"/>
              <a:t>x</a:t>
            </a:r>
            <a:r>
              <a:rPr lang="en" sz="2400" dirty="0"/>
              <a:t>)  </a:t>
            </a: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</a:rPr>
              <a:t>∈ </a:t>
            </a:r>
            <a:r>
              <a:rPr lang="en" sz="2400" i="1" dirty="0">
                <a:solidFill>
                  <a:srgbClr val="252525"/>
                </a:solidFill>
                <a:highlight>
                  <a:srgbClr val="FFFFFF"/>
                </a:highlight>
              </a:rPr>
              <a:t>Y</a:t>
            </a: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  <a:endParaRPr sz="2400" dirty="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</a:rPr>
              <a:t>Puzzle-friendly property implies that no solving strategy is much better than trying random values of </a:t>
            </a:r>
            <a:r>
              <a:rPr lang="en" sz="2400" i="1" dirty="0">
                <a:solidFill>
                  <a:srgbClr val="252525"/>
                </a:solidFill>
                <a:highlight>
                  <a:srgbClr val="FFFFFF"/>
                </a:highlight>
              </a:rPr>
              <a:t>x</a:t>
            </a: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  <a:endParaRPr sz="2400" dirty="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dirty="0"/>
              <a:t>Hashcash</a:t>
            </a:r>
            <a:endParaRPr dirty="0"/>
          </a:p>
        </p:txBody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080175" cy="3725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It is a </a:t>
            </a:r>
            <a:r>
              <a:rPr lang="en" sz="18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proof-of-work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algorithm, which has been used as a denial-of-service counter-measure technique in a number of systems.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SzPts val="11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A hashcash stamp constitutes a proof-of-work which takes a parameterizable amount of work to compute for the sender. The recipient (and indeed anyone as it is publicly auditable) can verify received hashcash stamps efficiently.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Hashcash was invented by Adam Back in 1997</a:t>
            </a:r>
            <a:endParaRPr dirty="0"/>
          </a:p>
          <a:p>
            <a:pPr marL="0" indent="0">
              <a:spcBef>
                <a:spcPts val="450"/>
              </a:spcBef>
              <a:buSzPts val="1100"/>
              <a:buNone/>
            </a:pPr>
            <a:endParaRPr sz="18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indent="0">
              <a:spcBef>
                <a:spcPts val="450"/>
              </a:spcBef>
              <a:buSzPts val="1100"/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It is most widely used as the bitcoin mining function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059437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/>
              <a:t>Reducing Spam</a:t>
            </a:r>
            <a:endParaRPr/>
          </a:p>
        </p:txBody>
      </p:sp>
      <p:sp>
        <p:nvSpPr>
          <p:cNvPr id="660" name="Shape 660"/>
          <p:cNvSpPr txBox="1"/>
          <p:nvPr/>
        </p:nvSpPr>
        <p:spPr>
          <a:xfrm>
            <a:off x="1485900" y="1320225"/>
            <a:ext cx="6172200" cy="67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200" i="1"/>
              <a:t>“If I don’t know you and you want to send me a message, then you must prove that you spent, say, ten seconds of CPU time, just for me and just for this message” </a:t>
            </a:r>
            <a:r>
              <a:rPr lang="en" sz="1200"/>
              <a:t>[DN92]</a:t>
            </a:r>
            <a:endParaRPr sz="1200"/>
          </a:p>
        </p:txBody>
      </p:sp>
      <p:pic>
        <p:nvPicPr>
          <p:cNvPr id="661" name="Shape 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30806" y="2815933"/>
            <a:ext cx="1109850" cy="1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4">
            <a:alphaModFix/>
          </a:blip>
          <a:srcRect r="47028"/>
          <a:stretch/>
        </p:blipFill>
        <p:spPr>
          <a:xfrm>
            <a:off x="1382157" y="2265638"/>
            <a:ext cx="634969" cy="10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Shape 6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1281" y="2422022"/>
            <a:ext cx="303581" cy="30358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/>
          <p:nvPr/>
        </p:nvSpPr>
        <p:spPr>
          <a:xfrm>
            <a:off x="1396097" y="3016069"/>
            <a:ext cx="858600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Alice</a:t>
            </a:r>
            <a:endParaRPr sz="1050"/>
          </a:p>
        </p:txBody>
      </p:sp>
      <p:cxnSp>
        <p:nvCxnSpPr>
          <p:cNvPr id="665" name="Shape 665"/>
          <p:cNvCxnSpPr/>
          <p:nvPr/>
        </p:nvCxnSpPr>
        <p:spPr>
          <a:xfrm>
            <a:off x="2302050" y="2862638"/>
            <a:ext cx="970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6" name="Shape 666"/>
          <p:cNvCxnSpPr/>
          <p:nvPr/>
        </p:nvCxnSpPr>
        <p:spPr>
          <a:xfrm>
            <a:off x="5445300" y="3319838"/>
            <a:ext cx="970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67" name="Shape 6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4531" y="2879222"/>
            <a:ext cx="303581" cy="30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169" y="2756791"/>
            <a:ext cx="1281731" cy="94344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/>
          <p:nvPr/>
        </p:nvSpPr>
        <p:spPr>
          <a:xfrm>
            <a:off x="4250391" y="3676238"/>
            <a:ext cx="1018350" cy="353475"/>
          </a:xfrm>
          <a:prstGeom prst="roundRect">
            <a:avLst>
              <a:gd name="adj" fmla="val 16667"/>
            </a:avLst>
          </a:prstGeom>
          <a:solidFill>
            <a:srgbClr val="5B6D9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800">
                <a:solidFill>
                  <a:srgbClr val="FFFFFF"/>
                </a:solidFill>
              </a:rPr>
              <a:t>Verifier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70" name="Shape 670"/>
          <p:cNvSpPr txBox="1"/>
          <p:nvPr/>
        </p:nvSpPr>
        <p:spPr>
          <a:xfrm>
            <a:off x="1968956" y="2901806"/>
            <a:ext cx="1789425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I am an approved contact</a:t>
            </a:r>
            <a:endParaRPr sz="1050"/>
          </a:p>
        </p:txBody>
      </p:sp>
      <p:sp>
        <p:nvSpPr>
          <p:cNvPr id="671" name="Shape 671"/>
          <p:cNvSpPr txBox="1"/>
          <p:nvPr/>
        </p:nvSpPr>
        <p:spPr>
          <a:xfrm>
            <a:off x="4201060" y="2476088"/>
            <a:ext cx="1196550" cy="35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email Server</a:t>
            </a:r>
            <a:endParaRPr sz="1350"/>
          </a:p>
        </p:txBody>
      </p:sp>
      <p:grpSp>
        <p:nvGrpSpPr>
          <p:cNvPr id="672" name="Shape 672"/>
          <p:cNvGrpSpPr/>
          <p:nvPr/>
        </p:nvGrpSpPr>
        <p:grpSpPr>
          <a:xfrm>
            <a:off x="4081725" y="4098131"/>
            <a:ext cx="1338075" cy="592200"/>
            <a:chOff x="3842100" y="5768975"/>
            <a:chExt cx="1784100" cy="789600"/>
          </a:xfrm>
        </p:grpSpPr>
        <p:sp>
          <p:nvSpPr>
            <p:cNvPr id="673" name="Shape 673"/>
            <p:cNvSpPr/>
            <p:nvPr/>
          </p:nvSpPr>
          <p:spPr>
            <a:xfrm>
              <a:off x="3936450" y="5788625"/>
              <a:ext cx="1595400" cy="7503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4" name="Shape 674"/>
            <p:cNvSpPr txBox="1"/>
            <p:nvPr/>
          </p:nvSpPr>
          <p:spPr>
            <a:xfrm>
              <a:off x="3842100" y="5768975"/>
              <a:ext cx="1784100" cy="7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1050">
                  <a:solidFill>
                    <a:schemeClr val="dk1"/>
                  </a:solidFill>
                </a:rPr>
                <a:t>Approved contacts: </a:t>
              </a:r>
              <a:endParaRPr sz="1050">
                <a:solidFill>
                  <a:schemeClr val="dk1"/>
                </a:solidFill>
              </a:endParaRPr>
            </a:p>
            <a:p>
              <a:pPr marL="342900" indent="-238125">
                <a:buClr>
                  <a:schemeClr val="dk1"/>
                </a:buClr>
                <a:buSzPts val="1400"/>
                <a:buChar char="-"/>
              </a:pPr>
              <a:r>
                <a:rPr lang="en" sz="1050">
                  <a:solidFill>
                    <a:schemeClr val="dk1"/>
                  </a:solidFill>
                </a:rPr>
                <a:t>Alice</a:t>
              </a:r>
              <a:endParaRPr sz="1050">
                <a:solidFill>
                  <a:schemeClr val="dk1"/>
                </a:solidFill>
              </a:endParaRPr>
            </a:p>
            <a:p>
              <a:pPr marL="342900" indent="-238125">
                <a:buClr>
                  <a:schemeClr val="dk1"/>
                </a:buClr>
                <a:buSzPts val="1400"/>
                <a:buChar char="-"/>
              </a:pPr>
              <a:r>
                <a:rPr lang="en" sz="1050">
                  <a:solidFill>
                    <a:schemeClr val="dk1"/>
                  </a:solidFill>
                </a:rPr>
                <a:t>...</a:t>
              </a:r>
              <a:endParaRPr sz="1050"/>
            </a:p>
          </p:txBody>
        </p:sp>
      </p:grpSp>
      <p:sp>
        <p:nvSpPr>
          <p:cNvPr id="675" name="Shape 675"/>
          <p:cNvSpPr txBox="1"/>
          <p:nvPr/>
        </p:nvSpPr>
        <p:spPr>
          <a:xfrm>
            <a:off x="6970949" y="3759019"/>
            <a:ext cx="403875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Bob</a:t>
            </a:r>
            <a:endParaRPr sz="1050"/>
          </a:p>
        </p:txBody>
      </p:sp>
      <p:pic>
        <p:nvPicPr>
          <p:cNvPr id="676" name="Shape 676"/>
          <p:cNvPicPr preferRelativeResize="0"/>
          <p:nvPr/>
        </p:nvPicPr>
        <p:blipFill rotWithShape="1">
          <a:blip r:embed="rId7">
            <a:alphaModFix/>
          </a:blip>
          <a:srcRect r="49969"/>
          <a:stretch/>
        </p:blipFill>
        <p:spPr>
          <a:xfrm>
            <a:off x="3448378" y="3182794"/>
            <a:ext cx="565669" cy="53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7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8248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" sz="3450" b="1"/>
              <a:t>The Bitcoin hash function</a:t>
            </a:r>
            <a:endParaRPr sz="3450" b="1"/>
          </a:p>
        </p:txBody>
      </p:sp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l="23041"/>
          <a:stretch/>
        </p:blipFill>
        <p:spPr>
          <a:xfrm>
            <a:off x="4261407" y="2648682"/>
            <a:ext cx="3396694" cy="1886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7878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SHA-256 hash function</a:t>
            </a:r>
            <a:endParaRPr/>
          </a:p>
        </p:txBody>
      </p:sp>
      <p:sp>
        <p:nvSpPr>
          <p:cNvPr id="163" name="Google Shape;163;p26"/>
          <p:cNvSpPr txBox="1"/>
          <p:nvPr/>
        </p:nvSpPr>
        <p:spPr>
          <a:xfrm>
            <a:off x="855525" y="2808950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256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6960750" y="2847625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256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2093600" y="1611400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512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968900" y="4395350"/>
            <a:ext cx="663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latin typeface="Trebuchet MS"/>
                <a:ea typeface="Trebuchet MS"/>
                <a:cs typeface="Trebuchet MS"/>
                <a:sym typeface="Trebuchet MS"/>
              </a:rPr>
              <a:t>Theorem:  If c is collision-free, then SHA-256 is collision-free.</a:t>
            </a:r>
            <a:endParaRPr sz="1800" u="sng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6167925" y="1392325"/>
            <a:ext cx="1795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Padding (10* | length)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986775" y="3151200"/>
            <a:ext cx="877800" cy="857400"/>
          </a:xfrm>
          <a:prstGeom prst="ellipse">
            <a:avLst/>
          </a:prstGeom>
          <a:solidFill>
            <a:srgbClr val="EA9999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IV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2017100" y="1936350"/>
            <a:ext cx="1030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(block 1)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3200425" y="1936350"/>
            <a:ext cx="1030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(block 2)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206925" y="1932975"/>
            <a:ext cx="877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(block n)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6167925" y="1932975"/>
            <a:ext cx="1962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3" name="Google Shape;173;p26"/>
          <p:cNvCxnSpPr/>
          <p:nvPr/>
        </p:nvCxnSpPr>
        <p:spPr>
          <a:xfrm flipH="1">
            <a:off x="6380075" y="1682375"/>
            <a:ext cx="179100" cy="25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6"/>
          <p:cNvSpPr/>
          <p:nvPr/>
        </p:nvSpPr>
        <p:spPr>
          <a:xfrm>
            <a:off x="6871100" y="3151200"/>
            <a:ext cx="877800" cy="857400"/>
          </a:xfrm>
          <a:prstGeom prst="ellipse">
            <a:avLst/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Hash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2599700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6" name="Google Shape;176;p26"/>
          <p:cNvCxnSpPr/>
          <p:nvPr/>
        </p:nvCxnSpPr>
        <p:spPr>
          <a:xfrm>
            <a:off x="1888400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p26"/>
          <p:cNvSpPr/>
          <p:nvPr/>
        </p:nvSpPr>
        <p:spPr>
          <a:xfrm>
            <a:off x="2211301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8" name="Google Shape;178;p26"/>
          <p:cNvSpPr/>
          <p:nvPr/>
        </p:nvSpPr>
        <p:spPr>
          <a:xfrm>
            <a:off x="3783025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3394554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80" name="Google Shape;180;p26"/>
          <p:cNvCxnSpPr/>
          <p:nvPr/>
        </p:nvCxnSpPr>
        <p:spPr>
          <a:xfrm>
            <a:off x="3047900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6"/>
          <p:cNvSpPr/>
          <p:nvPr/>
        </p:nvSpPr>
        <p:spPr>
          <a:xfrm>
            <a:off x="5763525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5356929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83" name="Google Shape;183;p26"/>
          <p:cNvCxnSpPr/>
          <p:nvPr/>
        </p:nvCxnSpPr>
        <p:spPr>
          <a:xfrm>
            <a:off x="4231225" y="3579900"/>
            <a:ext cx="1520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6"/>
          <p:cNvCxnSpPr/>
          <p:nvPr/>
        </p:nvCxnSpPr>
        <p:spPr>
          <a:xfrm>
            <a:off x="6167925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to SHA256 standard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https://csrc.nist.gov/glossary/term/secure_hash_algorithm_256</a:t>
            </a:r>
            <a:endParaRPr lang="en-US" dirty="0"/>
          </a:p>
          <a:p>
            <a:r>
              <a:rPr lang="en-US" dirty="0">
                <a:hlinkClick r:id="rId3"/>
              </a:rPr>
              <a:t>https://nvlpubs.nist.gov/nistpubs/fips/nist.fips.180-4.pdf</a:t>
            </a:r>
            <a:endParaRPr lang="en-US" dirty="0"/>
          </a:p>
          <a:p>
            <a:r>
              <a:rPr lang="en-US" dirty="0">
                <a:hlinkClick r:id="rId4"/>
              </a:rPr>
              <a:t>https://infosecwriteups.com/breaking-down-sha-256-algorithm-2ce61d86f7a3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09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B415C4-4502-30EC-8940-22DC70A15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0" dirty="0"/>
              <a:t>First-wave of mainstream attention</a:t>
            </a:r>
          </a:p>
        </p:txBody>
      </p:sp>
    </p:spTree>
    <p:extLst>
      <p:ext uri="{BB962C8B-B14F-4D97-AF65-F5344CB8AC3E}">
        <p14:creationId xmlns:p14="http://schemas.microsoft.com/office/powerpoint/2010/main" val="233392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subTitle" idx="1"/>
          </p:nvPr>
        </p:nvSpPr>
        <p:spPr>
          <a:xfrm>
            <a:off x="685800" y="1834929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1.2: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Pointers and Data Structures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457200" y="7668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hash pointer is: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pointer to where some info is stored, and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(cryptographic) hash of the info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if we have a hash pointer, we can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ask to get the info back, and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verify that it hasn’t changed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1422150" y="1873250"/>
            <a:ext cx="2166600" cy="2566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(data)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5355300" y="15066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4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2477650" y="1151052"/>
            <a:ext cx="3788700" cy="877750"/>
          </a:xfrm>
          <a:custGeom>
            <a:avLst/>
            <a:gdLst/>
            <a:ahLst/>
            <a:cxnLst/>
            <a:rect l="l" t="t" r="r" b="b"/>
            <a:pathLst>
              <a:path w="151548" h="35110" extrusionOk="0">
                <a:moveTo>
                  <a:pt x="151548" y="35110"/>
                </a:moveTo>
                <a:lnTo>
                  <a:pt x="151104" y="0"/>
                </a:lnTo>
                <a:lnTo>
                  <a:pt x="0" y="445"/>
                </a:lnTo>
                <a:lnTo>
                  <a:pt x="0" y="29332"/>
                </a:lnTo>
              </a:path>
            </a:pathLst>
          </a:custGeom>
          <a:noFill/>
          <a:ln w="762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2" name="Google Shape;202;p29"/>
          <p:cNvSpPr txBox="1"/>
          <p:nvPr/>
        </p:nvSpPr>
        <p:spPr>
          <a:xfrm>
            <a:off x="5355300" y="2927900"/>
            <a:ext cx="2799900" cy="4572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will draw hash pointers like this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03" name="Google Shape;203;p29"/>
          <p:cNvCxnSpPr/>
          <p:nvPr/>
        </p:nvCxnSpPr>
        <p:spPr>
          <a:xfrm rot="10800000">
            <a:off x="6343975" y="2539950"/>
            <a:ext cx="133500" cy="38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457200" y="1606600"/>
            <a:ext cx="8229600" cy="2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key idea: 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build data structures with hash pointers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457200" y="128900"/>
            <a:ext cx="82296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linked list with hash pointers = </a:t>
            </a:r>
            <a:r>
              <a:rPr lang="en"/>
              <a:t>“block chain</a:t>
            </a:r>
            <a:r>
              <a:rPr lang="en" dirty="0"/>
              <a:t>”</a:t>
            </a:r>
            <a:endParaRPr dirty="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6044125" y="2269975"/>
            <a:ext cx="1344300" cy="2144400"/>
            <a:chOff x="5333050" y="2139900"/>
            <a:chExt cx="1344300" cy="2144400"/>
          </a:xfrm>
        </p:grpSpPr>
        <p:sp>
          <p:nvSpPr>
            <p:cNvPr id="215" name="Google Shape;215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17" name="Google Shape;217;p31"/>
          <p:cNvGrpSpPr/>
          <p:nvPr/>
        </p:nvGrpSpPr>
        <p:grpSpPr>
          <a:xfrm>
            <a:off x="3685525" y="2269975"/>
            <a:ext cx="1344300" cy="2144400"/>
            <a:chOff x="5333050" y="2139900"/>
            <a:chExt cx="1344300" cy="2144400"/>
          </a:xfrm>
        </p:grpSpPr>
        <p:sp>
          <p:nvSpPr>
            <p:cNvPr id="218" name="Google Shape;218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20" name="Google Shape;220;p31"/>
          <p:cNvSpPr/>
          <p:nvPr/>
        </p:nvSpPr>
        <p:spPr>
          <a:xfrm>
            <a:off x="502982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" name="Google Shape;221;p31"/>
          <p:cNvSpPr/>
          <p:nvPr/>
        </p:nvSpPr>
        <p:spPr>
          <a:xfrm>
            <a:off x="2674500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" name="Google Shape;222;p31"/>
          <p:cNvGrpSpPr/>
          <p:nvPr/>
        </p:nvGrpSpPr>
        <p:grpSpPr>
          <a:xfrm>
            <a:off x="1326925" y="2269975"/>
            <a:ext cx="1344300" cy="2144400"/>
            <a:chOff x="5333050" y="2139900"/>
            <a:chExt cx="1344300" cy="2144400"/>
          </a:xfrm>
        </p:grpSpPr>
        <p:sp>
          <p:nvSpPr>
            <p:cNvPr id="223" name="Google Shape;223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25" name="Google Shape;225;p31"/>
          <p:cNvSpPr/>
          <p:nvPr/>
        </p:nvSpPr>
        <p:spPr>
          <a:xfrm>
            <a:off x="31917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6" name="Google Shape;226;p31"/>
          <p:cNvSpPr txBox="1"/>
          <p:nvPr/>
        </p:nvSpPr>
        <p:spPr>
          <a:xfrm>
            <a:off x="7096375" y="860525"/>
            <a:ext cx="141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7" name="Google Shape;227;p31"/>
          <p:cNvSpPr/>
          <p:nvPr/>
        </p:nvSpPr>
        <p:spPr>
          <a:xfrm>
            <a:off x="7388529" y="1282725"/>
            <a:ext cx="444425" cy="2177650"/>
          </a:xfrm>
          <a:custGeom>
            <a:avLst/>
            <a:gdLst/>
            <a:ahLst/>
            <a:cxnLst/>
            <a:rect l="l" t="t" r="r" b="b"/>
            <a:pathLst>
              <a:path w="17777" h="87106" extrusionOk="0">
                <a:moveTo>
                  <a:pt x="16888" y="0"/>
                </a:moveTo>
                <a:lnTo>
                  <a:pt x="17777" y="87106"/>
                </a:lnTo>
                <a:lnTo>
                  <a:pt x="0" y="87106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2299900" y="4507118"/>
            <a:ext cx="4255200" cy="5667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 case: tamper-evident log</a:t>
            </a:r>
            <a:endParaRPr sz="24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body" idx="1"/>
          </p:nvPr>
        </p:nvSpPr>
        <p:spPr>
          <a:xfrm>
            <a:off x="457200" y="128900"/>
            <a:ext cx="82296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detecting tampering</a:t>
            </a:r>
            <a:endParaRPr/>
          </a:p>
        </p:txBody>
      </p:sp>
      <p:grpSp>
        <p:nvGrpSpPr>
          <p:cNvPr id="234" name="Google Shape;234;p32"/>
          <p:cNvGrpSpPr/>
          <p:nvPr/>
        </p:nvGrpSpPr>
        <p:grpSpPr>
          <a:xfrm>
            <a:off x="6044125" y="2269975"/>
            <a:ext cx="1344300" cy="2144400"/>
            <a:chOff x="5333050" y="2139900"/>
            <a:chExt cx="1344300" cy="2144400"/>
          </a:xfrm>
        </p:grpSpPr>
        <p:sp>
          <p:nvSpPr>
            <p:cNvPr id="235" name="Google Shape;235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37" name="Google Shape;237;p32"/>
          <p:cNvGrpSpPr/>
          <p:nvPr/>
        </p:nvGrpSpPr>
        <p:grpSpPr>
          <a:xfrm>
            <a:off x="3685525" y="2269975"/>
            <a:ext cx="1344300" cy="2144400"/>
            <a:chOff x="5333050" y="2139900"/>
            <a:chExt cx="1344300" cy="2144400"/>
          </a:xfrm>
        </p:grpSpPr>
        <p:sp>
          <p:nvSpPr>
            <p:cNvPr id="238" name="Google Shape;238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40" name="Google Shape;240;p32"/>
          <p:cNvSpPr/>
          <p:nvPr/>
        </p:nvSpPr>
        <p:spPr>
          <a:xfrm>
            <a:off x="502982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" name="Google Shape;241;p32"/>
          <p:cNvSpPr/>
          <p:nvPr/>
        </p:nvSpPr>
        <p:spPr>
          <a:xfrm>
            <a:off x="2674500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42" name="Google Shape;242;p32"/>
          <p:cNvGrpSpPr/>
          <p:nvPr/>
        </p:nvGrpSpPr>
        <p:grpSpPr>
          <a:xfrm>
            <a:off x="1326925" y="2269975"/>
            <a:ext cx="1344300" cy="2144400"/>
            <a:chOff x="5333050" y="2139900"/>
            <a:chExt cx="1344300" cy="2144400"/>
          </a:xfrm>
        </p:grpSpPr>
        <p:sp>
          <p:nvSpPr>
            <p:cNvPr id="243" name="Google Shape;243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45" name="Google Shape;245;p32"/>
          <p:cNvSpPr/>
          <p:nvPr/>
        </p:nvSpPr>
        <p:spPr>
          <a:xfrm>
            <a:off x="31917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" name="Google Shape;246;p32"/>
          <p:cNvSpPr txBox="1"/>
          <p:nvPr/>
        </p:nvSpPr>
        <p:spPr>
          <a:xfrm>
            <a:off x="7096375" y="860525"/>
            <a:ext cx="141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7388529" y="1282725"/>
            <a:ext cx="444425" cy="2177650"/>
          </a:xfrm>
          <a:custGeom>
            <a:avLst/>
            <a:gdLst/>
            <a:ahLst/>
            <a:cxnLst/>
            <a:rect l="l" t="t" r="r" b="b"/>
            <a:pathLst>
              <a:path w="17777" h="87106" extrusionOk="0">
                <a:moveTo>
                  <a:pt x="16888" y="0"/>
                </a:moveTo>
                <a:lnTo>
                  <a:pt x="17777" y="87106"/>
                </a:lnTo>
                <a:lnTo>
                  <a:pt x="0" y="87106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2299900" y="4525279"/>
            <a:ext cx="4255200" cy="5667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 case: tamper-evident log</a:t>
            </a:r>
            <a:endParaRPr sz="2400" dirty="0"/>
          </a:p>
        </p:txBody>
      </p:sp>
      <p:sp>
        <p:nvSpPr>
          <p:cNvPr id="249" name="Google Shape;249;p32"/>
          <p:cNvSpPr/>
          <p:nvPr/>
        </p:nvSpPr>
        <p:spPr>
          <a:xfrm>
            <a:off x="1658475" y="3236250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4135463" y="2227338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494063" y="2227338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" dirty="0"/>
              <a:t>amper-evident log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The World’s Oldest </a:t>
            </a:r>
            <a:r>
              <a:rPr lang="en-US" dirty="0" err="1">
                <a:hlinkClick r:id="rId2"/>
              </a:rPr>
              <a:t>Blockchain</a:t>
            </a:r>
            <a:r>
              <a:rPr lang="en-US" dirty="0">
                <a:hlinkClick r:id="rId2"/>
              </a:rPr>
              <a:t> Has Been Hiding in the New York Times Since 1995</a:t>
            </a:r>
            <a:endParaRPr lang="en-US" dirty="0"/>
          </a:p>
          <a:p>
            <a:r>
              <a:rPr lang="en-US" dirty="0">
                <a:hlinkClick r:id="rId3"/>
              </a:rPr>
              <a:t>http://www.surety.com/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54" name="Shape 254" descr="Screen Shot 2017-01-22 at 11.57.1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63376"/>
            <a:ext cx="6959600" cy="17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 descr="Screen Shot 2017-01-22 at 12.04.2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6878" y="1581026"/>
            <a:ext cx="5066375" cy="216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Screen Shot 2017-01-22 at 12.05.4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2" y="4204301"/>
            <a:ext cx="6701482" cy="64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5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62" name="Shape 262" descr="Screen Shot 2017-01-22 at 11.57.11 AM.png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76200" y="1063376"/>
            <a:ext cx="6959600" cy="17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 descr="Screen Shot 2017-01-22 at 12.04.25 PM.png"/>
          <p:cNvPicPr preferRelativeResize="0"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136878" y="1581026"/>
            <a:ext cx="5066375" cy="216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Screen Shot 2017-01-22 at 12.05.42 PM.png"/>
          <p:cNvPicPr preferRelativeResize="0"/>
          <p:nvPr/>
        </p:nvPicPr>
        <p:blipFill>
          <a:blip r:embed="rId5">
            <a:alphaModFix amt="45000"/>
          </a:blip>
          <a:stretch>
            <a:fillRect/>
          </a:stretch>
        </p:blipFill>
        <p:spPr>
          <a:xfrm>
            <a:off x="57742" y="4204301"/>
            <a:ext cx="6701482" cy="6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Screen Shot 2017-01-22 at 11.58.42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7103" y="1128113"/>
            <a:ext cx="4189797" cy="2950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2037</Words>
  <Application>Microsoft Office PowerPoint</Application>
  <PresentationFormat>On-screen Show (16:9)</PresentationFormat>
  <Paragraphs>337</Paragraphs>
  <Slides>76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Cambria Math</vt:lpstr>
      <vt:lpstr>Trebuchet MS</vt:lpstr>
      <vt:lpstr>Wingdings</vt:lpstr>
      <vt:lpstr>Simple Light</vt:lpstr>
      <vt:lpstr>1_Simple Light</vt:lpstr>
      <vt:lpstr>FinTech: Blockchain Technologies</vt:lpstr>
      <vt:lpstr>What is this course about?</vt:lpstr>
      <vt:lpstr>Some history</vt:lpstr>
      <vt:lpstr>Genesis</vt:lpstr>
      <vt:lpstr>PowerPoint Presentation</vt:lpstr>
      <vt:lpstr>PowerPoint Presentation</vt:lpstr>
      <vt:lpstr>First-wave of mainstream attention</vt:lpstr>
      <vt:lpstr>Why blockchain Technologies?</vt:lpstr>
      <vt:lpstr>Why blockchain Technologies?</vt:lpstr>
      <vt:lpstr>Jump to action </vt:lpstr>
      <vt:lpstr>Emerging ecosystem</vt:lpstr>
      <vt:lpstr>Emerging ecosystem</vt:lpstr>
      <vt:lpstr>Responses from tradFi</vt:lpstr>
      <vt:lpstr>US regulator joined the R3 consortium (Illinois Department of Financial and Professional Regulation (IDFPR))</vt:lpstr>
      <vt:lpstr>Rise of Ethereum https://coinmarketcap.com/currencies/ethereum/ </vt:lpstr>
      <vt:lpstr>PowerPoint Presentation</vt:lpstr>
      <vt:lpstr>PowerPoint Presentation</vt:lpstr>
      <vt:lpstr>PowerPoint Presentation</vt:lpstr>
      <vt:lpstr>The Craze of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Regulatory, academic, and educational responses</vt:lpstr>
      <vt:lpstr>PowerPoint Presentation</vt:lpstr>
      <vt:lpstr>PowerPoint Presentation</vt:lpstr>
      <vt:lpstr>The Crash of 2022</vt:lpstr>
      <vt:lpstr>Summer 2022</vt:lpstr>
      <vt:lpstr>Recovery: Late 2023 – late 2024</vt:lpstr>
      <vt:lpstr>PowerPoint Presentation</vt:lpstr>
      <vt:lpstr>Late 2024-present: the Crypto president</vt:lpstr>
      <vt:lpstr>Why blockchain Technologies?</vt:lpstr>
      <vt:lpstr>Two pillars of blockchains</vt:lpstr>
      <vt:lpstr>Contact Info</vt:lpstr>
      <vt:lpstr>Lectures material</vt:lpstr>
      <vt:lpstr>Textbook</vt:lpstr>
      <vt:lpstr>Evaluation</vt:lpstr>
      <vt:lpstr>Class participation</vt:lpstr>
      <vt:lpstr>Final Project </vt:lpstr>
      <vt:lpstr>My goal with this course</vt:lpstr>
      <vt:lpstr>PowerPoint Presentation</vt:lpstr>
      <vt:lpstr>Lecture 1</vt:lpstr>
      <vt:lpstr>This lecture</vt:lpstr>
      <vt:lpstr>PowerPoint Presentation</vt:lpstr>
      <vt:lpstr>PowerPoint Presentation</vt:lpstr>
      <vt:lpstr>Hash property 1: Collision-free</vt:lpstr>
      <vt:lpstr>PowerPoint Presentation</vt:lpstr>
      <vt:lpstr>PowerPoint Presentation</vt:lpstr>
      <vt:lpstr>PowerPoint Presentation</vt:lpstr>
      <vt:lpstr>Existing Schemes</vt:lpstr>
      <vt:lpstr>Application: Hash as message digest</vt:lpstr>
      <vt:lpstr>Hash property 2: Hiding</vt:lpstr>
      <vt:lpstr>Application: Commitment</vt:lpstr>
      <vt:lpstr>Hash property 3: Puzzle-friendly</vt:lpstr>
      <vt:lpstr>Hash function review</vt:lpstr>
      <vt:lpstr>Application: Search puzzle</vt:lpstr>
      <vt:lpstr>Hashcash</vt:lpstr>
      <vt:lpstr>Reducing Spam</vt:lpstr>
      <vt:lpstr>PowerPoint Presentation</vt:lpstr>
      <vt:lpstr>SHA-256 hash function</vt:lpstr>
      <vt:lpstr>References to SHA256 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Tamper-evident log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</dc:title>
  <cp:lastModifiedBy>Jiasun Li</cp:lastModifiedBy>
  <cp:revision>118</cp:revision>
  <dcterms:modified xsi:type="dcterms:W3CDTF">2025-08-21T23:44:52Z</dcterms:modified>
</cp:coreProperties>
</file>