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4"/>
  </p:notesMasterIdLst>
  <p:sldIdLst>
    <p:sldId id="278" r:id="rId2"/>
    <p:sldId id="279" r:id="rId3"/>
    <p:sldId id="280" r:id="rId4"/>
    <p:sldId id="329" r:id="rId5"/>
    <p:sldId id="367" r:id="rId6"/>
    <p:sldId id="368" r:id="rId7"/>
    <p:sldId id="281" r:id="rId8"/>
    <p:sldId id="282" r:id="rId9"/>
    <p:sldId id="283" r:id="rId10"/>
    <p:sldId id="374" r:id="rId11"/>
    <p:sldId id="284" r:id="rId12"/>
    <p:sldId id="337" r:id="rId13"/>
    <p:sldId id="336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338" r:id="rId22"/>
    <p:sldId id="372" r:id="rId23"/>
    <p:sldId id="373" r:id="rId24"/>
    <p:sldId id="369" r:id="rId25"/>
    <p:sldId id="370" r:id="rId26"/>
    <p:sldId id="371" r:id="rId27"/>
    <p:sldId id="292" r:id="rId28"/>
    <p:sldId id="293" r:id="rId29"/>
    <p:sldId id="294" r:id="rId30"/>
    <p:sldId id="375" r:id="rId31"/>
    <p:sldId id="295" r:id="rId32"/>
    <p:sldId id="339" r:id="rId33"/>
    <p:sldId id="366" r:id="rId34"/>
    <p:sldId id="296" r:id="rId35"/>
    <p:sldId id="297" r:id="rId36"/>
    <p:sldId id="298" r:id="rId37"/>
    <p:sldId id="364" r:id="rId38"/>
    <p:sldId id="299" r:id="rId39"/>
    <p:sldId id="300" r:id="rId40"/>
    <p:sldId id="301" r:id="rId41"/>
    <p:sldId id="330" r:id="rId42"/>
    <p:sldId id="302" r:id="rId43"/>
    <p:sldId id="303" r:id="rId44"/>
    <p:sldId id="340" r:id="rId45"/>
    <p:sldId id="341" r:id="rId46"/>
    <p:sldId id="304" r:id="rId47"/>
    <p:sldId id="365" r:id="rId48"/>
    <p:sldId id="305" r:id="rId49"/>
    <p:sldId id="306" r:id="rId50"/>
    <p:sldId id="307" r:id="rId51"/>
    <p:sldId id="308" r:id="rId52"/>
    <p:sldId id="309" r:id="rId5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379480-A312-43F6-959B-FE4A100BF2F4}">
  <a:tblStyle styleId="{51379480-A312-43F6-959B-FE4A100BF2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sun Li" userId="ed0960a7-b122-4f93-85f4-b529ecc9f265" providerId="ADAL" clId="{10B9E7F6-52A6-40D0-AFF1-74795AF97C8F}"/>
    <pc:docChg chg="custSel modSld">
      <pc:chgData name="Jiasun Li" userId="ed0960a7-b122-4f93-85f4-b529ecc9f265" providerId="ADAL" clId="{10B9E7F6-52A6-40D0-AFF1-74795AF97C8F}" dt="2025-09-11T15:42:51.896" v="66" actId="400"/>
      <pc:docMkLst>
        <pc:docMk/>
      </pc:docMkLst>
      <pc:sldChg chg="addSp modSp mod">
        <pc:chgData name="Jiasun Li" userId="ed0960a7-b122-4f93-85f4-b529ecc9f265" providerId="ADAL" clId="{10B9E7F6-52A6-40D0-AFF1-74795AF97C8F}" dt="2025-09-11T15:26:27.028" v="17" actId="20577"/>
        <pc:sldMkLst>
          <pc:docMk/>
          <pc:sldMk cId="0" sldId="288"/>
        </pc:sldMkLst>
        <pc:spChg chg="add mod">
          <ac:chgData name="Jiasun Li" userId="ed0960a7-b122-4f93-85f4-b529ecc9f265" providerId="ADAL" clId="{10B9E7F6-52A6-40D0-AFF1-74795AF97C8F}" dt="2025-09-11T15:26:27.028" v="17" actId="20577"/>
          <ac:spMkLst>
            <pc:docMk/>
            <pc:sldMk cId="0" sldId="288"/>
            <ac:spMk id="2" creationId="{3CB15066-3976-4A24-98A1-229458971555}"/>
          </ac:spMkLst>
        </pc:spChg>
      </pc:sldChg>
      <pc:sldChg chg="modSp mod">
        <pc:chgData name="Jiasun Li" userId="ed0960a7-b122-4f93-85f4-b529ecc9f265" providerId="ADAL" clId="{10B9E7F6-52A6-40D0-AFF1-74795AF97C8F}" dt="2025-09-11T15:42:51.896" v="66" actId="400"/>
        <pc:sldMkLst>
          <pc:docMk/>
          <pc:sldMk cId="74079654" sldId="338"/>
        </pc:sldMkLst>
        <pc:spChg chg="mod">
          <ac:chgData name="Jiasun Li" userId="ed0960a7-b122-4f93-85f4-b529ecc9f265" providerId="ADAL" clId="{10B9E7F6-52A6-40D0-AFF1-74795AF97C8F}" dt="2025-09-11T15:42:51.896" v="66" actId="400"/>
          <ac:spMkLst>
            <pc:docMk/>
            <pc:sldMk cId="74079654" sldId="338"/>
            <ac:spMk id="2" creationId="{00000000-0000-0000-0000-000000000000}"/>
          </ac:spMkLst>
        </pc:spChg>
      </pc:sldChg>
      <pc:sldChg chg="modSp">
        <pc:chgData name="Jiasun Li" userId="ed0960a7-b122-4f93-85f4-b529ecc9f265" providerId="ADAL" clId="{10B9E7F6-52A6-40D0-AFF1-74795AF97C8F}" dt="2025-09-11T15:40:52.507" v="60" actId="20577"/>
        <pc:sldMkLst>
          <pc:docMk/>
          <pc:sldMk cId="1840465361" sldId="372"/>
        </pc:sldMkLst>
        <pc:spChg chg="mod">
          <ac:chgData name="Jiasun Li" userId="ed0960a7-b122-4f93-85f4-b529ecc9f265" providerId="ADAL" clId="{10B9E7F6-52A6-40D0-AFF1-74795AF97C8F}" dt="2025-09-11T15:40:52.507" v="60" actId="20577"/>
          <ac:spMkLst>
            <pc:docMk/>
            <pc:sldMk cId="1840465361" sldId="372"/>
            <ac:spMk id="3" creationId="{00000000-0000-0000-0000-000000000000}"/>
          </ac:spMkLst>
        </pc:spChg>
      </pc:sldChg>
    </pc:docChg>
  </pc:docChgLst>
  <pc:docChgLst>
    <pc:chgData name="Jiasun Li" userId="ed0960a7-b122-4f93-85f4-b529ecc9f265" providerId="ADAL" clId="{D673597D-0EC9-456F-843D-5DFE887033B9}"/>
    <pc:docChg chg="undo custSel addSld modSld">
      <pc:chgData name="Jiasun Li" userId="ed0960a7-b122-4f93-85f4-b529ecc9f265" providerId="ADAL" clId="{D673597D-0EC9-456F-843D-5DFE887033B9}" dt="2023-09-03T19:24:27.165" v="2429"/>
      <pc:docMkLst>
        <pc:docMk/>
      </pc:docMkLst>
      <pc:sldChg chg="modSp mod">
        <pc:chgData name="Jiasun Li" userId="ed0960a7-b122-4f93-85f4-b529ecc9f265" providerId="ADAL" clId="{D673597D-0EC9-456F-843D-5DFE887033B9}" dt="2023-09-03T15:15:35.479" v="0" actId="20577"/>
        <pc:sldMkLst>
          <pc:docMk/>
          <pc:sldMk cId="0" sldId="291"/>
        </pc:sldMkLst>
      </pc:sldChg>
      <pc:sldChg chg="addSp modSp mod">
        <pc:chgData name="Jiasun Li" userId="ed0960a7-b122-4f93-85f4-b529ecc9f265" providerId="ADAL" clId="{D673597D-0EC9-456F-843D-5DFE887033B9}" dt="2023-09-03T15:26:38.901" v="109" actId="1076"/>
        <pc:sldMkLst>
          <pc:docMk/>
          <pc:sldMk cId="74079654" sldId="338"/>
        </pc:sldMkLst>
      </pc:sldChg>
      <pc:sldChg chg="addSp modSp new mod modClrScheme chgLayout">
        <pc:chgData name="Jiasun Li" userId="ed0960a7-b122-4f93-85f4-b529ecc9f265" providerId="ADAL" clId="{D673597D-0EC9-456F-843D-5DFE887033B9}" dt="2023-09-03T17:34:10.454" v="1260" actId="20577"/>
        <pc:sldMkLst>
          <pc:docMk/>
          <pc:sldMk cId="2869529630" sldId="369"/>
        </pc:sldMkLst>
      </pc:sldChg>
      <pc:sldChg chg="modSp add mod modAnim">
        <pc:chgData name="Jiasun Li" userId="ed0960a7-b122-4f93-85f4-b529ecc9f265" providerId="ADAL" clId="{D673597D-0EC9-456F-843D-5DFE887033B9}" dt="2023-09-03T19:24:27.165" v="2429"/>
        <pc:sldMkLst>
          <pc:docMk/>
          <pc:sldMk cId="3174978594" sldId="370"/>
        </pc:sldMkLst>
      </pc:sldChg>
      <pc:sldChg chg="addSp delSp modSp new mod">
        <pc:chgData name="Jiasun Li" userId="ed0960a7-b122-4f93-85f4-b529ecc9f265" providerId="ADAL" clId="{D673597D-0EC9-456F-843D-5DFE887033B9}" dt="2023-09-03T18:31:23.747" v="2422" actId="113"/>
        <pc:sldMkLst>
          <pc:docMk/>
          <pc:sldMk cId="1460313013" sldId="371"/>
        </pc:sldMkLst>
      </pc:sldChg>
    </pc:docChg>
  </pc:docChgLst>
  <pc:docChgLst>
    <pc:chgData name="Jiasun Li" userId="ed0960a7-b122-4f93-85f4-b529ecc9f265" providerId="ADAL" clId="{A26AA85C-E533-4313-879B-92224B059961}"/>
    <pc:docChg chg="undo custSel addSld modSld">
      <pc:chgData name="Jiasun Li" userId="ed0960a7-b122-4f93-85f4-b529ecc9f265" providerId="ADAL" clId="{A26AA85C-E533-4313-879B-92224B059961}" dt="2025-09-09T15:49:12.851" v="74" actId="6549"/>
      <pc:docMkLst>
        <pc:docMk/>
      </pc:docMkLst>
      <pc:sldChg chg="modSp new mod">
        <pc:chgData name="Jiasun Li" userId="ed0960a7-b122-4f93-85f4-b529ecc9f265" providerId="ADAL" clId="{A26AA85C-E533-4313-879B-92224B059961}" dt="2025-09-09T15:49:12.851" v="74" actId="6549"/>
        <pc:sldMkLst>
          <pc:docMk/>
          <pc:sldMk cId="981233935" sldId="374"/>
        </pc:sldMkLst>
        <pc:spChg chg="mod">
          <ac:chgData name="Jiasun Li" userId="ed0960a7-b122-4f93-85f4-b529ecc9f265" providerId="ADAL" clId="{A26AA85C-E533-4313-879B-92224B059961}" dt="2025-09-09T15:47:40.245" v="47" actId="20577"/>
          <ac:spMkLst>
            <pc:docMk/>
            <pc:sldMk cId="981233935" sldId="374"/>
            <ac:spMk id="2" creationId="{FB03830A-9429-084B-E6A6-57E7A01FA513}"/>
          </ac:spMkLst>
        </pc:spChg>
        <pc:spChg chg="mod">
          <ac:chgData name="Jiasun Li" userId="ed0960a7-b122-4f93-85f4-b529ecc9f265" providerId="ADAL" clId="{A26AA85C-E533-4313-879B-92224B059961}" dt="2025-09-09T15:49:12.851" v="74" actId="6549"/>
          <ac:spMkLst>
            <pc:docMk/>
            <pc:sldMk cId="981233935" sldId="374"/>
            <ac:spMk id="3" creationId="{B8BB17A2-63B3-A3BA-62FA-F07FC56AF74B}"/>
          </ac:spMkLst>
        </pc:spChg>
      </pc:sldChg>
    </pc:docChg>
  </pc:docChgLst>
  <pc:docChgLst>
    <pc:chgData name="Jiasun Li" userId="ed0960a7-b122-4f93-85f4-b529ecc9f265" providerId="ADAL" clId="{39A9C2CD-39C4-45B4-9D56-75CF52D922E6}"/>
    <pc:docChg chg="undo custSel modSld">
      <pc:chgData name="Jiasun Li" userId="ed0960a7-b122-4f93-85f4-b529ecc9f265" providerId="ADAL" clId="{39A9C2CD-39C4-45B4-9D56-75CF52D922E6}" dt="2025-08-22T01:00:50.262" v="42" actId="1076"/>
      <pc:docMkLst>
        <pc:docMk/>
      </pc:docMkLst>
      <pc:sldChg chg="modSp mod">
        <pc:chgData name="Jiasun Li" userId="ed0960a7-b122-4f93-85f4-b529ecc9f265" providerId="ADAL" clId="{39A9C2CD-39C4-45B4-9D56-75CF52D922E6}" dt="2025-08-21T23:51:06.376" v="0" actId="400"/>
        <pc:sldMkLst>
          <pc:docMk/>
          <pc:sldMk cId="0" sldId="283"/>
        </pc:sldMkLst>
        <pc:spChg chg="mod">
          <ac:chgData name="Jiasun Li" userId="ed0960a7-b122-4f93-85f4-b529ecc9f265" providerId="ADAL" clId="{39A9C2CD-39C4-45B4-9D56-75CF52D922E6}" dt="2025-08-21T23:51:06.376" v="0" actId="400"/>
          <ac:spMkLst>
            <pc:docMk/>
            <pc:sldMk cId="0" sldId="283"/>
            <ac:spMk id="310" creationId="{00000000-0000-0000-0000-000000000000}"/>
          </ac:spMkLst>
        </pc:spChg>
      </pc:sldChg>
      <pc:sldChg chg="modSp mod">
        <pc:chgData name="Jiasun Li" userId="ed0960a7-b122-4f93-85f4-b529ecc9f265" providerId="ADAL" clId="{39A9C2CD-39C4-45B4-9D56-75CF52D922E6}" dt="2025-08-21T23:53:12.533" v="2" actId="14100"/>
        <pc:sldMkLst>
          <pc:docMk/>
          <pc:sldMk cId="0" sldId="290"/>
        </pc:sldMkLst>
        <pc:spChg chg="mod">
          <ac:chgData name="Jiasun Li" userId="ed0960a7-b122-4f93-85f4-b529ecc9f265" providerId="ADAL" clId="{39A9C2CD-39C4-45B4-9D56-75CF52D922E6}" dt="2025-08-21T23:53:12.533" v="2" actId="14100"/>
          <ac:spMkLst>
            <pc:docMk/>
            <pc:sldMk cId="0" sldId="290"/>
            <ac:spMk id="374" creationId="{00000000-0000-0000-0000-000000000000}"/>
          </ac:spMkLst>
        </pc:spChg>
      </pc:sldChg>
      <pc:sldChg chg="modSp mod">
        <pc:chgData name="Jiasun Li" userId="ed0960a7-b122-4f93-85f4-b529ecc9f265" providerId="ADAL" clId="{39A9C2CD-39C4-45B4-9D56-75CF52D922E6}" dt="2025-08-21T23:53:33.411" v="8" actId="20577"/>
        <pc:sldMkLst>
          <pc:docMk/>
          <pc:sldMk cId="0" sldId="291"/>
        </pc:sldMkLst>
        <pc:spChg chg="mod">
          <ac:chgData name="Jiasun Li" userId="ed0960a7-b122-4f93-85f4-b529ecc9f265" providerId="ADAL" clId="{39A9C2CD-39C4-45B4-9D56-75CF52D922E6}" dt="2025-08-21T23:53:33.411" v="8" actId="20577"/>
          <ac:spMkLst>
            <pc:docMk/>
            <pc:sldMk cId="0" sldId="291"/>
            <ac:spMk id="379" creationId="{00000000-0000-0000-0000-000000000000}"/>
          </ac:spMkLst>
        </pc:spChg>
      </pc:sldChg>
      <pc:sldChg chg="modSp mod">
        <pc:chgData name="Jiasun Li" userId="ed0960a7-b122-4f93-85f4-b529ecc9f265" providerId="ADAL" clId="{39A9C2CD-39C4-45B4-9D56-75CF52D922E6}" dt="2025-08-21T23:59:22.294" v="23" actId="20577"/>
        <pc:sldMkLst>
          <pc:docMk/>
          <pc:sldMk cId="0" sldId="296"/>
        </pc:sldMkLst>
        <pc:spChg chg="mod">
          <ac:chgData name="Jiasun Li" userId="ed0960a7-b122-4f93-85f4-b529ecc9f265" providerId="ADAL" clId="{39A9C2CD-39C4-45B4-9D56-75CF52D922E6}" dt="2025-08-21T23:59:22.294" v="23" actId="20577"/>
          <ac:spMkLst>
            <pc:docMk/>
            <pc:sldMk cId="0" sldId="296"/>
            <ac:spMk id="406" creationId="{00000000-0000-0000-0000-000000000000}"/>
          </ac:spMkLst>
        </pc:spChg>
      </pc:sldChg>
      <pc:sldChg chg="modSp mod">
        <pc:chgData name="Jiasun Li" userId="ed0960a7-b122-4f93-85f4-b529ecc9f265" providerId="ADAL" clId="{39A9C2CD-39C4-45B4-9D56-75CF52D922E6}" dt="2025-08-22T01:00:50.262" v="42" actId="1076"/>
        <pc:sldMkLst>
          <pc:docMk/>
          <pc:sldMk cId="0" sldId="303"/>
        </pc:sldMkLst>
        <pc:spChg chg="mod">
          <ac:chgData name="Jiasun Li" userId="ed0960a7-b122-4f93-85f4-b529ecc9f265" providerId="ADAL" clId="{39A9C2CD-39C4-45B4-9D56-75CF52D922E6}" dt="2025-08-22T01:00:50.262" v="42" actId="1076"/>
          <ac:spMkLst>
            <pc:docMk/>
            <pc:sldMk cId="0" sldId="303"/>
            <ac:spMk id="2" creationId="{00000000-0000-0000-0000-000000000000}"/>
          </ac:spMkLst>
        </pc:spChg>
        <pc:spChg chg="mod">
          <ac:chgData name="Jiasun Li" userId="ed0960a7-b122-4f93-85f4-b529ecc9f265" providerId="ADAL" clId="{39A9C2CD-39C4-45B4-9D56-75CF52D922E6}" dt="2025-08-22T01:00:45.791" v="41" actId="1076"/>
          <ac:spMkLst>
            <pc:docMk/>
            <pc:sldMk cId="0" sldId="303"/>
            <ac:spMk id="475" creationId="{00000000-0000-0000-0000-000000000000}"/>
          </ac:spMkLst>
        </pc:spChg>
      </pc:sldChg>
      <pc:sldChg chg="modSp mod">
        <pc:chgData name="Jiasun Li" userId="ed0960a7-b122-4f93-85f4-b529ecc9f265" providerId="ADAL" clId="{39A9C2CD-39C4-45B4-9D56-75CF52D922E6}" dt="2025-08-21T23:57:30.706" v="11" actId="14100"/>
        <pc:sldMkLst>
          <pc:docMk/>
          <pc:sldMk cId="2869529630" sldId="369"/>
        </pc:sldMkLst>
        <pc:spChg chg="mod">
          <ac:chgData name="Jiasun Li" userId="ed0960a7-b122-4f93-85f4-b529ecc9f265" providerId="ADAL" clId="{39A9C2CD-39C4-45B4-9D56-75CF52D922E6}" dt="2025-08-21T23:57:30.706" v="11" actId="14100"/>
          <ac:spMkLst>
            <pc:docMk/>
            <pc:sldMk cId="2869529630" sldId="369"/>
            <ac:spMk id="3" creationId="{D66FCC1E-8C86-23C1-185A-98FB5392AE76}"/>
          </ac:spMkLst>
        </pc:spChg>
      </pc:sldChg>
      <pc:sldChg chg="modSp mod">
        <pc:chgData name="Jiasun Li" userId="ed0960a7-b122-4f93-85f4-b529ecc9f265" providerId="ADAL" clId="{39A9C2CD-39C4-45B4-9D56-75CF52D922E6}" dt="2025-08-21T23:57:51.029" v="13" actId="14100"/>
        <pc:sldMkLst>
          <pc:docMk/>
          <pc:sldMk cId="3174978594" sldId="370"/>
        </pc:sldMkLst>
        <pc:spChg chg="mod">
          <ac:chgData name="Jiasun Li" userId="ed0960a7-b122-4f93-85f4-b529ecc9f265" providerId="ADAL" clId="{39A9C2CD-39C4-45B4-9D56-75CF52D922E6}" dt="2025-08-21T23:57:51.029" v="13" actId="14100"/>
          <ac:spMkLst>
            <pc:docMk/>
            <pc:sldMk cId="3174978594" sldId="370"/>
            <ac:spMk id="3" creationId="{D66FCC1E-8C86-23C1-185A-98FB5392AE76}"/>
          </ac:spMkLst>
        </pc:spChg>
      </pc:sldChg>
    </pc:docChg>
  </pc:docChgLst>
  <pc:docChgLst>
    <pc:chgData name="Jiasun Li" userId="ed0960a7-b122-4f93-85f4-b529ecc9f265" providerId="ADAL" clId="{B0907810-085E-46CC-B1AC-10B6CA35F178}"/>
    <pc:docChg chg="custSel addSld modSld sldOrd">
      <pc:chgData name="Jiasun Li" userId="ed0960a7-b122-4f93-85f4-b529ecc9f265" providerId="ADAL" clId="{B0907810-085E-46CC-B1AC-10B6CA35F178}" dt="2024-09-18T01:43:50.234" v="994"/>
      <pc:docMkLst>
        <pc:docMk/>
      </pc:docMkLst>
      <pc:sldChg chg="modSp mod">
        <pc:chgData name="Jiasun Li" userId="ed0960a7-b122-4f93-85f4-b529ecc9f265" providerId="ADAL" clId="{B0907810-085E-46CC-B1AC-10B6CA35F178}" dt="2024-09-18T01:43:50.234" v="994"/>
        <pc:sldMkLst>
          <pc:docMk/>
          <pc:sldMk cId="0" sldId="303"/>
        </pc:sldMkLst>
      </pc:sldChg>
      <pc:sldChg chg="modSp mod">
        <pc:chgData name="Jiasun Li" userId="ed0960a7-b122-4f93-85f4-b529ecc9f265" providerId="ADAL" clId="{B0907810-085E-46CC-B1AC-10B6CA35F178}" dt="2024-09-05T14:26:11.819" v="1"/>
        <pc:sldMkLst>
          <pc:docMk/>
          <pc:sldMk cId="2764609201" sldId="329"/>
        </pc:sldMkLst>
      </pc:sldChg>
      <pc:sldChg chg="addSp delSp modSp mod">
        <pc:chgData name="Jiasun Li" userId="ed0960a7-b122-4f93-85f4-b529ecc9f265" providerId="ADAL" clId="{B0907810-085E-46CC-B1AC-10B6CA35F178}" dt="2024-09-10T14:47:38.507" v="162" actId="478"/>
        <pc:sldMkLst>
          <pc:docMk/>
          <pc:sldMk cId="2712889817" sldId="337"/>
        </pc:sldMkLst>
      </pc:sldChg>
      <pc:sldChg chg="addSp delSp modSp mod">
        <pc:chgData name="Jiasun Li" userId="ed0960a7-b122-4f93-85f4-b529ecc9f265" providerId="ADAL" clId="{B0907810-085E-46CC-B1AC-10B6CA35F178}" dt="2024-09-05T15:46:19.235" v="51" actId="478"/>
        <pc:sldMkLst>
          <pc:docMk/>
          <pc:sldMk cId="4149460999" sldId="368"/>
        </pc:sldMkLst>
      </pc:sldChg>
      <pc:sldChg chg="modSp mod ord">
        <pc:chgData name="Jiasun Li" userId="ed0960a7-b122-4f93-85f4-b529ecc9f265" providerId="ADAL" clId="{B0907810-085E-46CC-B1AC-10B6CA35F178}" dt="2024-09-12T15:04:00.213" v="731" actId="20577"/>
        <pc:sldMkLst>
          <pc:docMk/>
          <pc:sldMk cId="1840465361" sldId="372"/>
        </pc:sldMkLst>
      </pc:sldChg>
      <pc:sldChg chg="modSp new mod ord">
        <pc:chgData name="Jiasun Li" userId="ed0960a7-b122-4f93-85f4-b529ecc9f265" providerId="ADAL" clId="{B0907810-085E-46CC-B1AC-10B6CA35F178}" dt="2024-09-12T15:34:36.804" v="780" actId="20577"/>
        <pc:sldMkLst>
          <pc:docMk/>
          <pc:sldMk cId="3398702312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027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712d49e_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712d49e_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9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712d49e_0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6712d49e_0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48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712d49e_0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6712d49e_0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04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6712d49e_0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6712d49e_0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260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712d49e_0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712d49e_0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23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6712d49e_0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6712d49e_0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250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6712d49e_0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6712d49e_0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537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6997a2ca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6997a2ca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19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http://www.coindesk.com/math-behind-bitcoin/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0134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6933ac06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6933ac06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89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6933ac06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6933ac06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29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712d49e_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712d49e_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421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933ac06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933ac06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343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6933ac06_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6933ac06_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899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Shape 9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937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6933ac06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6933ac06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263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6933ac06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6933ac06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66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6933ac06_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6933ac06_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304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933ac06_0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6933ac06_0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783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6933ac06_0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6933ac06_0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437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6933ac06_0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6933ac06_0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283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6933ac06_0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6933ac06_0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76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cc43db6_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6cc43db6_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173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6997a2ca_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6997a2ca_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148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Shape 10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0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Shape 10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012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6933ac06_0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6933ac06_0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98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6933ac06_0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6933ac06_0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135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6933ac06_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6933ac06_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076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6933ac06_0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6933ac06_0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667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6933ac06_0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6933ac06_0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672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6933ac06_0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6933ac06_0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20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712d49e_0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712d49e_0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17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712d49e_0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6712d49e_0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4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6712d49e_0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6712d49e_0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22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cc43db6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6cc43db6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99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13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37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583344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5800" y="2840055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692274" y="1200152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●"/>
              <a:defRPr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■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124900" y="-2575"/>
            <a:ext cx="95400" cy="514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9029500" y="0"/>
            <a:ext cx="95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yptowisser.com/exchange-graveyar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rected_acyclic_grap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itcoinmagazine.com/guides/what-is-the-bitcoin-block-size-limit" TargetMode="External"/><Relationship Id="rId4" Type="http://schemas.openxmlformats.org/officeDocument/2006/relationships/hyperlink" Target="https://blockchain.info/charts/blocks-size?timespan=al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taddress.org/bitaddress.org-v3.3.0-SHA256-dec17c07685e1870960903d8f58090475b25af946fe95a734f88408cef4aa194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perso.univ-rennes1.fr/sylvain.duquesne/master/standards/sec2_final.pd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youtube.com/watch?v=4M8_Oo7lpi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oindesk.com/markets/2014/10/19/the-math-behind-the-bitcoin-protocol" TargetMode="External"/><Relationship Id="rId5" Type="http://schemas.openxmlformats.org/officeDocument/2006/relationships/hyperlink" Target="http://www.coindesk.com/math-behind-bitcoin/" TargetMode="Externa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rfs/article/32/5/1798/5427781" TargetMode="External"/><Relationship Id="rId2" Type="http://schemas.openxmlformats.org/officeDocument/2006/relationships/hyperlink" Target="https://dl.acm.org/doi/10.1145/289638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springer.com/chapter/10.1007/978-3-662-63958-0_18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inalysi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ckchaingroup.io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ety.com/" TargetMode="External"/><Relationship Id="rId2" Type="http://schemas.openxmlformats.org/officeDocument/2006/relationships/hyperlink" Target="https://motherboard.vice.com/en_us/article/j5nzx4/what-was-the-first-blockchai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q.com/blog/one-shot-signatures-new-paradigm-in-quantum-cryptograph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lphmerkl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graph-theory-introduction-to-trees-a34ab267fc2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eenewal.com/complete-all-in-one-tree-care-guide-for-oak-trees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457200" y="1606600"/>
            <a:ext cx="8229600" cy="28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/>
              <a:t>rom last lecture: </a:t>
            </a: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build data structures with hash pointers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830A-9429-084B-E6A6-57E7A01F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Merkle trees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B17A2-63B3-A3BA-62FA-F07FC56AF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of reserve (exchanges)</a:t>
            </a:r>
          </a:p>
          <a:p>
            <a:r>
              <a:rPr lang="en-US" dirty="0"/>
              <a:t>Exchange Graveyard: </a:t>
            </a:r>
            <a:r>
              <a:rPr lang="en-US" dirty="0">
                <a:hlinkClick r:id="rId2"/>
              </a:rPr>
              <a:t>https://www.cryptowisser.com/exchange-graveyard/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23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generally ...</a:t>
            </a:r>
            <a:endParaRPr/>
          </a:p>
        </p:txBody>
      </p:sp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can use hash pointers in any pointer-based</a:t>
            </a:r>
            <a:endParaRPr dirty="0"/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data structure that has no cycles</a:t>
            </a:r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r>
              <a:rPr lang="en" dirty="0"/>
              <a:t>e.g. </a:t>
            </a:r>
            <a:r>
              <a:rPr lang="en-US" dirty="0">
                <a:hlinkClick r:id="rId3"/>
              </a:rPr>
              <a:t>Directed acyclic graph</a:t>
            </a:r>
            <a:r>
              <a:rPr lang="en-US" dirty="0"/>
              <a:t> </a:t>
            </a:r>
            <a:r>
              <a:rPr lang="en" dirty="0"/>
              <a:t>(DAG; used in GHOST, IOTA, etc.)</a:t>
            </a:r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Shape 9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949482"/>
            <a:ext cx="6629401" cy="2712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88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Shape 898" descr="Screen Shot 2017-01-30 at 9.44.2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1" y="1010606"/>
            <a:ext cx="6629399" cy="3890672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Shape 899"/>
          <p:cNvSpPr txBox="1"/>
          <p:nvPr/>
        </p:nvSpPr>
        <p:spPr>
          <a:xfrm>
            <a:off x="1285594" y="303863"/>
            <a:ext cx="6487875" cy="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250" b="1"/>
              <a:t>Reclaiming Space (Satoshi white paper)</a:t>
            </a:r>
            <a:endParaRPr sz="2250" b="1"/>
          </a:p>
        </p:txBody>
      </p:sp>
      <p:sp>
        <p:nvSpPr>
          <p:cNvPr id="900" name="Shape 900"/>
          <p:cNvSpPr txBox="1"/>
          <p:nvPr/>
        </p:nvSpPr>
        <p:spPr>
          <a:xfrm>
            <a:off x="468578" y="4806915"/>
            <a:ext cx="3676725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050" dirty="0">
                <a:solidFill>
                  <a:schemeClr val="dk1"/>
                </a:solidFill>
                <a:hlinkClick r:id="rId4"/>
              </a:rPr>
              <a:t>https://blockchain.info/charts/blocks-size?timespan=all</a:t>
            </a:r>
            <a:r>
              <a:rPr lang="en" sz="1050" dirty="0">
                <a:solidFill>
                  <a:schemeClr val="dk1"/>
                </a:solidFill>
              </a:rPr>
              <a:t> </a:t>
            </a:r>
            <a:endParaRPr sz="1050" dirty="0">
              <a:solidFill>
                <a:schemeClr val="dk1"/>
              </a:solidFill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4572000" y="4690067"/>
            <a:ext cx="4357632" cy="37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050" dirty="0"/>
              <a:t>1MB block size in practice (until 2017-ish </a:t>
            </a:r>
            <a:r>
              <a:rPr lang="en-US" sz="1050" dirty="0">
                <a:hlinkClick r:id="rId5"/>
              </a:rPr>
              <a:t>https://bitcoinmagazine.com/guides/what-is-the-bitcoin-block-size-limit</a:t>
            </a:r>
            <a:r>
              <a:rPr lang="en-US" sz="1050" dirty="0"/>
              <a:t> </a:t>
            </a:r>
            <a:r>
              <a:rPr lang="en" sz="1050" dirty="0"/>
              <a:t> 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139737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>
            <a:spLocks noGrp="1"/>
          </p:cNvSpPr>
          <p:nvPr>
            <p:ph type="subTitle" idx="1"/>
          </p:nvPr>
        </p:nvSpPr>
        <p:spPr>
          <a:xfrm>
            <a:off x="685800" y="1834929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1.3: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Signatures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want from signatures</a:t>
            </a:r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Recall what a check/contract looks like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Only you can sign, but anyone can verify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Signature is tied to a particular document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sz="2400" dirty="0"/>
              <a:t>can’t be cut-and-pasted to another doc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for digital signatures</a:t>
            </a:r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body" idx="1"/>
          </p:nvPr>
        </p:nvSpPr>
        <p:spPr>
          <a:xfrm>
            <a:off x="457200" y="1406600"/>
            <a:ext cx="8229600" cy="3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(sk, pk) := generateKeys(keysize)</a:t>
            </a:r>
            <a:endParaRPr dirty="0"/>
          </a:p>
          <a:p>
            <a:pPr marL="45720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sk: secret signing key</a:t>
            </a: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		pk: public verification key</a:t>
            </a: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sig := sign(sk, message)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isValid := verify(pk, message, sig)</a:t>
            </a:r>
            <a:endParaRPr dirty="0"/>
          </a:p>
        </p:txBody>
      </p:sp>
      <p:sp>
        <p:nvSpPr>
          <p:cNvPr id="334" name="Google Shape;334;p39"/>
          <p:cNvSpPr/>
          <p:nvPr/>
        </p:nvSpPr>
        <p:spPr>
          <a:xfrm>
            <a:off x="6466350" y="1528825"/>
            <a:ext cx="544500" cy="23331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 txBox="1"/>
          <p:nvPr/>
        </p:nvSpPr>
        <p:spPr>
          <a:xfrm>
            <a:off x="6944250" y="2051025"/>
            <a:ext cx="202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can be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randomized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algorithms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for signatures</a:t>
            </a:r>
            <a:endParaRPr/>
          </a:p>
        </p:txBody>
      </p:sp>
      <p:sp>
        <p:nvSpPr>
          <p:cNvPr id="341" name="Google Shape;341;p40"/>
          <p:cNvSpPr txBox="1">
            <a:spLocks noGrp="1"/>
          </p:cNvSpPr>
          <p:nvPr>
            <p:ph type="body" idx="1"/>
          </p:nvPr>
        </p:nvSpPr>
        <p:spPr>
          <a:xfrm>
            <a:off x="457200" y="1284375"/>
            <a:ext cx="8229600" cy="3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“valid signatures verify”</a:t>
            </a:r>
            <a:endParaRPr/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verify(pk, message, sign(sk, message)) == true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“can’t forge signatures”</a:t>
            </a:r>
            <a:endParaRPr/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adversary who: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	knows pk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	gets to see signatures on messages of his choice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can’t produce a verifiable signature on another message</a:t>
            </a:r>
            <a:endParaRPr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15066-3976-4A24-98A1-229458971555}"/>
              </a:ext>
            </a:extLst>
          </p:cNvPr>
          <p:cNvSpPr txBox="1"/>
          <p:nvPr/>
        </p:nvSpPr>
        <p:spPr>
          <a:xfrm>
            <a:off x="2371315" y="4427621"/>
            <a:ext cx="3128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Illustration: </a:t>
            </a:r>
            <a:r>
              <a:rPr lang="en-US" dirty="0">
                <a:hlinkClick r:id="rId3"/>
              </a:rPr>
              <a:t>https://www.bitaddress.org/bitaddress.org-v3.3.0-SHA256-dec17c07685e1870960903d8f58090475b25af946fe95a734f88408cef4aa194.html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529" y="1078545"/>
            <a:ext cx="1982601" cy="264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44127" y="1125677"/>
            <a:ext cx="2065625" cy="25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 txBox="1"/>
          <p:nvPr/>
        </p:nvSpPr>
        <p:spPr>
          <a:xfrm>
            <a:off x="831975" y="668475"/>
            <a:ext cx="1301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challenger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41"/>
          <p:cNvSpPr txBox="1"/>
          <p:nvPr/>
        </p:nvSpPr>
        <p:spPr>
          <a:xfrm>
            <a:off x="6955225" y="668475"/>
            <a:ext cx="115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attacker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Google Shape;350;p41"/>
          <p:cNvSpPr txBox="1"/>
          <p:nvPr/>
        </p:nvSpPr>
        <p:spPr>
          <a:xfrm>
            <a:off x="3855400" y="135175"/>
            <a:ext cx="922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" u="sng">
                <a:latin typeface="Trebuchet MS"/>
                <a:ea typeface="Trebuchet MS"/>
                <a:cs typeface="Trebuchet MS"/>
                <a:sym typeface="Trebuchet MS"/>
              </a:rPr>
              <a:t>sk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u="sng">
                <a:latin typeface="Trebuchet MS"/>
                <a:ea typeface="Trebuchet MS"/>
                <a:cs typeface="Trebuchet MS"/>
                <a:sym typeface="Trebuchet MS"/>
              </a:rPr>
              <a:t>pk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1" name="Google Shape;351;p41"/>
          <p:cNvCxnSpPr/>
          <p:nvPr/>
        </p:nvCxnSpPr>
        <p:spPr>
          <a:xfrm flipH="1">
            <a:off x="2855400" y="424050"/>
            <a:ext cx="1244400" cy="66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41"/>
          <p:cNvCxnSpPr/>
          <p:nvPr/>
        </p:nvCxnSpPr>
        <p:spPr>
          <a:xfrm>
            <a:off x="4383175" y="424050"/>
            <a:ext cx="1650000" cy="71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41"/>
          <p:cNvCxnSpPr/>
          <p:nvPr/>
        </p:nvCxnSpPr>
        <p:spPr>
          <a:xfrm flipH="1">
            <a:off x="2877650" y="1347800"/>
            <a:ext cx="3155400" cy="2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4" name="Google Shape;354;p41"/>
          <p:cNvSpPr txBox="1"/>
          <p:nvPr/>
        </p:nvSpPr>
        <p:spPr>
          <a:xfrm>
            <a:off x="4108150" y="1002350"/>
            <a:ext cx="41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endParaRPr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5" name="Google Shape;355;p41"/>
          <p:cNvCxnSpPr/>
          <p:nvPr/>
        </p:nvCxnSpPr>
        <p:spPr>
          <a:xfrm rot="10800000" flipH="1">
            <a:off x="2877650" y="1782700"/>
            <a:ext cx="3166500" cy="1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Google Shape;356;p41"/>
          <p:cNvSpPr txBox="1"/>
          <p:nvPr/>
        </p:nvSpPr>
        <p:spPr>
          <a:xfrm>
            <a:off x="3716500" y="1427800"/>
            <a:ext cx="120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sign(sk, 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7" name="Google Shape;357;p41"/>
          <p:cNvCxnSpPr/>
          <p:nvPr/>
        </p:nvCxnSpPr>
        <p:spPr>
          <a:xfrm flipH="1">
            <a:off x="2879425" y="2351100"/>
            <a:ext cx="3155400" cy="2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8" name="Google Shape;358;p41"/>
          <p:cNvSpPr txBox="1"/>
          <p:nvPr/>
        </p:nvSpPr>
        <p:spPr>
          <a:xfrm>
            <a:off x="4108150" y="1935600"/>
            <a:ext cx="41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9" name="Google Shape;359;p41"/>
          <p:cNvCxnSpPr/>
          <p:nvPr/>
        </p:nvCxnSpPr>
        <p:spPr>
          <a:xfrm rot="10800000" flipH="1">
            <a:off x="2877650" y="2786000"/>
            <a:ext cx="3166500" cy="1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0" name="Google Shape;360;p41"/>
          <p:cNvSpPr txBox="1"/>
          <p:nvPr/>
        </p:nvSpPr>
        <p:spPr>
          <a:xfrm>
            <a:off x="3716500" y="2431100"/>
            <a:ext cx="120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sign(sk, 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p41"/>
          <p:cNvSpPr txBox="1"/>
          <p:nvPr/>
        </p:nvSpPr>
        <p:spPr>
          <a:xfrm>
            <a:off x="3904375" y="2687000"/>
            <a:ext cx="110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. . .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2" name="Google Shape;362;p41"/>
          <p:cNvCxnSpPr/>
          <p:nvPr/>
        </p:nvCxnSpPr>
        <p:spPr>
          <a:xfrm rot="10800000">
            <a:off x="2877650" y="3590575"/>
            <a:ext cx="3166500" cy="1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3" name="Google Shape;363;p41"/>
          <p:cNvSpPr txBox="1"/>
          <p:nvPr/>
        </p:nvSpPr>
        <p:spPr>
          <a:xfrm>
            <a:off x="3949900" y="3264850"/>
            <a:ext cx="73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M, sig</a:t>
            </a:r>
            <a:endParaRPr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41"/>
          <p:cNvSpPr txBox="1"/>
          <p:nvPr/>
        </p:nvSpPr>
        <p:spPr>
          <a:xfrm>
            <a:off x="4524838" y="3842700"/>
            <a:ext cx="1933200" cy="45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 not in { 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, 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, … }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5" name="Google Shape;365;p41"/>
          <p:cNvCxnSpPr>
            <a:stCxn id="346" idx="2"/>
          </p:cNvCxnSpPr>
          <p:nvPr/>
        </p:nvCxnSpPr>
        <p:spPr>
          <a:xfrm>
            <a:off x="1878825" y="3721991"/>
            <a:ext cx="21000" cy="1013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6" name="Google Shape;366;p41"/>
          <p:cNvSpPr txBox="1"/>
          <p:nvPr/>
        </p:nvSpPr>
        <p:spPr>
          <a:xfrm>
            <a:off x="1878825" y="4061675"/>
            <a:ext cx="165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verify(pk, M, sig)</a:t>
            </a:r>
            <a:endParaRPr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7" name="Google Shape;367;p41"/>
          <p:cNvCxnSpPr/>
          <p:nvPr/>
        </p:nvCxnSpPr>
        <p:spPr>
          <a:xfrm flipH="1">
            <a:off x="2877575" y="428875"/>
            <a:ext cx="151110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8" name="Google Shape;368;p41"/>
          <p:cNvSpPr txBox="1"/>
          <p:nvPr/>
        </p:nvSpPr>
        <p:spPr>
          <a:xfrm>
            <a:off x="922725" y="4735100"/>
            <a:ext cx="1933200" cy="4572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if true, attacker wins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stuff...</a:t>
            </a:r>
            <a:endParaRPr/>
          </a:p>
        </p:txBody>
      </p:sp>
      <p:sp>
        <p:nvSpPr>
          <p:cNvPr id="374" name="Google Shape;374;p42"/>
          <p:cNvSpPr txBox="1">
            <a:spLocks noGrp="1"/>
          </p:cNvSpPr>
          <p:nvPr>
            <p:ph type="body" idx="1"/>
          </p:nvPr>
        </p:nvSpPr>
        <p:spPr>
          <a:xfrm>
            <a:off x="254000" y="1284375"/>
            <a:ext cx="8661400" cy="3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algorithms are randomized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need good source of randomness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limit on message size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fix: use Hash(message) rather than message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fun trick: sign a hash pointer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signature “covers” the whole structure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linked list with hash pointers = “block chain”</a:t>
            </a:r>
            <a:endParaRPr/>
          </a:p>
        </p:txBody>
      </p:sp>
      <p:grpSp>
        <p:nvGrpSpPr>
          <p:cNvPr id="214" name="Google Shape;214;p31"/>
          <p:cNvGrpSpPr/>
          <p:nvPr/>
        </p:nvGrpSpPr>
        <p:grpSpPr>
          <a:xfrm>
            <a:off x="6044125" y="2269975"/>
            <a:ext cx="1344300" cy="2144400"/>
            <a:chOff x="5333050" y="2139900"/>
            <a:chExt cx="1344300" cy="2144400"/>
          </a:xfrm>
        </p:grpSpPr>
        <p:sp>
          <p:nvSpPr>
            <p:cNvPr id="215" name="Google Shape;215;p31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17" name="Google Shape;217;p31"/>
          <p:cNvGrpSpPr/>
          <p:nvPr/>
        </p:nvGrpSpPr>
        <p:grpSpPr>
          <a:xfrm>
            <a:off x="3685525" y="2269975"/>
            <a:ext cx="1344300" cy="2144400"/>
            <a:chOff x="5333050" y="2139900"/>
            <a:chExt cx="1344300" cy="2144400"/>
          </a:xfrm>
        </p:grpSpPr>
        <p:sp>
          <p:nvSpPr>
            <p:cNvPr id="218" name="Google Shape;218;p31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0" name="Google Shape;220;p31"/>
          <p:cNvSpPr/>
          <p:nvPr/>
        </p:nvSpPr>
        <p:spPr>
          <a:xfrm>
            <a:off x="502982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1" name="Google Shape;221;p31"/>
          <p:cNvSpPr/>
          <p:nvPr/>
        </p:nvSpPr>
        <p:spPr>
          <a:xfrm>
            <a:off x="2674500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2" name="Google Shape;222;p31"/>
          <p:cNvGrpSpPr/>
          <p:nvPr/>
        </p:nvGrpSpPr>
        <p:grpSpPr>
          <a:xfrm>
            <a:off x="1326925" y="2269975"/>
            <a:ext cx="1344300" cy="2144400"/>
            <a:chOff x="5333050" y="2139900"/>
            <a:chExt cx="1344300" cy="2144400"/>
          </a:xfrm>
        </p:grpSpPr>
        <p:sp>
          <p:nvSpPr>
            <p:cNvPr id="223" name="Google Shape;223;p31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5" name="Google Shape;225;p31"/>
          <p:cNvSpPr/>
          <p:nvPr/>
        </p:nvSpPr>
        <p:spPr>
          <a:xfrm>
            <a:off x="31917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" name="Google Shape;226;p31"/>
          <p:cNvSpPr txBox="1"/>
          <p:nvPr/>
        </p:nvSpPr>
        <p:spPr>
          <a:xfrm>
            <a:off x="7096375" y="860525"/>
            <a:ext cx="141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H(  )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7388529" y="1282725"/>
            <a:ext cx="444425" cy="2177650"/>
          </a:xfrm>
          <a:custGeom>
            <a:avLst/>
            <a:gdLst/>
            <a:ahLst/>
            <a:cxnLst/>
            <a:rect l="l" t="t" r="r" b="b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2299900" y="4507118"/>
            <a:ext cx="4255200" cy="566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use case: tamper-evident log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457200" y="173875"/>
            <a:ext cx="8229600" cy="47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Bitcoin uses </a:t>
            </a:r>
            <a:r>
              <a:rPr lang="en" u="sng" dirty="0"/>
              <a:t>ECDSA</a:t>
            </a:r>
            <a:r>
              <a:rPr lang="en" dirty="0"/>
              <a:t> standard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Elliptic Curve Digital Signature Algorithm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relies on hairy math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sz="2400" dirty="0"/>
              <a:t>will give a brief overview in later slides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good randomness is essential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foul this up in generateKeys() or sign() ?</a:t>
            </a:r>
            <a:endParaRPr dirty="0"/>
          </a:p>
          <a:p>
            <a:pPr marL="45720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probably leaked your private key</a:t>
            </a:r>
            <a:endParaRPr dirty="0"/>
          </a:p>
          <a:p>
            <a:pPr marL="45720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380" name="Google Shape;3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7311" y="4481166"/>
            <a:ext cx="1067193" cy="797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Shape 970" descr="Screen Shot 2017-01-30 at 9.55.43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1" y="683906"/>
            <a:ext cx="6629399" cy="377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Shape 9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223" y="1696406"/>
            <a:ext cx="1464469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14462" y="4420626"/>
            <a:ext cx="7184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>
                <a:hlinkClick r:id="rId5"/>
              </a:rPr>
              <a:t>http://www.coindesk.com/math-behind-bitcoin/</a:t>
            </a:r>
            <a:r>
              <a:rPr lang="en-US" dirty="0"/>
              <a:t>   </a:t>
            </a:r>
          </a:p>
          <a:p>
            <a:r>
              <a:rPr lang="en-US" dirty="0">
                <a:hlinkClick r:id="rId6"/>
              </a:rPr>
              <a:t>https://www.coindesk.com/markets/2014/10/19/the-math-behind-the-bitcoin-protocol</a:t>
            </a:r>
            <a:r>
              <a:rPr lang="en-US" dirty="0"/>
              <a:t> </a:t>
            </a:r>
          </a:p>
          <a:p>
            <a:r>
              <a:rPr lang="en-US" dirty="0"/>
              <a:t>more background: </a:t>
            </a:r>
            <a:r>
              <a:rPr lang="en-US" dirty="0">
                <a:hlinkClick r:id="rId7"/>
              </a:rPr>
              <a:t>https://www.youtube.com/watch?v=4M8_Oo7lpiA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D92CD-DF04-B029-E202-2C668032EC28}"/>
              </a:ext>
            </a:extLst>
          </p:cNvPr>
          <p:cNvSpPr txBox="1"/>
          <p:nvPr/>
        </p:nvSpPr>
        <p:spPr>
          <a:xfrm>
            <a:off x="4723350" y="1480962"/>
            <a:ext cx="38751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8"/>
              </a:rPr>
              <a:t>https://perso.univ-rennes1.fr/sylvain.duquesne/master/standards/sec2_final.pdf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14 mod 7 = 0 </a:t>
                </a:r>
              </a:p>
              <a:p>
                <a:r>
                  <a:rPr lang="en-US" sz="2000" dirty="0"/>
                  <a:t>{0, 1, 2, …, 6}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sz="2000" dirty="0"/>
                  <a:t> mod 7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+7 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7=0⇒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+7=1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7⇒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-6 mod 7 = 1 	-6 = (-1)*7+1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+7=1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7⇒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+7=27+7=6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7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+7=64+7=1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7⇒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85" t="-1637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C12-74B5-8696-4B3A-E8C5C177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74DF1D2-FEE6-C223-9062-6E0467A1271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+7=8⇒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+7=8+7=15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1 / 3 </a:t>
                </a:r>
                <a:r>
                  <a:rPr lang="en-US"/>
                  <a:t>= 5 </a:t>
                </a:r>
                <a:r>
                  <a:rPr lang="en-US" dirty="0"/>
                  <a:t>mod 7</a:t>
                </a:r>
              </a:p>
              <a:p>
                <a:r>
                  <a:rPr lang="en-US" dirty="0"/>
                  <a:t>3x = 1 mod 7</a:t>
                </a:r>
              </a:p>
              <a:p>
                <a:r>
                  <a:rPr lang="en-US" dirty="0"/>
                  <a:t>x = 5</a:t>
                </a:r>
              </a:p>
              <a:p>
                <a:pPr marL="381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74DF1D2-FEE6-C223-9062-6E0467A12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85" b="-10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70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91DB-8D36-EAE2-BC56-EC89C19F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Bitcoin’s ECDSA (I)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6FCC1E-8C86-23C1-185A-98FB5392AE7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133246"/>
                <a:ext cx="8443686" cy="3725681"/>
              </a:xfrm>
            </p:spPr>
            <p:txBody>
              <a:bodyPr/>
              <a:lstStyle/>
              <a:p>
                <a:pPr marL="38100" indent="0">
                  <a:buNone/>
                </a:pPr>
                <a:r>
                  <a:rPr lang="en-US" sz="1400" dirty="0">
                    <a:solidFill>
                      <a:srgbClr val="262626"/>
                    </a:solidFill>
                    <a:latin typeface="Neue Haas Grotesk Text Pro" panose="020B0504020202020204" pitchFamily="34" charset="0"/>
                  </a:rPr>
                  <a:t>Preparation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Prime modulo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>
                    <a:solidFill>
                      <a:srgbClr val="262626"/>
                    </a:solidFill>
                    <a:latin typeface="Neue Haas Grotesk Text Pro" panose="020B0504020202020204" pitchFamily="34" charset="0"/>
                  </a:rPr>
                  <a:t>= 0xFFFFFFFF </a:t>
                </a:r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FFFFFFFF </a:t>
                </a:r>
                <a:r>
                  <a:rPr lang="en-US" sz="1400" b="0" i="0" dirty="0" err="1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FFFFFFFF</a:t>
                </a:r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 </a:t>
                </a:r>
                <a:r>
                  <a:rPr lang="en-US" sz="1400" b="0" i="0" dirty="0" err="1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FFFFFFFF</a:t>
                </a:r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 </a:t>
                </a:r>
                <a:r>
                  <a:rPr lang="en-US" sz="1400" b="0" i="0" dirty="0" err="1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FFFFFFFF</a:t>
                </a:r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 </a:t>
                </a:r>
                <a:r>
                  <a:rPr lang="en-US" sz="1400" b="0" i="0" dirty="0" err="1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FFFFFFFF</a:t>
                </a:r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 FFFFFFFE FFFFFC2F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262626"/>
                    </a:solidFill>
                    <a:latin typeface="Neue Haas Grotesk Text Pro" panose="020B0504020202020204" pitchFamily="34" charset="0"/>
                  </a:rPr>
                  <a:t>Base point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dirty="0">
                    <a:solidFill>
                      <a:srgbClr val="262626"/>
                    </a:solidFill>
                    <a:latin typeface="Neue Haas Grotesk Text Pro" panose="020B0504020202020204" pitchFamily="34" charset="0"/>
                  </a:rPr>
                  <a:t> = </a:t>
                </a:r>
                <a:r>
                  <a:rPr lang="en-US" sz="1400" dirty="0">
                    <a:solidFill>
                      <a:srgbClr val="FF0000"/>
                    </a:solidFill>
                    <a:latin typeface="Neue Haas Grotesk Text Pro" panose="020B0504020202020204" pitchFamily="34" charset="0"/>
                  </a:rPr>
                  <a:t>04</a:t>
                </a:r>
                <a:r>
                  <a:rPr lang="en-US" sz="1400" dirty="0">
                    <a:solidFill>
                      <a:srgbClr val="262626"/>
                    </a:solidFill>
                    <a:latin typeface="Neue Haas Grotesk Text Pro" panose="020B0504020202020204" pitchFamily="34" charset="0"/>
                  </a:rPr>
                  <a:t> 79BE667E F9DCBBAC 55A06295 CE870B07 029BFCDB 2DCE28D9 59F2815B 16F81798 </a:t>
                </a:r>
                <a:r>
                  <a:rPr lang="en-US" sz="1400" dirty="0">
                    <a:solidFill>
                      <a:srgbClr val="FF0000"/>
                    </a:solidFill>
                    <a:latin typeface="Neue Haas Grotesk Text Pro" panose="020B0504020202020204" pitchFamily="34" charset="0"/>
                  </a:rPr>
                  <a:t>483ADA77 26A3C465 5DA4FBFC 0E1108A8 FD17B448 A6855419 9C47D08F FB10D4B8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Order = FFFFFFFF </a:t>
                </a:r>
                <a:r>
                  <a:rPr lang="en-US" sz="1400" dirty="0" err="1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FFFFFFFF</a:t>
                </a:r>
                <a:r>
                  <a:rPr lang="en-US" sz="14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FFFFFFFF</a:t>
                </a:r>
                <a:r>
                  <a:rPr lang="en-US" sz="14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 FFFFFFFE BAAEDCE6 AF48A03B BFD25E8C D0364141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solidFill>
                      <a:srgbClr val="262626"/>
                    </a:solidFill>
                    <a:effectLst/>
                  </a:rPr>
                  <a:t>Addition of point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dirty="0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dirty="0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i="1" dirty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0" dirty="0">
                    <a:solidFill>
                      <a:srgbClr val="262626"/>
                    </a:solidFill>
                    <a:effectLst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err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 err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i="1" dirty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err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 dirty="0" err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err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 err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i="1" dirty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err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 dirty="0" err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 (slope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dirty="0" err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400" b="0" i="0" dirty="0">
                  <a:solidFill>
                    <a:srgbClr val="262626"/>
                  </a:solidFill>
                  <a:effectLst/>
                  <a:latin typeface="Neue Haas Grotesk Text Pro" panose="020B050402020202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solidFill>
                      <a:srgbClr val="262626"/>
                    </a:solidFill>
                    <a:effectLst/>
                  </a:rPr>
                  <a:t>Doubling of point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dirty="0">
                    <a:solidFill>
                      <a:srgbClr val="262626"/>
                    </a:solidFill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dirty="0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dirty="0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400" i="1" dirty="0" smtClean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dirty="0" smtClean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n-US" sz="1400" b="0" i="1" dirty="0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 dirty="0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 dirty="0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1400" i="1" dirty="0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400" i="1" dirty="0" smtClean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i="1" dirty="0" smtClean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1400" i="1" dirty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dirty="0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262626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solidFill>
                      <a:srgbClr val="262626"/>
                    </a:solidFill>
                    <a:latin typeface="Neue Haas Grotesk Text Pro" panose="020B0504020202020204" pitchFamily="34" charset="0"/>
                  </a:rPr>
                  <a:t>(</a:t>
                </a:r>
                <a:r>
                  <a:rPr lang="en-US" sz="1400" dirty="0">
                    <a:latin typeface="Cambria Math" panose="02040503050406030204" pitchFamily="18" charset="0"/>
                  </a:rPr>
                  <a:t>slope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Cambria Math" panose="02040503050406030204" pitchFamily="18" charset="0"/>
                  </a:rPr>
                  <a:t>to</a:t>
                </a:r>
                <a:r>
                  <a:rPr lang="en-US" sz="1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err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14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0,1,…</m:t>
                        </m:r>
                        <m:r>
                          <m:rPr>
                            <m:sty m:val="p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order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;</a:t>
                </a:r>
                <a:r>
                  <a:rPr lang="en-US" sz="1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400" i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>
                    <a:solidFill>
                      <a:srgbClr val="262626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solidFill>
                      <a:srgbClr val="262626"/>
                    </a:solidFill>
                  </a:rPr>
                  <a:t>– represented by concatenating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262626"/>
                    </a:solidFill>
                  </a:rPr>
                  <a:t>-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262626"/>
                    </a:solidFill>
                  </a:rPr>
                  <a:t>- coordinates </a:t>
                </a:r>
                <a:endParaRPr lang="en-US" sz="1400" dirty="0">
                  <a:solidFill>
                    <a:schemeClr val="tx1"/>
                  </a:solidFill>
                  <a:latin typeface="Neue Haas Grotesk Tex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6FCC1E-8C86-23C1-185A-98FB5392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33246"/>
                <a:ext cx="8443686" cy="3725681"/>
              </a:xfrm>
              <a:blipFill>
                <a:blip r:embed="rId2"/>
                <a:stretch>
                  <a:fillRect l="-1083" r="-217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29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91DB-8D36-EAE2-BC56-EC89C19F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Bitcoin’s ECDSA (II) 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6FCC1E-8C86-23C1-185A-98FB5392AE7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978074"/>
                <a:ext cx="8229600" cy="3725681"/>
              </a:xfrm>
            </p:spPr>
            <p:txBody>
              <a:bodyPr/>
              <a:lstStyle/>
              <a:p>
                <a:pPr marL="38100" indent="0">
                  <a:buNone/>
                </a:pPr>
                <a:r>
                  <a:rPr lang="en-US" sz="1200" b="0" i="0" dirty="0">
                    <a:solidFill>
                      <a:srgbClr val="262626"/>
                    </a:solidFill>
                    <a:effectLst/>
                    <a:latin typeface="Neue Haas Grotesk Text Pro" panose="020B0504020202020204" pitchFamily="34" charset="0"/>
                  </a:rPr>
                  <a:t>Signing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Hash message to 256-bits, denote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Choose random number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∈{1, 2, …,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order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; calculate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200" dirty="0">
                  <a:solidFill>
                    <a:schemeClr val="tx1"/>
                  </a:solidFill>
                  <a:latin typeface="Neue Haas Grotesk Text Pro" panose="020B050402020202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Signature is the pair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0" i="0" dirty="0">
                    <a:solidFill>
                      <a:srgbClr val="FF0000"/>
                    </a:solidFill>
                    <a:latin typeface="+mj-lt"/>
                  </a:rPr>
                  <a:t>mod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  <m:sub>
                            <m:r>
                              <a:rPr lang="en-US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B050"/>
                    </a:solidFill>
                    <a:latin typeface="Neue Haas Grotesk Text Pro" panose="020B0504020202020204" pitchFamily="34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) (redraw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 if any coordinate turn out to be 0)</a:t>
                </a:r>
              </a:p>
              <a:p>
                <a:pPr marL="38100" indent="0">
                  <a:buNone/>
                </a:pPr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Verification </a:t>
                </a:r>
                <a:endParaRPr lang="en" sz="1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" sz="1200" dirty="0"/>
                  <a:t>verify(pk, message, sig) = TRUE?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pk: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; message: z; sig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𝐬𝐢𝐠</m:t>
                        </m:r>
                      </m:e>
                      <m:sub>
                        <m:r>
                          <a:rPr lang="en-US" sz="12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𝐬𝐢𝐠</m:t>
                        </m:r>
                      </m:e>
                      <m:sub>
                        <m:r>
                          <a:rPr lang="en-US" sz="1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1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sz="1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𝐬𝐢𝐠</m:t>
                        </m:r>
                      </m:e>
                      <m:sub>
                        <m:r>
                          <a:rPr lang="en-US" sz="1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𝐩𝐤</m:t>
                        </m:r>
                      </m:e>
                      <m:sub>
                        <m:r>
                          <a:rPr lang="en-US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sz="12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12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38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sig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sig</m:t>
                              </m:r>
                            </m:e>
                            <m:sub>
                              <m: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sig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sig</m:t>
                          </m:r>
                        </m:e>
                        <m:sub>
                          <m:r>
                            <a:rPr lang="en-US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sig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sig</m:t>
                              </m:r>
                            </m:e>
                            <m:sub>
                              <m:r>
                                <a:rPr lang="en-US" sz="1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d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  <a:latin typeface="Neue Haas Grotesk Text Pro" panose="020B0504020202020204" pitchFamily="34" charset="0"/>
                </a:endParaRPr>
              </a:p>
              <a:p>
                <a:pPr marL="38100" indent="0">
                  <a:buNone/>
                </a:pPr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Rough intuition: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Naively, sig(message, </a:t>
                </a:r>
                <a:r>
                  <a:rPr lang="en-US" sz="1200" dirty="0" err="1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sk</a:t>
                </a:r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) without randomness; but then one may back out </a:t>
                </a:r>
                <a:r>
                  <a:rPr lang="en-US" sz="1200" dirty="0" err="1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sk</a:t>
                </a:r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 from multiple different sig; therefore, every sig need to embed some randomness, which however makes it difficult to verify sig (what if the prover cherry-pick randomness?). Hence, need to commit to randomness without revealing it 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1200" dirty="0">
                  <a:solidFill>
                    <a:srgbClr val="FF0000"/>
                  </a:solidFill>
                  <a:latin typeface="Neue Haas Grotesk Text Pro" panose="020B0504020202020204" pitchFamily="34" charset="0"/>
                </a:endParaRPr>
              </a:p>
              <a:p>
                <a:pPr marL="38100" indent="0">
                  <a:buNone/>
                </a:pPr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Alternative signature schemes?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mod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1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B050"/>
                    </a:solidFill>
                    <a:latin typeface="Neue Haas Grotesk Text Pro" panose="020B0504020202020204" pitchFamily="34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) or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mod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1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B050"/>
                    </a:solidFill>
                    <a:latin typeface="Neue Haas Grotesk Text Pro" panose="020B0504020202020204" pitchFamily="34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) or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d>
                      </m:e>
                      <m:sub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>
                    <a:solidFill>
                      <a:srgbClr val="FF0000"/>
                    </a:solidFill>
                  </a:rPr>
                  <a:t>mod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1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>
                    <a:solidFill>
                      <a:srgbClr val="00B050"/>
                    </a:solidFill>
                    <a:latin typeface="Neue Haas Grotesk Text Pro" panose="020B0504020202020204" pitchFamily="34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200" b="1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)</a:t>
                </a:r>
                <a:r>
                  <a:rPr lang="en" sz="1200" b="1" dirty="0"/>
                  <a:t>?</a:t>
                </a:r>
                <a:r>
                  <a:rPr lang="en" sz="1200" dirty="0"/>
                  <a:t> </a:t>
                </a:r>
                <a:endParaRPr lang="en-US" sz="1200" dirty="0">
                  <a:solidFill>
                    <a:schemeClr val="tx1"/>
                  </a:solidFill>
                  <a:latin typeface="Neue Haas Grotesk Tex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6FCC1E-8C86-23C1-185A-98FB5392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78074"/>
                <a:ext cx="8229600" cy="3725681"/>
              </a:xfrm>
              <a:blipFill>
                <a:blip r:embed="rId2"/>
                <a:stretch>
                  <a:fillRect l="-1111" r="-2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6736-1DA9-798F-6AA7-7D9576FE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other cryptography fields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528A640-D5B5-38BA-A1A8-B4E3FA4F91C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The last proposal: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d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mod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00B050"/>
                    </a:solidFill>
                    <a:latin typeface="Neue Haas Grotesk Text Pro" panose="020B0504020202020204" pitchFamily="34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eue Haas Grotesk Text Pro" panose="020B0504020202020204" pitchFamily="34" charset="0"/>
                  </a:rPr>
                  <a:t>)</a:t>
                </a:r>
                <a:r>
                  <a:rPr lang="en" sz="2000" b="1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528A640-D5B5-38BA-A1A8-B4E3FA4F91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85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7E901F2-E4F4-CCDC-4A73-CF17F8663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33" y="1680075"/>
            <a:ext cx="8525992" cy="2444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223034-A2E6-1987-141E-A7A5F93916E1}"/>
              </a:ext>
            </a:extLst>
          </p:cNvPr>
          <p:cNvSpPr txBox="1"/>
          <p:nvPr/>
        </p:nvSpPr>
        <p:spPr>
          <a:xfrm>
            <a:off x="4259840" y="3764806"/>
            <a:ext cx="3818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Source: Thaler (2022) Chapter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48282-BBE5-B42E-9130-8B7F972B7D2D}"/>
                  </a:ext>
                </a:extLst>
              </p:cNvPr>
              <p:cNvSpPr txBox="1"/>
              <p:nvPr/>
            </p:nvSpPr>
            <p:spPr>
              <a:xfrm>
                <a:off x="495036" y="4181015"/>
                <a:ext cx="55809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A mapping from </a:t>
                </a:r>
                <a:r>
                  <a:rPr lang="en-US" b="1" dirty="0" err="1">
                    <a:latin typeface="Cambria Math" panose="02040503050406030204" pitchFamily="18" charset="0"/>
                  </a:rPr>
                  <a:t>Schnorr’s</a:t>
                </a:r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</a:rPr>
                  <a:t>-protocol</a:t>
                </a:r>
                <a:r>
                  <a:rPr lang="en-US" b="0" dirty="0">
                    <a:latin typeface="Cambria Math" panose="02040503050406030204" pitchFamily="18" charset="0"/>
                  </a:rPr>
                  <a:t> to our alternative ECDSA scheme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48282-BBE5-B42E-9130-8B7F972B7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36" y="4181015"/>
                <a:ext cx="5580993" cy="523220"/>
              </a:xfrm>
              <a:prstGeom prst="rect">
                <a:avLst/>
              </a:prstGeom>
              <a:blipFill>
                <a:blip r:embed="rId4"/>
                <a:stretch>
                  <a:fillRect l="-328" t="-3488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31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>
            <a:spLocks noGrp="1"/>
          </p:cNvSpPr>
          <p:nvPr>
            <p:ph type="subTitle" idx="1"/>
          </p:nvPr>
        </p:nvSpPr>
        <p:spPr>
          <a:xfrm>
            <a:off x="685800" y="1834929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1.4: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Keys as Identities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5"/>
          <p:cNvSpPr txBox="1">
            <a:spLocks noGrp="1"/>
          </p:cNvSpPr>
          <p:nvPr>
            <p:ph type="body" idx="1"/>
          </p:nvPr>
        </p:nvSpPr>
        <p:spPr>
          <a:xfrm>
            <a:off x="457200" y="443800"/>
            <a:ext cx="8229600" cy="4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Useful trick: public key == an identity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if you see </a:t>
            </a:r>
            <a:r>
              <a:rPr lang="en" sz="2400" i="1" dirty="0"/>
              <a:t>sig</a:t>
            </a:r>
            <a:r>
              <a:rPr lang="en" sz="2400" dirty="0"/>
              <a:t> such that </a:t>
            </a:r>
            <a:r>
              <a:rPr lang="en" sz="2400" i="1" dirty="0"/>
              <a:t>verify(pk, msg, sig)==true</a:t>
            </a:r>
            <a:r>
              <a:rPr lang="en" sz="2400" dirty="0"/>
              <a:t>,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think of it as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	</a:t>
            </a:r>
            <a:r>
              <a:rPr lang="en" sz="2400" i="1" dirty="0"/>
              <a:t>pk</a:t>
            </a:r>
            <a:r>
              <a:rPr lang="en" sz="2400" dirty="0"/>
              <a:t> says, “</a:t>
            </a:r>
            <a:r>
              <a:rPr lang="en" sz="2400" i="1" dirty="0"/>
              <a:t>[msg]</a:t>
            </a:r>
            <a:r>
              <a:rPr lang="en" sz="2400" dirty="0"/>
              <a:t>”.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to “speak for” </a:t>
            </a:r>
            <a:r>
              <a:rPr lang="en" sz="2400" i="1" dirty="0"/>
              <a:t>pk</a:t>
            </a:r>
            <a:r>
              <a:rPr lang="en" sz="2400" dirty="0"/>
              <a:t>, you must know matching secret key </a:t>
            </a:r>
            <a:r>
              <a:rPr lang="en" sz="2400" i="1" dirty="0"/>
              <a:t>sk</a:t>
            </a:r>
            <a:endParaRPr i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xfrm>
            <a:off x="457200" y="443800"/>
            <a:ext cx="8229600" cy="4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to make a new identity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create a new, random key-pair </a:t>
            </a:r>
            <a:r>
              <a:rPr lang="en" sz="2400" i="1"/>
              <a:t>(sk, pk)</a:t>
            </a:r>
            <a:endParaRPr sz="2400" i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i="1"/>
              <a:t>	pk </a:t>
            </a:r>
            <a:r>
              <a:rPr lang="en" sz="2400"/>
              <a:t>is the public “name” you can use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	[usually better to use Hash(pk)]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r>
              <a:rPr lang="en" sz="2400" i="1"/>
              <a:t>sk </a:t>
            </a:r>
            <a:r>
              <a:rPr lang="en" sz="2400"/>
              <a:t>lets you “speak for” the identity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control the identity, because only you know </a:t>
            </a:r>
            <a:r>
              <a:rPr lang="en" sz="2400" i="1"/>
              <a:t>sk</a:t>
            </a:r>
            <a:endParaRPr sz="2400" i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if </a:t>
            </a:r>
            <a:r>
              <a:rPr lang="en" sz="2400" i="1"/>
              <a:t>pk</a:t>
            </a:r>
            <a:r>
              <a:rPr lang="en" sz="2400"/>
              <a:t> “looks random”, nobody needs to know who you are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detecting tampering</a:t>
            </a:r>
            <a:endParaRPr/>
          </a:p>
        </p:txBody>
      </p:sp>
      <p:grpSp>
        <p:nvGrpSpPr>
          <p:cNvPr id="234" name="Google Shape;234;p32"/>
          <p:cNvGrpSpPr/>
          <p:nvPr/>
        </p:nvGrpSpPr>
        <p:grpSpPr>
          <a:xfrm>
            <a:off x="6044125" y="2269975"/>
            <a:ext cx="1344300" cy="2144400"/>
            <a:chOff x="5333050" y="2139900"/>
            <a:chExt cx="1344300" cy="2144400"/>
          </a:xfrm>
        </p:grpSpPr>
        <p:sp>
          <p:nvSpPr>
            <p:cNvPr id="235" name="Google Shape;235;p32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37" name="Google Shape;237;p32"/>
          <p:cNvGrpSpPr/>
          <p:nvPr/>
        </p:nvGrpSpPr>
        <p:grpSpPr>
          <a:xfrm>
            <a:off x="3685525" y="2269975"/>
            <a:ext cx="1344300" cy="2144400"/>
            <a:chOff x="5333050" y="2139900"/>
            <a:chExt cx="1344300" cy="2144400"/>
          </a:xfrm>
        </p:grpSpPr>
        <p:sp>
          <p:nvSpPr>
            <p:cNvPr id="238" name="Google Shape;238;p32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40" name="Google Shape;240;p32"/>
          <p:cNvSpPr/>
          <p:nvPr/>
        </p:nvSpPr>
        <p:spPr>
          <a:xfrm>
            <a:off x="502982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1" name="Google Shape;241;p32"/>
          <p:cNvSpPr/>
          <p:nvPr/>
        </p:nvSpPr>
        <p:spPr>
          <a:xfrm>
            <a:off x="2674500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42" name="Google Shape;242;p32"/>
          <p:cNvGrpSpPr/>
          <p:nvPr/>
        </p:nvGrpSpPr>
        <p:grpSpPr>
          <a:xfrm>
            <a:off x="1326925" y="2269975"/>
            <a:ext cx="1344300" cy="2144400"/>
            <a:chOff x="5333050" y="2139900"/>
            <a:chExt cx="1344300" cy="2144400"/>
          </a:xfrm>
        </p:grpSpPr>
        <p:sp>
          <p:nvSpPr>
            <p:cNvPr id="243" name="Google Shape;243;p32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45" name="Google Shape;245;p32"/>
          <p:cNvSpPr/>
          <p:nvPr/>
        </p:nvSpPr>
        <p:spPr>
          <a:xfrm>
            <a:off x="31917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" name="Google Shape;246;p32"/>
          <p:cNvSpPr txBox="1"/>
          <p:nvPr/>
        </p:nvSpPr>
        <p:spPr>
          <a:xfrm>
            <a:off x="7096375" y="860525"/>
            <a:ext cx="141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H(  )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7388529" y="1282725"/>
            <a:ext cx="444425" cy="2177650"/>
          </a:xfrm>
          <a:custGeom>
            <a:avLst/>
            <a:gdLst/>
            <a:ahLst/>
            <a:cxnLst/>
            <a:rect l="l" t="t" r="r" b="b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2299900" y="4525279"/>
            <a:ext cx="4255200" cy="566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use case: tamper-evident log</a:t>
            </a:r>
            <a:endParaRPr sz="2400" dirty="0"/>
          </a:p>
        </p:txBody>
      </p:sp>
      <p:sp>
        <p:nvSpPr>
          <p:cNvPr id="249" name="Google Shape;249;p32"/>
          <p:cNvSpPr/>
          <p:nvPr/>
        </p:nvSpPr>
        <p:spPr>
          <a:xfrm>
            <a:off x="1658475" y="3236250"/>
            <a:ext cx="444420" cy="688824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4135463" y="2227338"/>
            <a:ext cx="444420" cy="688824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494063" y="2227338"/>
            <a:ext cx="444420" cy="688824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763"/>
            <a:ext cx="8229600" cy="857250"/>
          </a:xfrm>
        </p:spPr>
        <p:txBody>
          <a:bodyPr/>
          <a:lstStyle/>
          <a:p>
            <a:r>
              <a:rPr lang="en-US" dirty="0" smtClean="0"/>
              <a:t>Commercial services to de-anonymize bitcoin/crypto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04" y="1313618"/>
            <a:ext cx="8229600" cy="3725681"/>
          </a:xfrm>
        </p:spPr>
        <p:txBody>
          <a:bodyPr/>
          <a:lstStyle/>
          <a:p>
            <a:r>
              <a:rPr lang="en-US" sz="1800" dirty="0" err="1" smtClean="0"/>
              <a:t>Chainalysis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Sarah </a:t>
            </a:r>
            <a:r>
              <a:rPr lang="en-US" sz="1800" dirty="0" err="1" smtClean="0"/>
              <a:t>Meikeljohn</a:t>
            </a:r>
            <a:r>
              <a:rPr lang="en-US" sz="1800" dirty="0" smtClean="0"/>
              <a:t> (UCL</a:t>
            </a:r>
            <a:r>
              <a:rPr lang="en-US" sz="1800" dirty="0" smtClean="0"/>
              <a:t>) et al: </a:t>
            </a:r>
            <a:r>
              <a:rPr lang="en-US" sz="1800" i="1" dirty="0"/>
              <a:t>A fistful of Bitcoins: characterizing payments among men with no names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dl.acm.org/doi/10.1145/2896384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Blockchain intelligence group</a:t>
            </a:r>
          </a:p>
          <a:p>
            <a:r>
              <a:rPr lang="en-US" sz="1800" dirty="0" smtClean="0"/>
              <a:t>Nansen</a:t>
            </a:r>
          </a:p>
          <a:p>
            <a:r>
              <a:rPr lang="en-US" sz="1800" dirty="0" smtClean="0"/>
              <a:t>Foley, </a:t>
            </a:r>
            <a:r>
              <a:rPr lang="lv-LV" sz="1800" dirty="0" smtClean="0"/>
              <a:t>Karlsen</a:t>
            </a:r>
            <a:r>
              <a:rPr lang="lv-LV" sz="1800" dirty="0"/>
              <a:t>, </a:t>
            </a:r>
            <a:r>
              <a:rPr lang="lv-LV" sz="1800" dirty="0" smtClean="0"/>
              <a:t>Putniņš </a:t>
            </a:r>
            <a:r>
              <a:rPr lang="en-US" sz="1800" dirty="0" smtClean="0"/>
              <a:t>(2019) </a:t>
            </a:r>
            <a:r>
              <a:rPr lang="en-US" sz="1800" dirty="0" smtClean="0"/>
              <a:t>RFS </a:t>
            </a:r>
            <a:r>
              <a:rPr lang="en-US" sz="1800" dirty="0" smtClean="0"/>
              <a:t>(first in finance) </a:t>
            </a:r>
            <a:endParaRPr lang="en-US" sz="1800" dirty="0" smtClean="0"/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academic.oup.com/rfs/article/32/5/1798/5427781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Measuring illicit activity in </a:t>
            </a:r>
            <a:r>
              <a:rPr lang="en-US" sz="1800" dirty="0" err="1"/>
              <a:t>defi</a:t>
            </a:r>
            <a:r>
              <a:rPr lang="en-US" sz="1800" dirty="0"/>
              <a:t>: The case of </a:t>
            </a:r>
            <a:r>
              <a:rPr lang="en-US" sz="1800" dirty="0" err="1"/>
              <a:t>ethereum</a:t>
            </a:r>
            <a:endParaRPr lang="en-US" sz="1800" dirty="0">
              <a:hlinkClick r:id="rId4"/>
            </a:endParaRPr>
          </a:p>
          <a:p>
            <a:pPr lvl="1"/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link.springer.com/chapter/10.1007/978-3-662-63958-0_18</a:t>
            </a:r>
            <a:r>
              <a:rPr lang="en-US" sz="1800" dirty="0" smtClean="0"/>
              <a:t> (similar methods to </a:t>
            </a:r>
            <a:r>
              <a:rPr lang="en-US" sz="1800" dirty="0"/>
              <a:t>Foley, </a:t>
            </a:r>
            <a:r>
              <a:rPr lang="lv-LV" sz="1800" dirty="0"/>
              <a:t>Karlsen, Putniņš </a:t>
            </a:r>
            <a:r>
              <a:rPr lang="en-US" sz="1800" dirty="0"/>
              <a:t>(2019)</a:t>
            </a:r>
            <a:r>
              <a:rPr lang="en-US" sz="1800" dirty="0" smtClean="0"/>
              <a:t> but on </a:t>
            </a:r>
            <a:r>
              <a:rPr lang="en-US" sz="1800" dirty="0" err="1" smtClean="0"/>
              <a:t>Ethereum</a:t>
            </a:r>
            <a:r>
              <a:rPr lang="en-US" sz="1800" dirty="0" smtClean="0"/>
              <a:t>, also newer data and quite different findings).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2012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 txBox="1">
            <a:spLocks noGrp="1"/>
          </p:cNvSpPr>
          <p:nvPr>
            <p:ph type="body" idx="1"/>
          </p:nvPr>
        </p:nvSpPr>
        <p:spPr>
          <a:xfrm>
            <a:off x="457200" y="443800"/>
            <a:ext cx="8229600" cy="4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Decentralized identity management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anybody can make a new identity at any time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make as many as you want!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no central point of coordination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/>
              <a:t>These identities are called “addresses” in Bitcoin.</a:t>
            </a:r>
            <a:endParaRPr sz="2400" u="sng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4" y="0"/>
            <a:ext cx="692079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2359" y="4020206"/>
            <a:ext cx="2885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1KxRrFXyLo2d4P1toMizuP4g1HriieZjMM</a:t>
            </a:r>
          </a:p>
        </p:txBody>
      </p:sp>
    </p:spTree>
    <p:extLst>
      <p:ext uri="{BB962C8B-B14F-4D97-AF65-F5344CB8AC3E}">
        <p14:creationId xmlns:p14="http://schemas.microsoft.com/office/powerpoint/2010/main" val="3304991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PubKeyToAdd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54" y="98702"/>
            <a:ext cx="3220589" cy="48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56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/>
              <a:t>Privacy</a:t>
            </a:r>
            <a:endParaRPr sz="3000" b="0"/>
          </a:p>
        </p:txBody>
      </p:sp>
      <p:sp>
        <p:nvSpPr>
          <p:cNvPr id="406" name="Google Shape;406;p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Addresses not directly connected to real-world identity.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But observer can link together an address’s activity over time, make inferences.</a:t>
            </a:r>
          </a:p>
          <a:p>
            <a:pPr marL="0" lvl="0" indent="0">
              <a:buNone/>
            </a:pPr>
            <a:r>
              <a:rPr lang="en" sz="2400" dirty="0"/>
              <a:t>	</a:t>
            </a:r>
            <a:r>
              <a:rPr lang="en-US" sz="2400" dirty="0">
                <a:hlinkClick r:id="rId3"/>
              </a:rPr>
              <a:t>https://www.chainalysis.com/</a:t>
            </a:r>
            <a:r>
              <a:rPr lang="en-US" sz="2400" dirty="0"/>
              <a:t> </a:t>
            </a:r>
          </a:p>
          <a:p>
            <a:pPr marL="0" lvl="0" indent="0"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4"/>
              </a:rPr>
              <a:t>https://blockchaingroup.io/</a:t>
            </a:r>
            <a:r>
              <a:rPr lang="en-US" sz="2400" dirty="0"/>
              <a:t> </a:t>
            </a:r>
          </a:p>
          <a:p>
            <a:pPr marL="0" lvl="0" indent="0">
              <a:buNone/>
            </a:pPr>
            <a:endParaRPr sz="2400" dirty="0"/>
          </a:p>
          <a:p>
            <a:pPr marL="0" lvl="0" indent="0">
              <a:buNone/>
            </a:pPr>
            <a:r>
              <a:rPr lang="en" sz="2400" dirty="0"/>
              <a:t>Later: (</a:t>
            </a:r>
            <a:r>
              <a:rPr lang="en-US" sz="2400" dirty="0"/>
              <a:t>m</a:t>
            </a:r>
            <a:r>
              <a:rPr lang="en" sz="2400" dirty="0"/>
              <a:t>aybe) more lectures on privacy in Bitcoin ...</a:t>
            </a:r>
            <a:endParaRPr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>
            <a:spLocks noGrp="1"/>
          </p:cNvSpPr>
          <p:nvPr>
            <p:ph type="subTitle" idx="1"/>
          </p:nvPr>
        </p:nvSpPr>
        <p:spPr>
          <a:xfrm>
            <a:off x="685800" y="1834929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1.5: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Cryptocurrencies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"/>
          <p:cNvSpPr txBox="1">
            <a:spLocks noGrp="1"/>
          </p:cNvSpPr>
          <p:nvPr>
            <p:ph type="body" idx="1"/>
          </p:nvPr>
        </p:nvSpPr>
        <p:spPr>
          <a:xfrm>
            <a:off x="2141150" y="3945475"/>
            <a:ext cx="45039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GoofyCoin</a:t>
            </a:r>
            <a:endParaRPr/>
          </a:p>
        </p:txBody>
      </p:sp>
      <p:pic>
        <p:nvPicPr>
          <p:cNvPr id="417" name="Google Shape;4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268" y="797451"/>
            <a:ext cx="2333675" cy="314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3" y="519717"/>
            <a:ext cx="8905270" cy="34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77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"/>
          <p:cNvSpPr txBox="1"/>
          <p:nvPr/>
        </p:nvSpPr>
        <p:spPr>
          <a:xfrm>
            <a:off x="397650" y="464325"/>
            <a:ext cx="5002500" cy="45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Goofy can create new coins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3" name="Google Shape;423;p51"/>
          <p:cNvSpPr/>
          <p:nvPr/>
        </p:nvSpPr>
        <p:spPr>
          <a:xfrm>
            <a:off x="1090195" y="24139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4" name="Google Shape;424;p51"/>
          <p:cNvSpPr/>
          <p:nvPr/>
        </p:nvSpPr>
        <p:spPr>
          <a:xfrm>
            <a:off x="1090200" y="197922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 dirty="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5" name="Google Shape;42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400" y="1956725"/>
            <a:ext cx="1811900" cy="24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1"/>
          <p:cNvSpPr/>
          <p:nvPr/>
        </p:nvSpPr>
        <p:spPr>
          <a:xfrm>
            <a:off x="6169750" y="1522025"/>
            <a:ext cx="22929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New coins belong to me.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2"/>
          <p:cNvSpPr txBox="1"/>
          <p:nvPr/>
        </p:nvSpPr>
        <p:spPr>
          <a:xfrm>
            <a:off x="397650" y="464325"/>
            <a:ext cx="5002500" cy="45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 coin’s owner can spend it.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2" name="Google Shape;432;p52"/>
          <p:cNvSpPr/>
          <p:nvPr/>
        </p:nvSpPr>
        <p:spPr>
          <a:xfrm>
            <a:off x="1950395" y="34944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3" name="Google Shape;433;p52"/>
          <p:cNvSpPr/>
          <p:nvPr/>
        </p:nvSpPr>
        <p:spPr>
          <a:xfrm>
            <a:off x="1950400" y="305972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4" name="Google Shape;434;p52"/>
          <p:cNvSpPr/>
          <p:nvPr/>
        </p:nvSpPr>
        <p:spPr>
          <a:xfrm>
            <a:off x="1090195" y="20999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35" name="Google Shape;435;p52"/>
          <p:cNvCxnSpPr/>
          <p:nvPr/>
        </p:nvCxnSpPr>
        <p:spPr>
          <a:xfrm>
            <a:off x="3715620" y="23160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6" name="Google Shape;436;p52"/>
          <p:cNvSpPr/>
          <p:nvPr/>
        </p:nvSpPr>
        <p:spPr>
          <a:xfrm>
            <a:off x="1090200" y="16652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 dirty="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7" name="Google Shape;43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000" y="1651925"/>
            <a:ext cx="1811900" cy="24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2"/>
          <p:cNvSpPr/>
          <p:nvPr/>
        </p:nvSpPr>
        <p:spPr>
          <a:xfrm>
            <a:off x="6537300" y="1217225"/>
            <a:ext cx="17373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Alice owns it now.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" dirty="0"/>
              <a:t>amper-evident log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World’s Oldest </a:t>
            </a:r>
            <a:r>
              <a:rPr lang="en-US" dirty="0" err="1">
                <a:hlinkClick r:id="rId2"/>
              </a:rPr>
              <a:t>Blockchain</a:t>
            </a:r>
            <a:r>
              <a:rPr lang="en-US" dirty="0">
                <a:hlinkClick r:id="rId2"/>
              </a:rPr>
              <a:t> Has Been Hiding in the New York Times Since 1995</a:t>
            </a:r>
            <a:endParaRPr lang="en-US" dirty="0"/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Haber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 Neue"/>
              </a:rPr>
              <a:t>Stornetta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http://www.surety.com/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9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"/>
          <p:cNvSpPr txBox="1"/>
          <p:nvPr/>
        </p:nvSpPr>
        <p:spPr>
          <a:xfrm>
            <a:off x="397650" y="464325"/>
            <a:ext cx="5002500" cy="45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The recipient can pass on the coin again.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4" name="Google Shape;444;p53"/>
          <p:cNvSpPr/>
          <p:nvPr/>
        </p:nvSpPr>
        <p:spPr>
          <a:xfrm>
            <a:off x="1797995" y="44850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5" name="Google Shape;445;p53"/>
          <p:cNvSpPr/>
          <p:nvPr/>
        </p:nvSpPr>
        <p:spPr>
          <a:xfrm>
            <a:off x="1798000" y="405032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Google Shape;446;p53"/>
          <p:cNvSpPr/>
          <p:nvPr/>
        </p:nvSpPr>
        <p:spPr>
          <a:xfrm>
            <a:off x="937795" y="30905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47" name="Google Shape;447;p53"/>
          <p:cNvCxnSpPr/>
          <p:nvPr/>
        </p:nvCxnSpPr>
        <p:spPr>
          <a:xfrm>
            <a:off x="3563220" y="33066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8" name="Google Shape;448;p53"/>
          <p:cNvSpPr/>
          <p:nvPr/>
        </p:nvSpPr>
        <p:spPr>
          <a:xfrm>
            <a:off x="937800" y="26558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9" name="Google Shape;449;p53"/>
          <p:cNvSpPr/>
          <p:nvPr/>
        </p:nvSpPr>
        <p:spPr>
          <a:xfrm>
            <a:off x="553745" y="17486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Bob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50" name="Google Shape;450;p53"/>
          <p:cNvCxnSpPr/>
          <p:nvPr/>
        </p:nvCxnSpPr>
        <p:spPr>
          <a:xfrm>
            <a:off x="3102970" y="19647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1" name="Google Shape;451;p53"/>
          <p:cNvSpPr/>
          <p:nvPr/>
        </p:nvSpPr>
        <p:spPr>
          <a:xfrm>
            <a:off x="553750" y="13139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2" name="Google Shape;4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050" y="1748668"/>
            <a:ext cx="2570450" cy="261988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3"/>
          <p:cNvSpPr/>
          <p:nvPr/>
        </p:nvSpPr>
        <p:spPr>
          <a:xfrm>
            <a:off x="6317825" y="1313975"/>
            <a:ext cx="17373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Bob owns it now.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about a check again! </a:t>
            </a:r>
          </a:p>
        </p:txBody>
      </p:sp>
    </p:spTree>
    <p:extLst>
      <p:ext uri="{BB962C8B-B14F-4D97-AF65-F5344CB8AC3E}">
        <p14:creationId xmlns:p14="http://schemas.microsoft.com/office/powerpoint/2010/main" val="4028159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4"/>
          <p:cNvSpPr/>
          <p:nvPr/>
        </p:nvSpPr>
        <p:spPr>
          <a:xfrm>
            <a:off x="1797995" y="44850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Google Shape;459;p54"/>
          <p:cNvSpPr/>
          <p:nvPr/>
        </p:nvSpPr>
        <p:spPr>
          <a:xfrm>
            <a:off x="1798000" y="405032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54"/>
          <p:cNvSpPr/>
          <p:nvPr/>
        </p:nvSpPr>
        <p:spPr>
          <a:xfrm>
            <a:off x="937795" y="30905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61" name="Google Shape;461;p54"/>
          <p:cNvCxnSpPr/>
          <p:nvPr/>
        </p:nvCxnSpPr>
        <p:spPr>
          <a:xfrm>
            <a:off x="3563220" y="33066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2" name="Google Shape;462;p54"/>
          <p:cNvSpPr/>
          <p:nvPr/>
        </p:nvSpPr>
        <p:spPr>
          <a:xfrm>
            <a:off x="937800" y="26558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3" name="Google Shape;463;p54"/>
          <p:cNvSpPr/>
          <p:nvPr/>
        </p:nvSpPr>
        <p:spPr>
          <a:xfrm>
            <a:off x="553745" y="17486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Bob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64" name="Google Shape;464;p54"/>
          <p:cNvCxnSpPr/>
          <p:nvPr/>
        </p:nvCxnSpPr>
        <p:spPr>
          <a:xfrm>
            <a:off x="3102970" y="19647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5" name="Google Shape;465;p54"/>
          <p:cNvSpPr/>
          <p:nvPr/>
        </p:nvSpPr>
        <p:spPr>
          <a:xfrm>
            <a:off x="553750" y="13139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6" name="Google Shape;466;p54"/>
          <p:cNvSpPr/>
          <p:nvPr/>
        </p:nvSpPr>
        <p:spPr>
          <a:xfrm>
            <a:off x="4750845" y="1790949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Chuck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7" name="Google Shape;467;p54"/>
          <p:cNvSpPr/>
          <p:nvPr/>
        </p:nvSpPr>
        <p:spPr>
          <a:xfrm>
            <a:off x="4750850" y="1356250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8" name="Google Shape;468;p54"/>
          <p:cNvSpPr/>
          <p:nvPr/>
        </p:nvSpPr>
        <p:spPr>
          <a:xfrm>
            <a:off x="4555204" y="2040926"/>
            <a:ext cx="2807687" cy="896661"/>
          </a:xfrm>
          <a:custGeom>
            <a:avLst/>
            <a:gdLst/>
            <a:ahLst/>
            <a:cxnLst/>
            <a:rect l="l" t="t" r="r" b="b"/>
            <a:pathLst>
              <a:path w="107533" h="36576" extrusionOk="0">
                <a:moveTo>
                  <a:pt x="107533" y="0"/>
                </a:moveTo>
                <a:lnTo>
                  <a:pt x="106802" y="26335"/>
                </a:lnTo>
                <a:lnTo>
                  <a:pt x="0" y="3657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9" name="Google Shape;469;p54"/>
          <p:cNvSpPr txBox="1"/>
          <p:nvPr/>
        </p:nvSpPr>
        <p:spPr>
          <a:xfrm>
            <a:off x="2211275" y="324500"/>
            <a:ext cx="4273200" cy="60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double-spending attack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5"/>
          <p:cNvSpPr txBox="1"/>
          <p:nvPr/>
        </p:nvSpPr>
        <p:spPr>
          <a:xfrm>
            <a:off x="2211275" y="324500"/>
            <a:ext cx="4273200" cy="60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double-spending attack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5" name="Google Shape;475;p55"/>
          <p:cNvSpPr txBox="1"/>
          <p:nvPr/>
        </p:nvSpPr>
        <p:spPr>
          <a:xfrm>
            <a:off x="439761" y="1384750"/>
            <a:ext cx="794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the main design challenge in digital currency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161" y="2095629"/>
            <a:ext cx="6809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you think about a good way to bypass this problem?</a:t>
            </a:r>
          </a:p>
          <a:p>
            <a:endParaRPr lang="en-US" sz="2000" dirty="0"/>
          </a:p>
          <a:p>
            <a:r>
              <a:rPr lang="en-US" sz="2000" dirty="0"/>
              <a:t>Quantum One-Shot Signatures (</a:t>
            </a:r>
            <a:r>
              <a:rPr lang="en-US" sz="2000" dirty="0">
                <a:hlinkClick r:id="rId3"/>
              </a:rPr>
              <a:t>https://www.btq.com/blog/one-shot-signatures-new-paradigm-in-quantum-cryptography</a:t>
            </a:r>
            <a:r>
              <a:rPr lang="en-US" sz="2000" dirty="0"/>
              <a:t>) </a:t>
            </a:r>
          </a:p>
          <a:p>
            <a:endParaRPr lang="en-US" sz="2000" dirty="0"/>
          </a:p>
          <a:p>
            <a:r>
              <a:rPr lang="en-US" sz="2000" dirty="0"/>
              <a:t>Sui: fast / slow </a:t>
            </a:r>
            <a:r>
              <a:rPr lang="en-US" altLang="zh-CN" sz="2000" dirty="0"/>
              <a:t>path</a:t>
            </a:r>
            <a:r>
              <a:rPr lang="en-US" sz="2000" dirty="0"/>
              <a:t> of transaction processing. Can the fast </a:t>
            </a:r>
            <a:r>
              <a:rPr lang="en-US" altLang="zh-CN" sz="2000" dirty="0"/>
              <a:t>path</a:t>
            </a:r>
            <a:r>
              <a:rPr lang="en-US" sz="2000" dirty="0"/>
              <a:t> be extended in some ways to avoid double-spending without introducing intermediaries?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Shape 1076" descr="Screen Shot 2017-01-30 at 2.32.1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682013"/>
            <a:ext cx="6770458" cy="3731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621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Shape 1081" descr="Screen Shot 2017-01-30 at 2.32.2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150" y="742951"/>
            <a:ext cx="6629401" cy="3504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103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6"/>
          <p:cNvSpPr txBox="1">
            <a:spLocks noGrp="1"/>
          </p:cNvSpPr>
          <p:nvPr>
            <p:ph type="body" idx="1"/>
          </p:nvPr>
        </p:nvSpPr>
        <p:spPr>
          <a:xfrm>
            <a:off x="3232350" y="3945475"/>
            <a:ext cx="23217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ScroogeCoin</a:t>
            </a:r>
            <a:endParaRPr/>
          </a:p>
        </p:txBody>
      </p:sp>
      <p:pic>
        <p:nvPicPr>
          <p:cNvPr id="481" name="Google Shape;48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197" y="664827"/>
            <a:ext cx="4504000" cy="33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3" y="519717"/>
            <a:ext cx="8905270" cy="34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28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57"/>
          <p:cNvGrpSpPr/>
          <p:nvPr/>
        </p:nvGrpSpPr>
        <p:grpSpPr>
          <a:xfrm>
            <a:off x="6044125" y="2269975"/>
            <a:ext cx="1344300" cy="2144400"/>
            <a:chOff x="5333050" y="2139900"/>
            <a:chExt cx="1344300" cy="2144400"/>
          </a:xfrm>
        </p:grpSpPr>
        <p:sp>
          <p:nvSpPr>
            <p:cNvPr id="487" name="Google Shape;487;p57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trans</a:t>
              </a: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8" name="Google Shape;488;p5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89" name="Google Shape;489;p57"/>
          <p:cNvGrpSpPr/>
          <p:nvPr/>
        </p:nvGrpSpPr>
        <p:grpSpPr>
          <a:xfrm>
            <a:off x="3685525" y="2269975"/>
            <a:ext cx="1344300" cy="2144400"/>
            <a:chOff x="5333050" y="2139900"/>
            <a:chExt cx="1344300" cy="2144400"/>
          </a:xfrm>
        </p:grpSpPr>
        <p:sp>
          <p:nvSpPr>
            <p:cNvPr id="490" name="Google Shape;490;p57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trans</a:t>
              </a: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1" name="Google Shape;491;p5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92" name="Google Shape;492;p57"/>
          <p:cNvSpPr/>
          <p:nvPr/>
        </p:nvSpPr>
        <p:spPr>
          <a:xfrm>
            <a:off x="502982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3" name="Google Shape;493;p57"/>
          <p:cNvSpPr/>
          <p:nvPr/>
        </p:nvSpPr>
        <p:spPr>
          <a:xfrm>
            <a:off x="2674500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94" name="Google Shape;494;p57"/>
          <p:cNvGrpSpPr/>
          <p:nvPr/>
        </p:nvGrpSpPr>
        <p:grpSpPr>
          <a:xfrm>
            <a:off x="1326925" y="2269975"/>
            <a:ext cx="1344300" cy="2144400"/>
            <a:chOff x="5333050" y="2139900"/>
            <a:chExt cx="1344300" cy="2144400"/>
          </a:xfrm>
        </p:grpSpPr>
        <p:sp>
          <p:nvSpPr>
            <p:cNvPr id="495" name="Google Shape;495;p57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trans</a:t>
              </a: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6" name="Google Shape;496;p5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97" name="Google Shape;497;p57"/>
          <p:cNvSpPr/>
          <p:nvPr/>
        </p:nvSpPr>
        <p:spPr>
          <a:xfrm>
            <a:off x="31917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8" name="Google Shape;498;p57"/>
          <p:cNvSpPr txBox="1"/>
          <p:nvPr/>
        </p:nvSpPr>
        <p:spPr>
          <a:xfrm>
            <a:off x="7096375" y="860525"/>
            <a:ext cx="141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H(  )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9" name="Google Shape;499;p57"/>
          <p:cNvSpPr/>
          <p:nvPr/>
        </p:nvSpPr>
        <p:spPr>
          <a:xfrm>
            <a:off x="7388529" y="1282725"/>
            <a:ext cx="444425" cy="2177650"/>
          </a:xfrm>
          <a:custGeom>
            <a:avLst/>
            <a:gdLst/>
            <a:ahLst/>
            <a:cxnLst/>
            <a:rect l="l" t="t" r="r" b="b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00" name="Google Shape;50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44127" y="152400"/>
            <a:ext cx="1122575" cy="1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7"/>
          <p:cNvSpPr txBox="1"/>
          <p:nvPr/>
        </p:nvSpPr>
        <p:spPr>
          <a:xfrm>
            <a:off x="6044125" y="2491350"/>
            <a:ext cx="1334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transID: 73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02" name="Google Shape;502;p57"/>
          <p:cNvCxnSpPr/>
          <p:nvPr/>
        </p:nvCxnSpPr>
        <p:spPr>
          <a:xfrm>
            <a:off x="6067025" y="2875750"/>
            <a:ext cx="133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57"/>
          <p:cNvCxnSpPr/>
          <p:nvPr/>
        </p:nvCxnSpPr>
        <p:spPr>
          <a:xfrm>
            <a:off x="3690625" y="2875750"/>
            <a:ext cx="133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57"/>
          <p:cNvCxnSpPr/>
          <p:nvPr/>
        </p:nvCxnSpPr>
        <p:spPr>
          <a:xfrm>
            <a:off x="1337125" y="2875750"/>
            <a:ext cx="133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5" name="Google Shape;505;p57"/>
          <p:cNvSpPr txBox="1"/>
          <p:nvPr/>
        </p:nvSpPr>
        <p:spPr>
          <a:xfrm>
            <a:off x="3690625" y="2491338"/>
            <a:ext cx="1334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transID: 72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6" name="Google Shape;506;p57"/>
          <p:cNvSpPr txBox="1"/>
          <p:nvPr/>
        </p:nvSpPr>
        <p:spPr>
          <a:xfrm>
            <a:off x="1337125" y="2491338"/>
            <a:ext cx="1334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transID: 71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7" name="Google Shape;507;p57"/>
          <p:cNvSpPr txBox="1"/>
          <p:nvPr/>
        </p:nvSpPr>
        <p:spPr>
          <a:xfrm>
            <a:off x="397650" y="464325"/>
            <a:ext cx="5002500" cy="664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Scrooge publishes a history of all transactions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(a block chain, signed by Scrooge)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8" name="Google Shape;508;p57"/>
          <p:cNvSpPr txBox="1"/>
          <p:nvPr/>
        </p:nvSpPr>
        <p:spPr>
          <a:xfrm>
            <a:off x="3938025" y="4750000"/>
            <a:ext cx="4950000" cy="393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optimization: put multiple transactions in the same block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58"/>
          <p:cNvGrpSpPr/>
          <p:nvPr/>
        </p:nvGrpSpPr>
        <p:grpSpPr>
          <a:xfrm>
            <a:off x="897936" y="1623996"/>
            <a:ext cx="3617384" cy="2539588"/>
            <a:chOff x="5333047" y="1959274"/>
            <a:chExt cx="1344303" cy="2324992"/>
          </a:xfrm>
        </p:grpSpPr>
        <p:sp>
          <p:nvSpPr>
            <p:cNvPr id="514" name="Google Shape;514;p58"/>
            <p:cNvSpPr/>
            <p:nvPr/>
          </p:nvSpPr>
          <p:spPr>
            <a:xfrm>
              <a:off x="5333047" y="2281466"/>
              <a:ext cx="1344300" cy="20028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5" name="Google Shape;515;p58"/>
            <p:cNvSpPr/>
            <p:nvPr/>
          </p:nvSpPr>
          <p:spPr>
            <a:xfrm>
              <a:off x="5333050" y="1959274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transID: 73      type:CreateCoins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16" name="Google Shape;516;p58"/>
          <p:cNvSpPr txBox="1"/>
          <p:nvPr/>
        </p:nvSpPr>
        <p:spPr>
          <a:xfrm>
            <a:off x="397650" y="464325"/>
            <a:ext cx="5002500" cy="45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CreateCoins transaction creates new coins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Google Shape;517;p58"/>
          <p:cNvSpPr/>
          <p:nvPr/>
        </p:nvSpPr>
        <p:spPr>
          <a:xfrm>
            <a:off x="897895" y="21098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coins created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18" name="Google Shape;518;p58"/>
          <p:cNvGraphicFramePr/>
          <p:nvPr/>
        </p:nvGraphicFramePr>
        <p:xfrm>
          <a:off x="897900" y="2544575"/>
          <a:ext cx="3615450" cy="1600080"/>
        </p:xfrm>
        <a:graphic>
          <a:graphicData uri="http://schemas.openxmlformats.org/drawingml/2006/table">
            <a:tbl>
              <a:tblPr>
                <a:noFill/>
                <a:tableStyleId>{51379480-A312-43F6-959B-FE4A100BF2F4}</a:tableStyleId>
              </a:tblPr>
              <a:tblGrid>
                <a:gridCol w="12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2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</a:t>
                      </a:r>
                      <a:endParaRPr sz="1400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/>
                        <a:t>value</a:t>
                      </a:r>
                      <a:endParaRPr sz="14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/>
                        <a:t>recipient</a:t>
                      </a:r>
                      <a:endParaRPr sz="1400" i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3.2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1.4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7.1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9" name="Google Shape;519;p58"/>
          <p:cNvSpPr txBox="1"/>
          <p:nvPr/>
        </p:nvSpPr>
        <p:spPr>
          <a:xfrm>
            <a:off x="5231550" y="2911225"/>
            <a:ext cx="119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rebuchet MS"/>
                <a:ea typeface="Trebuchet MS"/>
                <a:cs typeface="Trebuchet MS"/>
                <a:sym typeface="Trebuchet MS"/>
              </a:rPr>
              <a:t>coinID 73(0)</a:t>
            </a:r>
            <a:endParaRPr>
              <a:solidFill>
                <a:srgbClr val="5B0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0" name="Google Shape;520;p58"/>
          <p:cNvCxnSpPr>
            <a:stCxn id="519" idx="1"/>
          </p:cNvCxnSpPr>
          <p:nvPr/>
        </p:nvCxnSpPr>
        <p:spPr>
          <a:xfrm flipH="1">
            <a:off x="4513350" y="3139825"/>
            <a:ext cx="718200" cy="10500"/>
          </a:xfrm>
          <a:prstGeom prst="straightConnector1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58"/>
          <p:cNvSpPr txBox="1"/>
          <p:nvPr/>
        </p:nvSpPr>
        <p:spPr>
          <a:xfrm>
            <a:off x="5231550" y="3307350"/>
            <a:ext cx="119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rebuchet MS"/>
                <a:ea typeface="Trebuchet MS"/>
                <a:cs typeface="Trebuchet MS"/>
                <a:sym typeface="Trebuchet MS"/>
              </a:rPr>
              <a:t>coinID 73(1)</a:t>
            </a:r>
            <a:endParaRPr>
              <a:solidFill>
                <a:srgbClr val="5B0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2" name="Google Shape;522;p58"/>
          <p:cNvCxnSpPr>
            <a:stCxn id="521" idx="1"/>
          </p:cNvCxnSpPr>
          <p:nvPr/>
        </p:nvCxnSpPr>
        <p:spPr>
          <a:xfrm flipH="1">
            <a:off x="4513350" y="3535950"/>
            <a:ext cx="718200" cy="10500"/>
          </a:xfrm>
          <a:prstGeom prst="straightConnector1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3" name="Google Shape;523;p58"/>
          <p:cNvSpPr txBox="1"/>
          <p:nvPr/>
        </p:nvSpPr>
        <p:spPr>
          <a:xfrm>
            <a:off x="5231550" y="3713975"/>
            <a:ext cx="119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rebuchet MS"/>
                <a:ea typeface="Trebuchet MS"/>
                <a:cs typeface="Trebuchet MS"/>
                <a:sym typeface="Trebuchet MS"/>
              </a:rPr>
              <a:t>coinID 73(2)</a:t>
            </a:r>
            <a:endParaRPr>
              <a:solidFill>
                <a:srgbClr val="5B0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4" name="Google Shape;524;p58"/>
          <p:cNvCxnSpPr>
            <a:stCxn id="523" idx="1"/>
          </p:cNvCxnSpPr>
          <p:nvPr/>
        </p:nvCxnSpPr>
        <p:spPr>
          <a:xfrm flipH="1">
            <a:off x="4513350" y="3942575"/>
            <a:ext cx="718200" cy="10500"/>
          </a:xfrm>
          <a:prstGeom prst="straightConnector1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5" name="Google Shape;52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225" y="1504275"/>
            <a:ext cx="1272600" cy="1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8"/>
          <p:cNvSpPr/>
          <p:nvPr/>
        </p:nvSpPr>
        <p:spPr>
          <a:xfrm>
            <a:off x="6608675" y="1069575"/>
            <a:ext cx="22929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Valid, because I said so.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ralphmerkle.com/images/merkleByGreen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9" y="1320892"/>
            <a:ext cx="1905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606" y="4310743"/>
            <a:ext cx="3344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Ralph C. </a:t>
            </a:r>
            <a:r>
              <a:rPr lang="en-US" b="1" dirty="0" err="1"/>
              <a:t>Merkle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https://ralphmerkle.com/</a:t>
            </a:r>
            <a:r>
              <a:rPr lang="en-US" b="1" dirty="0"/>
              <a:t>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08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59"/>
          <p:cNvGrpSpPr/>
          <p:nvPr/>
        </p:nvGrpSpPr>
        <p:grpSpPr>
          <a:xfrm>
            <a:off x="898060" y="1311992"/>
            <a:ext cx="3617384" cy="3303813"/>
            <a:chOff x="5333047" y="1959274"/>
            <a:chExt cx="1344303" cy="2324992"/>
          </a:xfrm>
        </p:grpSpPr>
        <p:sp>
          <p:nvSpPr>
            <p:cNvPr id="532" name="Google Shape;532;p59"/>
            <p:cNvSpPr/>
            <p:nvPr/>
          </p:nvSpPr>
          <p:spPr>
            <a:xfrm>
              <a:off x="5333047" y="2281466"/>
              <a:ext cx="1344300" cy="20028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33" name="Google Shape;533;p59"/>
            <p:cNvSpPr/>
            <p:nvPr/>
          </p:nvSpPr>
          <p:spPr>
            <a:xfrm>
              <a:off x="5333050" y="1959274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transID: 73      type:PayCoins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34" name="Google Shape;534;p59"/>
          <p:cNvSpPr txBox="1"/>
          <p:nvPr/>
        </p:nvSpPr>
        <p:spPr>
          <a:xfrm>
            <a:off x="373250" y="289275"/>
            <a:ext cx="6344400" cy="771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PayCoins transaction consumes (and destroys) some coins,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and creates new coins of the same total value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Google Shape;535;p59"/>
          <p:cNvSpPr/>
          <p:nvPr/>
        </p:nvSpPr>
        <p:spPr>
          <a:xfrm>
            <a:off x="896920" y="25994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coins created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36" name="Google Shape;536;p59"/>
          <p:cNvGraphicFramePr/>
          <p:nvPr/>
        </p:nvGraphicFramePr>
        <p:xfrm>
          <a:off x="898875" y="3034125"/>
          <a:ext cx="3615450" cy="1600080"/>
        </p:xfrm>
        <a:graphic>
          <a:graphicData uri="http://schemas.openxmlformats.org/drawingml/2006/table">
            <a:tbl>
              <a:tblPr>
                <a:noFill/>
                <a:tableStyleId>{51379480-A312-43F6-959B-FE4A100BF2F4}</a:tableStyleId>
              </a:tblPr>
              <a:tblGrid>
                <a:gridCol w="12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</a:t>
                      </a:r>
                      <a:endParaRPr sz="1400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/>
                        <a:t>value</a:t>
                      </a:r>
                      <a:endParaRPr sz="14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/>
                        <a:t>recipient</a:t>
                      </a:r>
                      <a:endParaRPr sz="1400" i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3.2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1.4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7.1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7" name="Google Shape;537;p59"/>
          <p:cNvSpPr/>
          <p:nvPr/>
        </p:nvSpPr>
        <p:spPr>
          <a:xfrm>
            <a:off x="896925" y="1827526"/>
            <a:ext cx="3617400" cy="771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consumed coinIDs: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68(1), 42(0), 72(3)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8" name="Google Shape;538;p59"/>
          <p:cNvSpPr/>
          <p:nvPr/>
        </p:nvSpPr>
        <p:spPr>
          <a:xfrm>
            <a:off x="898050" y="4615800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signatures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9" name="Google Shape;539;p59"/>
          <p:cNvSpPr/>
          <p:nvPr/>
        </p:nvSpPr>
        <p:spPr>
          <a:xfrm>
            <a:off x="4773175" y="2330875"/>
            <a:ext cx="4120800" cy="15696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Valid if: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   -- consumed coins valid,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   -- not already consumed,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   -- total value out = total value in, and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   -- signed by owners of all consumed coins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0"/>
          <p:cNvSpPr txBox="1">
            <a:spLocks noGrp="1"/>
          </p:cNvSpPr>
          <p:nvPr>
            <p:ph type="body" idx="1"/>
          </p:nvPr>
        </p:nvSpPr>
        <p:spPr>
          <a:xfrm>
            <a:off x="457200" y="443800"/>
            <a:ext cx="8229600" cy="4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Immutable coins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Coins can’t be transferred, subdivided, or combined.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But: you can get the same effect by using transactions</a:t>
            </a:r>
            <a:endParaRPr sz="2400"/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 subdivide: create new trans</a:t>
            </a:r>
            <a:endParaRPr sz="2400"/>
          </a:p>
          <a:p>
            <a:pPr marL="91440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consume your coin</a:t>
            </a:r>
            <a:endParaRPr sz="2400"/>
          </a:p>
          <a:p>
            <a:pPr marL="45720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pay out two new coins to yourself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704" y="1528677"/>
            <a:ext cx="2102775" cy="27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1"/>
          <p:cNvSpPr/>
          <p:nvPr/>
        </p:nvSpPr>
        <p:spPr>
          <a:xfrm>
            <a:off x="1048500" y="1008600"/>
            <a:ext cx="23286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Don’t worry, I’m honest.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Google Shape;551;p61"/>
          <p:cNvSpPr txBox="1"/>
          <p:nvPr/>
        </p:nvSpPr>
        <p:spPr>
          <a:xfrm>
            <a:off x="3767325" y="1876575"/>
            <a:ext cx="4767000" cy="2023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Crucial question: 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Can we descroogify the currency, and operate without any central, trusted party?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s://miro.medium.com/v2/resize:fit:700/1*29CZ_RNJl_05PdPDCLqc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45" y="1806695"/>
            <a:ext cx="4980606" cy="163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1390" y="3649612"/>
            <a:ext cx="71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https://towardsdatascience.com/graph-theory-introduction-to-trees-a34ab267fc28</a:t>
            </a:r>
            <a:r>
              <a:rPr lang="en-US" sz="1000" dirty="0"/>
              <a:t> </a:t>
            </a:r>
          </a:p>
          <a:p>
            <a:endParaRPr lang="en-US" sz="1000" dirty="0"/>
          </a:p>
        </p:txBody>
      </p:sp>
      <p:pic>
        <p:nvPicPr>
          <p:cNvPr id="2054" name="Picture 6" descr="Complete All in One Tree Care Guide for Oak Trees | TreeNew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3" y="1949461"/>
            <a:ext cx="2674069" cy="14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469" y="3584181"/>
            <a:ext cx="2195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https://treenewal.com/complete-all-in-one-tree-care-guide-for-oak-trees/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46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binary tree with hash pointers = “Merkle tree”</a:t>
            </a:r>
            <a:endParaRPr/>
          </a:p>
        </p:txBody>
      </p:sp>
      <p:sp>
        <p:nvSpPr>
          <p:cNvPr id="257" name="Google Shape;257;p33"/>
          <p:cNvSpPr txBox="1"/>
          <p:nvPr/>
        </p:nvSpPr>
        <p:spPr>
          <a:xfrm>
            <a:off x="3533175" y="14065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1730100" y="22922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5641025" y="22922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2388779" y="1673250"/>
            <a:ext cx="1555475" cy="622200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" name="Google Shape;261;p33"/>
          <p:cNvSpPr/>
          <p:nvPr/>
        </p:nvSpPr>
        <p:spPr>
          <a:xfrm flipH="1">
            <a:off x="4588619" y="1673250"/>
            <a:ext cx="1677735" cy="622200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2" name="Google Shape;262;p33"/>
          <p:cNvSpPr txBox="1"/>
          <p:nvPr/>
        </p:nvSpPr>
        <p:spPr>
          <a:xfrm>
            <a:off x="68255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283485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4687175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677280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1366600" y="2547852"/>
            <a:ext cx="765916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" name="Google Shape;267;p33"/>
          <p:cNvSpPr/>
          <p:nvPr/>
        </p:nvSpPr>
        <p:spPr>
          <a:xfrm flipH="1">
            <a:off x="2785154" y="2535177"/>
            <a:ext cx="748028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8" name="Google Shape;268;p33"/>
          <p:cNvSpPr/>
          <p:nvPr/>
        </p:nvSpPr>
        <p:spPr>
          <a:xfrm>
            <a:off x="5265550" y="2547852"/>
            <a:ext cx="765916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9" name="Google Shape;269;p33"/>
          <p:cNvSpPr/>
          <p:nvPr/>
        </p:nvSpPr>
        <p:spPr>
          <a:xfrm flipH="1">
            <a:off x="6704053" y="2547852"/>
            <a:ext cx="748028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70" name="Google Shape;270;p33"/>
          <p:cNvGrpSpPr/>
          <p:nvPr/>
        </p:nvGrpSpPr>
        <p:grpSpPr>
          <a:xfrm>
            <a:off x="579400" y="3484275"/>
            <a:ext cx="1600400" cy="1479150"/>
            <a:chOff x="579400" y="3484275"/>
            <a:chExt cx="1600400" cy="1479150"/>
          </a:xfrm>
        </p:grpSpPr>
        <p:sp>
          <p:nvSpPr>
            <p:cNvPr id="271" name="Google Shape;271;p3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72" name="Google Shape;272;p33"/>
            <p:cNvCxnSpPr/>
            <p:nvPr/>
          </p:nvCxnSpPr>
          <p:spPr>
            <a:xfrm flipH="1">
              <a:off x="921900" y="3484275"/>
              <a:ext cx="177900" cy="6888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3" name="Google Shape;273;p33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74" name="Google Shape;274;p33"/>
            <p:cNvCxnSpPr/>
            <p:nvPr/>
          </p:nvCxnSpPr>
          <p:spPr>
            <a:xfrm>
              <a:off x="1722150" y="3517650"/>
              <a:ext cx="177900" cy="622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5" name="Google Shape;275;p33"/>
          <p:cNvGrpSpPr/>
          <p:nvPr/>
        </p:nvGrpSpPr>
        <p:grpSpPr>
          <a:xfrm>
            <a:off x="2706800" y="3484275"/>
            <a:ext cx="1600400" cy="1479150"/>
            <a:chOff x="579400" y="3484275"/>
            <a:chExt cx="1600400" cy="1479150"/>
          </a:xfrm>
        </p:grpSpPr>
        <p:sp>
          <p:nvSpPr>
            <p:cNvPr id="276" name="Google Shape;276;p3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77" name="Google Shape;277;p33"/>
            <p:cNvCxnSpPr/>
            <p:nvPr/>
          </p:nvCxnSpPr>
          <p:spPr>
            <a:xfrm flipH="1">
              <a:off x="921900" y="3484275"/>
              <a:ext cx="177900" cy="6888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8" name="Google Shape;278;p33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79" name="Google Shape;279;p33"/>
            <p:cNvCxnSpPr/>
            <p:nvPr/>
          </p:nvCxnSpPr>
          <p:spPr>
            <a:xfrm>
              <a:off x="1722150" y="3517650"/>
              <a:ext cx="177900" cy="622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0" name="Google Shape;280;p33"/>
          <p:cNvGrpSpPr/>
          <p:nvPr/>
        </p:nvGrpSpPr>
        <p:grpSpPr>
          <a:xfrm>
            <a:off x="4559125" y="3457350"/>
            <a:ext cx="1600400" cy="1479150"/>
            <a:chOff x="579400" y="3484275"/>
            <a:chExt cx="1600400" cy="1479150"/>
          </a:xfrm>
        </p:grpSpPr>
        <p:sp>
          <p:nvSpPr>
            <p:cNvPr id="281" name="Google Shape;281;p3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2" name="Google Shape;282;p33"/>
            <p:cNvCxnSpPr/>
            <p:nvPr/>
          </p:nvCxnSpPr>
          <p:spPr>
            <a:xfrm flipH="1">
              <a:off x="921900" y="3484275"/>
              <a:ext cx="177900" cy="6888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3" name="Google Shape;283;p33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4" name="Google Shape;284;p33"/>
            <p:cNvCxnSpPr/>
            <p:nvPr/>
          </p:nvCxnSpPr>
          <p:spPr>
            <a:xfrm>
              <a:off x="1722150" y="3517650"/>
              <a:ext cx="177900" cy="622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5" name="Google Shape;285;p33"/>
          <p:cNvGrpSpPr/>
          <p:nvPr/>
        </p:nvGrpSpPr>
        <p:grpSpPr>
          <a:xfrm>
            <a:off x="6644750" y="3484275"/>
            <a:ext cx="1600400" cy="1479150"/>
            <a:chOff x="579400" y="3484275"/>
            <a:chExt cx="1600400" cy="1479150"/>
          </a:xfrm>
        </p:grpSpPr>
        <p:sp>
          <p:nvSpPr>
            <p:cNvPr id="286" name="Google Shape;286;p3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7" name="Google Shape;287;p33"/>
            <p:cNvCxnSpPr/>
            <p:nvPr/>
          </p:nvCxnSpPr>
          <p:spPr>
            <a:xfrm flipH="1">
              <a:off x="921900" y="3484275"/>
              <a:ext cx="177900" cy="6888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8" name="Google Shape;288;p33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9" name="Google Shape;289;p33"/>
            <p:cNvCxnSpPr/>
            <p:nvPr/>
          </p:nvCxnSpPr>
          <p:spPr>
            <a:xfrm>
              <a:off x="1722150" y="3517650"/>
              <a:ext cx="177900" cy="622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290" name="Google Shape;290;p33"/>
          <p:cNvCxnSpPr>
            <a:endCxn id="257" idx="0"/>
          </p:cNvCxnSpPr>
          <p:nvPr/>
        </p:nvCxnSpPr>
        <p:spPr>
          <a:xfrm flipH="1">
            <a:off x="4205325" y="973375"/>
            <a:ext cx="5700" cy="4332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proving membership in a Merkle tree</a:t>
            </a:r>
            <a:endParaRPr/>
          </a:p>
        </p:txBody>
      </p:sp>
      <p:sp>
        <p:nvSpPr>
          <p:cNvPr id="296" name="Google Shape;296;p34"/>
          <p:cNvSpPr txBox="1"/>
          <p:nvPr/>
        </p:nvSpPr>
        <p:spPr>
          <a:xfrm>
            <a:off x="3533175" y="14065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1730100" y="22922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2388779" y="1673250"/>
            <a:ext cx="1555475" cy="622200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34"/>
          <p:cNvSpPr txBox="1"/>
          <p:nvPr/>
        </p:nvSpPr>
        <p:spPr>
          <a:xfrm>
            <a:off x="283485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34"/>
          <p:cNvSpPr/>
          <p:nvPr/>
        </p:nvSpPr>
        <p:spPr>
          <a:xfrm flipH="1">
            <a:off x="2785154" y="2535177"/>
            <a:ext cx="748028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1" name="Google Shape;301;p34"/>
          <p:cNvSpPr/>
          <p:nvPr/>
        </p:nvSpPr>
        <p:spPr>
          <a:xfrm>
            <a:off x="3702400" y="4152525"/>
            <a:ext cx="604800" cy="810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(data)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02" name="Google Shape;302;p34"/>
          <p:cNvCxnSpPr/>
          <p:nvPr/>
        </p:nvCxnSpPr>
        <p:spPr>
          <a:xfrm>
            <a:off x="3849550" y="3517650"/>
            <a:ext cx="177900" cy="6222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34"/>
          <p:cNvCxnSpPr>
            <a:endCxn id="296" idx="0"/>
          </p:cNvCxnSpPr>
          <p:nvPr/>
        </p:nvCxnSpPr>
        <p:spPr>
          <a:xfrm flipH="1">
            <a:off x="4205325" y="973375"/>
            <a:ext cx="5700" cy="4332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4" name="Google Shape;304;p34"/>
          <p:cNvSpPr txBox="1"/>
          <p:nvPr/>
        </p:nvSpPr>
        <p:spPr>
          <a:xfrm>
            <a:off x="5681450" y="1016875"/>
            <a:ext cx="2929200" cy="457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show O(log n) items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Merkle trees</a:t>
            </a:r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Tree holds many items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but just need to remember the root hash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Can verify membership in O(log n) time/space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trike="sngStrike" dirty="0"/>
              <a:t>Variant: sorted Merkle tree</a:t>
            </a:r>
            <a:endParaRPr strike="sngStrike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trike="sngStrike" dirty="0"/>
              <a:t>	can verify non-membership in O(log n)</a:t>
            </a:r>
            <a:endParaRPr strike="sngStrike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trike="sngStrike" dirty="0"/>
              <a:t>		</a:t>
            </a:r>
            <a:r>
              <a:rPr lang="en" sz="2400" strike="sngStrike" dirty="0"/>
              <a:t>(show items before, after the missing one)</a:t>
            </a:r>
            <a:endParaRPr sz="2400" strike="sngStrik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2360</Words>
  <Application>Microsoft Office PowerPoint</Application>
  <PresentationFormat>On-screen Show (16:9)</PresentationFormat>
  <Paragraphs>346</Paragraphs>
  <Slides>52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Helvetica Neue</vt:lpstr>
      <vt:lpstr>Neue Haas Grotesk Text Pro</vt:lpstr>
      <vt:lpstr>Arial</vt:lpstr>
      <vt:lpstr>Cambria Math</vt:lpstr>
      <vt:lpstr>Trebuchet MS</vt:lpstr>
      <vt:lpstr>Simple Light</vt:lpstr>
      <vt:lpstr>PowerPoint Presentation</vt:lpstr>
      <vt:lpstr>PowerPoint Presentation</vt:lpstr>
      <vt:lpstr>PowerPoint Presentation</vt:lpstr>
      <vt:lpstr>Tamper-evident log</vt:lpstr>
      <vt:lpstr>Merkle tree</vt:lpstr>
      <vt:lpstr>Tree</vt:lpstr>
      <vt:lpstr>PowerPoint Presentation</vt:lpstr>
      <vt:lpstr>PowerPoint Presentation</vt:lpstr>
      <vt:lpstr>Advantages of Merkle trees</vt:lpstr>
      <vt:lpstr>Application of Merkle trees </vt:lpstr>
      <vt:lpstr>More generally ...</vt:lpstr>
      <vt:lpstr>PowerPoint Presentation</vt:lpstr>
      <vt:lpstr>PowerPoint Presentation</vt:lpstr>
      <vt:lpstr>PowerPoint Presentation</vt:lpstr>
      <vt:lpstr>What we want from signatures</vt:lpstr>
      <vt:lpstr>API for digital signatures</vt:lpstr>
      <vt:lpstr>Requirements for signatures</vt:lpstr>
      <vt:lpstr>PowerPoint Presentation</vt:lpstr>
      <vt:lpstr>Practical stuff...</vt:lpstr>
      <vt:lpstr>PowerPoint Presentation</vt:lpstr>
      <vt:lpstr>PowerPoint Presentation</vt:lpstr>
      <vt:lpstr>Modulo </vt:lpstr>
      <vt:lpstr>PowerPoint Presentation</vt:lpstr>
      <vt:lpstr>Summary of Bitcoin’s ECDSA (I)</vt:lpstr>
      <vt:lpstr>Summary of Bitcoin’s ECDSA (II) </vt:lpstr>
      <vt:lpstr>Relation to other cryptography fields </vt:lpstr>
      <vt:lpstr>PowerPoint Presentation</vt:lpstr>
      <vt:lpstr>PowerPoint Presentation</vt:lpstr>
      <vt:lpstr>PowerPoint Presentation</vt:lpstr>
      <vt:lpstr>Commercial services to de-anonymize bitcoin/crypto</vt:lpstr>
      <vt:lpstr>PowerPoint Presentation</vt:lpstr>
      <vt:lpstr>PowerPoint Presentation</vt:lpstr>
      <vt:lpstr>PowerPoint Presentation</vt:lpstr>
      <vt:lpstr>Privacy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cp:lastModifiedBy>Jiasun Li</cp:lastModifiedBy>
  <cp:revision>102</cp:revision>
  <dcterms:modified xsi:type="dcterms:W3CDTF">2025-09-17T19:38:14Z</dcterms:modified>
</cp:coreProperties>
</file>