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5" r:id="rId1"/>
    <p:sldMasterId id="2147483656" r:id="rId2"/>
  </p:sldMasterIdLst>
  <p:notesMasterIdLst>
    <p:notesMasterId r:id="rId55"/>
  </p:notesMasterIdLst>
  <p:sldIdLst>
    <p:sldId id="256" r:id="rId3"/>
    <p:sldId id="257" r:id="rId4"/>
    <p:sldId id="258" r:id="rId5"/>
    <p:sldId id="259" r:id="rId6"/>
    <p:sldId id="260" r:id="rId7"/>
    <p:sldId id="261" r:id="rId8"/>
    <p:sldId id="410" r:id="rId9"/>
    <p:sldId id="411" r:id="rId10"/>
    <p:sldId id="413" r:id="rId11"/>
    <p:sldId id="412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40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DBF1D-949E-499A-ACD5-92E882EBE798}" v="5" dt="2025-08-22T04:36:00.085"/>
  </p1510:revLst>
</p1510:revInfo>
</file>

<file path=ppt/tableStyles.xml><?xml version="1.0" encoding="utf-8"?>
<a:tblStyleLst xmlns:a="http://schemas.openxmlformats.org/drawingml/2006/main" def="{FE717011-2305-4F8E-9F32-30F4AEBBCDD9}">
  <a:tblStyle styleId="{FE717011-2305-4F8E-9F32-30F4AEBBCDD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6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microsoft.com/office/2015/10/relationships/revisionInfo" Target="revisionInfo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sun Li" userId="ed0960a7-b122-4f93-85f4-b529ecc9f265" providerId="ADAL" clId="{7B8DBF1D-949E-499A-ACD5-92E882EBE798}"/>
    <pc:docChg chg="custSel modSld">
      <pc:chgData name="Jiasun Li" userId="ed0960a7-b122-4f93-85f4-b529ecc9f265" providerId="ADAL" clId="{7B8DBF1D-949E-499A-ACD5-92E882EBE798}" dt="2025-08-22T04:38:07.539" v="179" actId="255"/>
      <pc:docMkLst>
        <pc:docMk/>
      </pc:docMkLst>
      <pc:sldChg chg="modSp mod">
        <pc:chgData name="Jiasun Li" userId="ed0960a7-b122-4f93-85f4-b529ecc9f265" providerId="ADAL" clId="{7B8DBF1D-949E-499A-ACD5-92E882EBE798}" dt="2025-08-22T01:05:34.405" v="124" actId="20577"/>
        <pc:sldMkLst>
          <pc:docMk/>
          <pc:sldMk cId="0" sldId="259"/>
        </pc:sldMkLst>
        <pc:spChg chg="mod">
          <ac:chgData name="Jiasun Li" userId="ed0960a7-b122-4f93-85f4-b529ecc9f265" providerId="ADAL" clId="{7B8DBF1D-949E-499A-ACD5-92E882EBE798}" dt="2025-08-22T01:05:34.405" v="124" actId="20577"/>
          <ac:spMkLst>
            <pc:docMk/>
            <pc:sldMk cId="0" sldId="259"/>
            <ac:spMk id="53" creationId="{00000000-0000-0000-0000-000000000000}"/>
          </ac:spMkLst>
        </pc:spChg>
      </pc:sldChg>
      <pc:sldChg chg="modSp mod">
        <pc:chgData name="Jiasun Li" userId="ed0960a7-b122-4f93-85f4-b529ecc9f265" providerId="ADAL" clId="{7B8DBF1D-949E-499A-ACD5-92E882EBE798}" dt="2025-08-22T01:06:55.064" v="135" actId="255"/>
        <pc:sldMkLst>
          <pc:docMk/>
          <pc:sldMk cId="0" sldId="261"/>
        </pc:sldMkLst>
        <pc:spChg chg="mod">
          <ac:chgData name="Jiasun Li" userId="ed0960a7-b122-4f93-85f4-b529ecc9f265" providerId="ADAL" clId="{7B8DBF1D-949E-499A-ACD5-92E882EBE798}" dt="2025-08-22T01:06:55.064" v="135" actId="255"/>
          <ac:spMkLst>
            <pc:docMk/>
            <pc:sldMk cId="0" sldId="261"/>
            <ac:spMk id="65" creationId="{00000000-0000-0000-0000-000000000000}"/>
          </ac:spMkLst>
        </pc:spChg>
      </pc:sldChg>
      <pc:sldChg chg="modSp mod">
        <pc:chgData name="Jiasun Li" userId="ed0960a7-b122-4f93-85f4-b529ecc9f265" providerId="ADAL" clId="{7B8DBF1D-949E-499A-ACD5-92E882EBE798}" dt="2025-08-22T04:32:08.729" v="137" actId="14100"/>
        <pc:sldMkLst>
          <pc:docMk/>
          <pc:sldMk cId="0" sldId="278"/>
        </pc:sldMkLst>
        <pc:spChg chg="mod">
          <ac:chgData name="Jiasun Li" userId="ed0960a7-b122-4f93-85f4-b529ecc9f265" providerId="ADAL" clId="{7B8DBF1D-949E-499A-ACD5-92E882EBE798}" dt="2025-08-22T04:32:08.729" v="137" actId="14100"/>
          <ac:spMkLst>
            <pc:docMk/>
            <pc:sldMk cId="0" sldId="278"/>
            <ac:spMk id="215" creationId="{00000000-0000-0000-0000-000000000000}"/>
          </ac:spMkLst>
        </pc:spChg>
      </pc:sldChg>
      <pc:sldChg chg="modSp mod">
        <pc:chgData name="Jiasun Li" userId="ed0960a7-b122-4f93-85f4-b529ecc9f265" providerId="ADAL" clId="{7B8DBF1D-949E-499A-ACD5-92E882EBE798}" dt="2025-08-22T04:36:01.827" v="139" actId="20577"/>
        <pc:sldMkLst>
          <pc:docMk/>
          <pc:sldMk cId="0" sldId="286"/>
        </pc:sldMkLst>
        <pc:spChg chg="mod">
          <ac:chgData name="Jiasun Li" userId="ed0960a7-b122-4f93-85f4-b529ecc9f265" providerId="ADAL" clId="{7B8DBF1D-949E-499A-ACD5-92E882EBE798}" dt="2025-08-22T04:36:01.827" v="139" actId="20577"/>
          <ac:spMkLst>
            <pc:docMk/>
            <pc:sldMk cId="0" sldId="286"/>
            <ac:spMk id="364" creationId="{00000000-0000-0000-0000-000000000000}"/>
          </ac:spMkLst>
        </pc:spChg>
      </pc:sldChg>
      <pc:sldChg chg="modSp mod">
        <pc:chgData name="Jiasun Li" userId="ed0960a7-b122-4f93-85f4-b529ecc9f265" providerId="ADAL" clId="{7B8DBF1D-949E-499A-ACD5-92E882EBE798}" dt="2025-08-22T04:38:07.539" v="179" actId="255"/>
        <pc:sldMkLst>
          <pc:docMk/>
          <pc:sldMk cId="0" sldId="298"/>
        </pc:sldMkLst>
        <pc:spChg chg="mod">
          <ac:chgData name="Jiasun Li" userId="ed0960a7-b122-4f93-85f4-b529ecc9f265" providerId="ADAL" clId="{7B8DBF1D-949E-499A-ACD5-92E882EBE798}" dt="2025-08-22T04:38:07.539" v="179" actId="255"/>
          <ac:spMkLst>
            <pc:docMk/>
            <pc:sldMk cId="0" sldId="298"/>
            <ac:spMk id="465" creationId="{00000000-0000-0000-0000-000000000000}"/>
          </ac:spMkLst>
        </pc:spChg>
      </pc:sldChg>
      <pc:sldChg chg="modSp mod">
        <pc:chgData name="Jiasun Li" userId="ed0960a7-b122-4f93-85f4-b529ecc9f265" providerId="ADAL" clId="{7B8DBF1D-949E-499A-ACD5-92E882EBE798}" dt="2025-08-22T01:06:37.557" v="133" actId="20577"/>
        <pc:sldMkLst>
          <pc:docMk/>
          <pc:sldMk cId="1380451962" sldId="412"/>
        </pc:sldMkLst>
        <pc:spChg chg="mod">
          <ac:chgData name="Jiasun Li" userId="ed0960a7-b122-4f93-85f4-b529ecc9f265" providerId="ADAL" clId="{7B8DBF1D-949E-499A-ACD5-92E882EBE798}" dt="2025-08-22T01:06:37.557" v="133" actId="20577"/>
          <ac:spMkLst>
            <pc:docMk/>
            <pc:sldMk cId="1380451962" sldId="412"/>
            <ac:spMk id="65" creationId="{00000000-0000-0000-0000-000000000000}"/>
          </ac:spMkLst>
        </pc:spChg>
      </pc:sldChg>
    </pc:docChg>
  </pc:docChgLst>
  <pc:docChgLst>
    <pc:chgData name="Jiasun Li" userId="ed0960a7-b122-4f93-85f4-b529ecc9f265" providerId="ADAL" clId="{ED6EAF64-32F2-4510-ACEC-876BF3849645}"/>
    <pc:docChg chg="custSel modSld">
      <pc:chgData name="Jiasun Li" userId="ed0960a7-b122-4f93-85f4-b529ecc9f265" providerId="ADAL" clId="{ED6EAF64-32F2-4510-ACEC-876BF3849645}" dt="2024-10-03T15:38:43.343" v="64" actId="20577"/>
      <pc:docMkLst>
        <pc:docMk/>
      </pc:docMkLst>
      <pc:sldChg chg="modSp mod">
        <pc:chgData name="Jiasun Li" userId="ed0960a7-b122-4f93-85f4-b529ecc9f265" providerId="ADAL" clId="{ED6EAF64-32F2-4510-ACEC-876BF3849645}" dt="2024-10-01T15:14:18.956" v="23" actId="20577"/>
        <pc:sldMkLst>
          <pc:docMk/>
          <pc:sldMk cId="0" sldId="286"/>
        </pc:sldMkLst>
      </pc:sldChg>
      <pc:sldChg chg="modSp mod">
        <pc:chgData name="Jiasun Li" userId="ed0960a7-b122-4f93-85f4-b529ecc9f265" providerId="ADAL" clId="{ED6EAF64-32F2-4510-ACEC-876BF3849645}" dt="2024-10-03T15:38:43.343" v="64" actId="20577"/>
        <pc:sldMkLst>
          <pc:docMk/>
          <pc:sldMk cId="0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91604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8099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4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269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38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4854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2458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Analogy of talking on the phone and having a lag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2710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2782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4820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527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4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791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185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6072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2967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44282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58914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2052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Can’t create new transactions from someone else’s address, or modify them.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Suppressing tx’s is only a minor annoyance.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4840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652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06010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71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1229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3485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1319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455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12301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33628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6913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51558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Alice has 100x more computing power than Bob it doesn’t mean she always wins the race. It means she has about a 99% chance of wining. In the long run Bob will create 1% of the blocks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95418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7652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if time b/w blocks is too low or too high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654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9219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7255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5789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30282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2924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35172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76977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5764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18084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85220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844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771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9617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7344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6997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73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/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/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/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/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/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/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/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2"/>
          </p:nvPr>
        </p:nvSpPr>
        <p:spPr>
          <a:xfrm>
            <a:off x="4692274" y="1200152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40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4406310"/>
            <a:ext cx="8229600" cy="51952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778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400"/>
              <a:buFont typeface="Trebuchet MS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583344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85800" y="2840055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67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617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9124900" y="-2575"/>
            <a:ext cx="95400" cy="51434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9029500" y="0"/>
            <a:ext cx="95400" cy="51434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rebuchet MS"/>
              <a:buChar char="●"/>
              <a:defRPr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■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9124900" y="-2575"/>
            <a:ext cx="95400" cy="5143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9029500" y="0"/>
            <a:ext cx="95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2458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314372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olarspace.manoa.hawaii.edu/items/d2cf4ede-34cf-4259-bceb-17a737ba354d" TargetMode="External"/><Relationship Id="rId4" Type="http://schemas.openxmlformats.org/officeDocument/2006/relationships/hyperlink" Target="https://github.com/bitcoin/bitcoi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se-fr.eu/sites/default/files/TSE/documents/doc/wp/2017/wp_tse_817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chicagobooth.edu/jacob.leshno/Research/Bitcoin%20Market%20Design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crosoft.com/en-us/research/video/monopoly-without-monopolist-economic-analysis-bitcoin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andersbrownworth.com/blockchain/blockchain" TargetMode="Externa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314372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holarspace.manoa.hawaii.edu/items/d2cf4ede-34cf-4259-bceb-17a737ba354d" TargetMode="External"/><Relationship Id="rId4" Type="http://schemas.openxmlformats.org/officeDocument/2006/relationships/hyperlink" Target="https://github.com/bitcoin/bitcoi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stamp/stamp.jsp?arnumber=870338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akamoto.com/bitcoins-p2p-networ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 sz="4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</a:t>
            </a:r>
            <a:r>
              <a:rPr lang="en" sz="48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art 2</a:t>
            </a:r>
            <a:endParaRPr dirty="0"/>
          </a:p>
        </p:txBody>
      </p:sp>
      <p:sp>
        <p:nvSpPr>
          <p:cNvPr id="36" name="Google Shape;36;p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How Bitcoin Achieves Decentralization</a:t>
            </a:r>
            <a:endParaRPr sz="3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Aspects of decentralization in Bitcoin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82000" cy="37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Peer-to-peer network: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open to anyone, low barrier to entry</a:t>
            </a:r>
            <a:endParaRPr sz="22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Mining: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open to anyone, but inevitable concentration of power</a:t>
            </a:r>
            <a:endParaRPr dirty="0"/>
          </a:p>
          <a:p>
            <a:pPr marL="0" lvl="0" indent="0">
              <a:lnSpc>
                <a:spcPct val="115000"/>
              </a:lnSpc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often seen as undesirable (</a:t>
            </a:r>
            <a:r>
              <a:rPr lang="en-US" b="1" u="sng" dirty="0">
                <a:hlinkClick r:id="rId3"/>
              </a:rPr>
              <a:t>Decentralized Mining in Centralized Pools</a:t>
            </a:r>
            <a:r>
              <a:rPr lang="en-US" b="1" u="sng" dirty="0"/>
              <a:t>)</a:t>
            </a:r>
            <a:r>
              <a:rPr lang="en-US" dirty="0"/>
              <a:t> </a:t>
            </a:r>
            <a:endParaRPr dirty="0"/>
          </a:p>
          <a:p>
            <a:pPr marL="0" lvl="0" indent="0">
              <a:lnSpc>
                <a:spcPct val="115000"/>
              </a:lnSpc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Updates to software: </a:t>
            </a:r>
            <a:r>
              <a:rPr lang="en-US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https://github.com/bitcoin/bitcoin</a:t>
            </a:r>
            <a:r>
              <a:rPr lang="en-US" sz="2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core developers trusted by community, have great power</a:t>
            </a:r>
          </a:p>
          <a:p>
            <a:pPr marL="0" lvl="0" indent="0">
              <a:lnSpc>
                <a:spcPct val="115000"/>
              </a:lnSpc>
            </a:pPr>
            <a:r>
              <a:rPr lang="en" sz="2200" dirty="0">
                <a:solidFill>
                  <a:schemeClr val="dk1"/>
                </a:solidFill>
                <a:latin typeface="Trebuchet MS"/>
                <a:sym typeface="Trebuchet MS"/>
              </a:rPr>
              <a:t>	</a:t>
            </a:r>
            <a:r>
              <a:rPr lang="en-US" dirty="0">
                <a:solidFill>
                  <a:schemeClr val="tx2"/>
                </a:solidFill>
                <a:latin typeface="Trebuchet MS"/>
                <a:sym typeface="Trebuchet MS"/>
              </a:rPr>
              <a:t> (De)Centralization in Blockchain Open-Source Development Community: 		</a:t>
            </a:r>
            <a:r>
              <a:rPr lang="en-US" dirty="0">
                <a:solidFill>
                  <a:schemeClr val="tx2"/>
                </a:solidFill>
                <a:hlinkClick r:id="rId5"/>
              </a:rPr>
              <a:t>https://scholarspace.manoa.hawaii.edu/items/d2cf4ede-34cf-4259-bceb-17a737ba354d</a:t>
            </a:r>
            <a:r>
              <a:rPr lang="en-US" dirty="0">
                <a:solidFill>
                  <a:schemeClr val="tx2"/>
                </a:solidFill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045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685800" y="1690478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r>
              <a:rPr lang="en" sz="3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Lecture 2.2:</a:t>
            </a:r>
            <a:endParaRPr sz="3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endParaRPr sz="3000" b="0" i="0" u="none" strike="noStrike" cap="none" dirty="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r>
              <a:rPr lang="en" sz="3000" b="0" i="0" u="none" strike="noStrike" cap="none" dirty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Distributed consensus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Bitcoin’s key challenge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Key technical challenge of decentralized </a:t>
            </a:r>
            <a:b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e-cash: </a:t>
            </a:r>
            <a:r>
              <a:rPr lang="en" sz="30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distributed consensus </a:t>
            </a:r>
            <a:endParaRPr sz="3000" b="0" i="0" u="sng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sng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or: how to decentralize ScroogeCoin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lang="en" sz="30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/>
            <a:r>
              <a:rPr lang="en" sz="3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(remove the need to trust </a:t>
            </a: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Scrooge)</a:t>
            </a: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Why consensus protocols?</a:t>
            </a:r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Traditional motivation: reliability in distributed systems</a:t>
            </a: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Distributed key-value store</a:t>
            </a:r>
            <a:r>
              <a:rPr lang="en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enables various applications:</a:t>
            </a: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DNS, public key directory, stock trades …</a:t>
            </a: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2600450" y="3522017"/>
            <a:ext cx="3752950" cy="461665"/>
          </a:xfrm>
          <a:prstGeom prst="rect">
            <a:avLst/>
          </a:prstGeom>
          <a:solidFill>
            <a:srgbClr val="EFD7AE"/>
          </a:solidFill>
          <a:ln w="19050" cap="flat" cmpd="sng">
            <a:solidFill>
              <a:srgbClr val="E7C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Good targets for Altcoins!</a:t>
            </a:r>
            <a:endParaRPr sz="2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4" name="Google Shape;84;p17"/>
          <p:cNvSpPr/>
          <p:nvPr/>
        </p:nvSpPr>
        <p:spPr>
          <a:xfrm rot="5400000">
            <a:off x="1923274" y="3201518"/>
            <a:ext cx="573735" cy="685800"/>
          </a:xfrm>
          <a:prstGeom prst="bentUpArrow">
            <a:avLst>
              <a:gd name="adj1" fmla="val 17680"/>
              <a:gd name="adj2" fmla="val 14803"/>
              <a:gd name="adj3" fmla="val 25000"/>
            </a:avLst>
          </a:prstGeom>
          <a:solidFill>
            <a:srgbClr val="EFD7AE"/>
          </a:solidFill>
          <a:ln w="25400" cap="flat" cmpd="sng">
            <a:solidFill>
              <a:srgbClr val="E7C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Defining distributed consensus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protocol terminates and all correct nodes decide on the same value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value must have been proposed by some correct node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lang="en"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iveness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</a:t>
            </a:r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afety/consistency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on-trivialness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consensus </a:t>
            </a:r>
            <a:r>
              <a:rPr lang="en" sz="3600" b="1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could</a:t>
            </a: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work in Bitcoin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 any given time: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 nodes have a sequence of </a:t>
            </a:r>
            <a:r>
              <a:rPr lang="en" sz="24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blocks of transactions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they’ve reached consensus on</a:t>
            </a:r>
            <a:endParaRPr dirty="0"/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Each node has a set of outstanding transactions it’s heard about 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consensus </a:t>
            </a:r>
            <a:r>
              <a:rPr lang="en" sz="3600" b="1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could</a:t>
            </a:r>
            <a:r>
              <a:rPr lang="en" sz="3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work in Bitcoin</a:t>
            </a:r>
            <a:endParaRPr sz="36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17" name="Google Shape;117;p21"/>
          <p:cNvGrpSpPr/>
          <p:nvPr/>
        </p:nvGrpSpPr>
        <p:grpSpPr>
          <a:xfrm>
            <a:off x="2819400" y="2021097"/>
            <a:ext cx="762000" cy="905775"/>
            <a:chOff x="2895600" y="2199376"/>
            <a:chExt cx="762000" cy="905775"/>
          </a:xfrm>
        </p:grpSpPr>
        <p:sp>
          <p:nvSpPr>
            <p:cNvPr id="118" name="Google Shape;118;p21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19" name="Google Shape;119;p21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…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22" name="Google Shape;122;p21"/>
          <p:cNvGrpSpPr/>
          <p:nvPr/>
        </p:nvGrpSpPr>
        <p:grpSpPr>
          <a:xfrm>
            <a:off x="5334000" y="1119636"/>
            <a:ext cx="762000" cy="905775"/>
            <a:chOff x="5334000" y="1284975"/>
            <a:chExt cx="762000" cy="905775"/>
          </a:xfrm>
        </p:grpSpPr>
        <p:sp>
          <p:nvSpPr>
            <p:cNvPr id="123" name="Google Shape;123;p21"/>
            <p:cNvSpPr/>
            <p:nvPr/>
          </p:nvSpPr>
          <p:spPr>
            <a:xfrm>
              <a:off x="5334000" y="1284975"/>
              <a:ext cx="762000" cy="228721"/>
            </a:xfrm>
            <a:prstGeom prst="rect">
              <a:avLst/>
            </a:prstGeom>
            <a:solidFill>
              <a:srgbClr val="D1E0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4" name="Google Shape;124;p21"/>
            <p:cNvSpPr/>
            <p:nvPr/>
          </p:nvSpPr>
          <p:spPr>
            <a:xfrm>
              <a:off x="5334000" y="1513575"/>
              <a:ext cx="762000" cy="223643"/>
            </a:xfrm>
            <a:prstGeom prst="rect">
              <a:avLst/>
            </a:prstGeom>
            <a:solidFill>
              <a:srgbClr val="D1E0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5334000" y="1733549"/>
              <a:ext cx="762000" cy="216762"/>
            </a:xfrm>
            <a:prstGeom prst="rect">
              <a:avLst/>
            </a:prstGeom>
            <a:solidFill>
              <a:srgbClr val="D1E0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…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5334000" y="1950312"/>
              <a:ext cx="762000" cy="240438"/>
            </a:xfrm>
            <a:prstGeom prst="rect">
              <a:avLst/>
            </a:prstGeom>
            <a:solidFill>
              <a:srgbClr val="D1E0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27" name="Google Shape;127;p21"/>
          <p:cNvGrpSpPr/>
          <p:nvPr/>
        </p:nvGrpSpPr>
        <p:grpSpPr>
          <a:xfrm>
            <a:off x="6400800" y="3266175"/>
            <a:ext cx="762000" cy="905775"/>
            <a:chOff x="685800" y="2199376"/>
            <a:chExt cx="762000" cy="905775"/>
          </a:xfrm>
        </p:grpSpPr>
        <p:sp>
          <p:nvSpPr>
            <p:cNvPr id="128" name="Google Shape;128;p21"/>
            <p:cNvSpPr/>
            <p:nvPr/>
          </p:nvSpPr>
          <p:spPr>
            <a:xfrm>
              <a:off x="685800" y="2199376"/>
              <a:ext cx="762000" cy="228721"/>
            </a:xfrm>
            <a:prstGeom prst="rect">
              <a:avLst/>
            </a:prstGeom>
            <a:solidFill>
              <a:srgbClr val="ADCCE5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685800" y="2427976"/>
              <a:ext cx="762000" cy="223643"/>
            </a:xfrm>
            <a:prstGeom prst="rect">
              <a:avLst/>
            </a:prstGeom>
            <a:solidFill>
              <a:srgbClr val="ADCCE5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685800" y="2647950"/>
              <a:ext cx="762000" cy="216762"/>
            </a:xfrm>
            <a:prstGeom prst="rect">
              <a:avLst/>
            </a:prstGeom>
            <a:solidFill>
              <a:srgbClr val="ADCCE5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…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687690" y="2864713"/>
              <a:ext cx="760110" cy="240438"/>
            </a:xfrm>
            <a:prstGeom prst="rect">
              <a:avLst/>
            </a:prstGeom>
            <a:solidFill>
              <a:srgbClr val="ADCCE5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32" name="Google Shape;132;p21"/>
          <p:cNvGrpSpPr/>
          <p:nvPr/>
        </p:nvGrpSpPr>
        <p:grpSpPr>
          <a:xfrm>
            <a:off x="4038600" y="3266175"/>
            <a:ext cx="762000" cy="905775"/>
            <a:chOff x="685800" y="2199376"/>
            <a:chExt cx="762000" cy="905775"/>
          </a:xfrm>
        </p:grpSpPr>
        <p:sp>
          <p:nvSpPr>
            <p:cNvPr id="133" name="Google Shape;133;p21"/>
            <p:cNvSpPr/>
            <p:nvPr/>
          </p:nvSpPr>
          <p:spPr>
            <a:xfrm>
              <a:off x="685800" y="2199376"/>
              <a:ext cx="762000" cy="228721"/>
            </a:xfrm>
            <a:prstGeom prst="rect">
              <a:avLst/>
            </a:prstGeom>
            <a:solidFill>
              <a:srgbClr val="FF8181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685800" y="2427976"/>
              <a:ext cx="762000" cy="223643"/>
            </a:xfrm>
            <a:prstGeom prst="rect">
              <a:avLst/>
            </a:prstGeom>
            <a:solidFill>
              <a:srgbClr val="FF8181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685800" y="2647950"/>
              <a:ext cx="762000" cy="216762"/>
            </a:xfrm>
            <a:prstGeom prst="rect">
              <a:avLst/>
            </a:prstGeom>
            <a:solidFill>
              <a:srgbClr val="FF8181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…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685800" y="2864713"/>
              <a:ext cx="762000" cy="240438"/>
            </a:xfrm>
            <a:prstGeom prst="rect">
              <a:avLst/>
            </a:prstGeom>
            <a:solidFill>
              <a:srgbClr val="FF8181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pic>
        <p:nvPicPr>
          <p:cNvPr id="137" name="Google Shape;137;p21" descr="User 1 by cyberscooty -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630" y="3333750"/>
            <a:ext cx="572410" cy="711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 descr="User 2 by cyberscooty -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9162" y="1194124"/>
            <a:ext cx="572410" cy="711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 descr="User 3 by cyberscooty - User #3 - special remix for a dema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800" y="3333750"/>
            <a:ext cx="562140" cy="6983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1"/>
          <p:cNvGrpSpPr/>
          <p:nvPr/>
        </p:nvGrpSpPr>
        <p:grpSpPr>
          <a:xfrm>
            <a:off x="1676400" y="2021097"/>
            <a:ext cx="762000" cy="905775"/>
            <a:chOff x="2895600" y="2199376"/>
            <a:chExt cx="762000" cy="905775"/>
          </a:xfrm>
        </p:grpSpPr>
        <p:sp>
          <p:nvSpPr>
            <p:cNvPr id="141" name="Google Shape;141;p21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…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145" name="Google Shape;145;p21"/>
          <p:cNvGrpSpPr/>
          <p:nvPr/>
        </p:nvGrpSpPr>
        <p:grpSpPr>
          <a:xfrm>
            <a:off x="533400" y="2021097"/>
            <a:ext cx="762000" cy="905775"/>
            <a:chOff x="2895600" y="2199376"/>
            <a:chExt cx="762000" cy="905775"/>
          </a:xfrm>
        </p:grpSpPr>
        <p:sp>
          <p:nvSpPr>
            <p:cNvPr id="146" name="Google Shape;146;p21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…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Tx</a:t>
              </a: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150" name="Google Shape;150;p21"/>
          <p:cNvCxnSpPr/>
          <p:nvPr/>
        </p:nvCxnSpPr>
        <p:spPr>
          <a:xfrm flipH="1">
            <a:off x="4953000" y="2135457"/>
            <a:ext cx="533400" cy="791415"/>
          </a:xfrm>
          <a:prstGeom prst="straightConnector1">
            <a:avLst/>
          </a:prstGeom>
          <a:noFill/>
          <a:ln w="25400" cap="flat" cmpd="sng">
            <a:solidFill>
              <a:srgbClr val="595959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51" name="Google Shape;151;p21"/>
          <p:cNvCxnSpPr/>
          <p:nvPr/>
        </p:nvCxnSpPr>
        <p:spPr>
          <a:xfrm>
            <a:off x="5860438" y="2142650"/>
            <a:ext cx="540362" cy="784222"/>
          </a:xfrm>
          <a:prstGeom prst="straightConnector1">
            <a:avLst/>
          </a:prstGeom>
          <a:noFill/>
          <a:ln w="25400" cap="flat" cmpd="sng">
            <a:solidFill>
              <a:srgbClr val="595959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52" name="Google Shape;152;p21"/>
          <p:cNvCxnSpPr/>
          <p:nvPr/>
        </p:nvCxnSpPr>
        <p:spPr>
          <a:xfrm rot="10800000">
            <a:off x="5179209" y="3168411"/>
            <a:ext cx="990600" cy="0"/>
          </a:xfrm>
          <a:prstGeom prst="straightConnector1">
            <a:avLst/>
          </a:prstGeom>
          <a:noFill/>
          <a:ln w="25400" cap="flat" cmpd="sng">
            <a:solidFill>
              <a:srgbClr val="595959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53" name="Google Shape;153;p21"/>
          <p:cNvSpPr txBox="1"/>
          <p:nvPr/>
        </p:nvSpPr>
        <p:spPr>
          <a:xfrm>
            <a:off x="5181600" y="2568991"/>
            <a:ext cx="9957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Consensus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protocol</a:t>
            </a:r>
            <a:endParaRPr sz="1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1035501" y="4488418"/>
            <a:ext cx="67681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OK to select any valid block, even if proposed by only one node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Why consensus is hard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" name="Google Shape;160;p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Nodes may crash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Nodes may be malicious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Network is imperfect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Not all pairs of nodes connected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Faults in network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Latency</a:t>
            </a:r>
            <a:endParaRPr dirty="0"/>
          </a:p>
        </p:txBody>
      </p:sp>
      <p:sp>
        <p:nvSpPr>
          <p:cNvPr id="161" name="Google Shape;161;p22"/>
          <p:cNvSpPr/>
          <p:nvPr/>
        </p:nvSpPr>
        <p:spPr>
          <a:xfrm>
            <a:off x="2286000" y="4167485"/>
            <a:ext cx="3542958" cy="461665"/>
          </a:xfrm>
          <a:prstGeom prst="rect">
            <a:avLst/>
          </a:prstGeom>
          <a:solidFill>
            <a:srgbClr val="EFD7AE"/>
          </a:solidFill>
          <a:ln w="19050" cap="flat" cmpd="sng">
            <a:solidFill>
              <a:srgbClr val="E7C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 notion of global time</a:t>
            </a:r>
            <a:endParaRPr/>
          </a:p>
        </p:txBody>
      </p:sp>
      <p:sp>
        <p:nvSpPr>
          <p:cNvPr id="162" name="Google Shape;162;p22"/>
          <p:cNvSpPr/>
          <p:nvPr/>
        </p:nvSpPr>
        <p:spPr>
          <a:xfrm rot="5400000">
            <a:off x="1503832" y="3846986"/>
            <a:ext cx="573735" cy="685800"/>
          </a:xfrm>
          <a:prstGeom prst="bentUpArrow">
            <a:avLst>
              <a:gd name="adj1" fmla="val 17680"/>
              <a:gd name="adj2" fmla="val 14803"/>
              <a:gd name="adj3" fmla="val 25000"/>
            </a:avLst>
          </a:prstGeom>
          <a:solidFill>
            <a:srgbClr val="EFD7AE"/>
          </a:solidFill>
          <a:ln w="25400" cap="flat" cmpd="sng">
            <a:solidFill>
              <a:srgbClr val="E7C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</a:t>
            </a:r>
            <a:r>
              <a:rPr lang="en" sz="3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mpossibility results</a:t>
            </a:r>
            <a:endParaRPr sz="36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Fischer-Lynch-Paterson (deterministic nodes): consensus impossible with a </a:t>
            </a:r>
            <a:r>
              <a:rPr lang="en" sz="28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single</a:t>
            </a: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faulty node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" sz="2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These results say more about the model than about the problem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 models were developed to study systems like distributed databases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rebuchet MS"/>
                <a:sym typeface="Trebuchet MS"/>
              </a:rPr>
              <a:t>e.g., Ben-Or randomized algorithm </a:t>
            </a:r>
            <a:endParaRPr lang="en-US" sz="28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Some well-known protocols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Example: </a:t>
            </a:r>
            <a:r>
              <a:rPr lang="en" sz="3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Paxos/Raft</a:t>
            </a:r>
            <a:endParaRPr sz="32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/>
            <a:r>
              <a:rPr lang="en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Never produces inconsistent result, but can (rarely) get stuck</a:t>
            </a:r>
          </a:p>
          <a:p>
            <a:pPr marL="0" lvl="0" indent="0"/>
            <a:endParaRPr lang="en" sz="3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indent="0"/>
            <a:r>
              <a:rPr lang="en-US" sz="32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Byzantine generals problem</a:t>
            </a:r>
            <a:endParaRPr lang="en-US" sz="3200" dirty="0"/>
          </a:p>
          <a:p>
            <a:pPr marL="0" lvl="0" indent="0"/>
            <a:endParaRPr lang="en" sz="3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/>
            <a:endParaRPr lang="en" sz="32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ubTitle" idx="1"/>
          </p:nvPr>
        </p:nvSpPr>
        <p:spPr>
          <a:xfrm>
            <a:off x="685800" y="1690478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Lecture 2.1: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endParaRPr sz="3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Centralization vs. decentralization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Bitcoin consensus: theory &amp; practice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</a:t>
            </a: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riginally Bitcoin consensus works better in practice than in theory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/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Theory is catching up </a:t>
            </a:r>
            <a:r>
              <a:rPr lang="en-US" dirty="0">
                <a:ea typeface="Trebuchet MS"/>
              </a:rPr>
              <a:t>(e.g. </a:t>
            </a:r>
            <a:r>
              <a:rPr lang="en-US" i="1" dirty="0">
                <a:ea typeface="Trebuchet MS"/>
                <a:hlinkClick r:id="rId3"/>
              </a:rPr>
              <a:t>T</a:t>
            </a:r>
            <a:r>
              <a:rPr lang="en-US" i="1" dirty="0">
                <a:hlinkClick r:id="rId3"/>
              </a:rPr>
              <a:t>he </a:t>
            </a:r>
            <a:r>
              <a:rPr lang="en-US" i="1" dirty="0" err="1">
                <a:hlinkClick r:id="rId3"/>
              </a:rPr>
              <a:t>blockchain</a:t>
            </a:r>
            <a:r>
              <a:rPr lang="en-US" i="1" dirty="0">
                <a:hlinkClick r:id="rId3"/>
              </a:rPr>
              <a:t> folk theorem</a:t>
            </a:r>
            <a:r>
              <a:rPr lang="en-US" dirty="0"/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BUT</a:t>
            </a: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theory is important, can help predict unforeseen attacks (selfish-mining, etc.)</a:t>
            </a: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Some things Bitcoin does differently</a:t>
            </a:r>
            <a:endParaRPr sz="36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820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Introduces incentives</a:t>
            </a:r>
            <a:endParaRPr dirty="0"/>
          </a:p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Possible only because it’s a currency!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Embraces randomness</a:t>
            </a:r>
            <a:endParaRPr dirty="0"/>
          </a:p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Does away with the notion of a specific end-point</a:t>
            </a:r>
            <a:endParaRPr dirty="0"/>
          </a:p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Consensus happens over long time scales — about 1 hour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>
            <a:spLocks noGrp="1"/>
          </p:cNvSpPr>
          <p:nvPr>
            <p:ph type="subTitle" idx="1"/>
          </p:nvPr>
        </p:nvSpPr>
        <p:spPr>
          <a:xfrm>
            <a:off x="685800" y="1690478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Lecture 2.3:</a:t>
            </a:r>
            <a:endParaRPr sz="3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endParaRPr sz="3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Consensus without identity: the block chain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Why identity?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Pragmatic: some protocols need node IDs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Security: assume less than 50% malicious</a:t>
            </a: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Why don’t Bitcoin nodes have identities?</a:t>
            </a:r>
            <a:endParaRPr sz="32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Identity is hard in a P2P system — </a:t>
            </a:r>
            <a:r>
              <a:rPr lang="en" sz="30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Sybil attack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1" i="1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Pseudonymity is a goal of Bitcoin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Weaker assumption: select random node</a:t>
            </a:r>
            <a:endParaRPr sz="32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31"/>
          <p:cNvSpPr txBox="1">
            <a:spLocks noGrp="1"/>
          </p:cNvSpPr>
          <p:nvPr>
            <p:ph type="body" idx="1"/>
          </p:nvPr>
        </p:nvSpPr>
        <p:spPr>
          <a:xfrm>
            <a:off x="315687" y="1200150"/>
            <a:ext cx="858157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Analogy: lottery or raffle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When tracking &amp; verifying identities is hard, we give people tokens, tickets, etc.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Now we can pick a random ID &amp; select that node</a:t>
            </a: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Key idea: implicit consensus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1" name="Google Shape;221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each round, random node is picked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This node proposes the next block in the chain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 nodes implicitly accept/reject this block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by either extending it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 ignoring it and extending chain from earlier block</a:t>
            </a:r>
            <a:endParaRPr dirty="0"/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Every block contains hash of the block it extends</a:t>
            </a:r>
            <a:endParaRPr sz="2400" b="0" i="0" u="sng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Consensus algorithm (simplified)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New transactions are broadcast to all nodes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Each node collects new transactions into a block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each round a </a:t>
            </a:r>
            <a:r>
              <a:rPr lang="en" sz="24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random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node gets to broadcast its block</a:t>
            </a:r>
            <a:endParaRPr dirty="0"/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 nodes accept the block only if all transactions in it are valid (unspent, valid signatures)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Nodes express their acceptance of the block by including its hash in the next block they create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can a malicious node do?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34" name="Google Shape;234;p34"/>
          <p:cNvGrpSpPr/>
          <p:nvPr/>
        </p:nvGrpSpPr>
        <p:grpSpPr>
          <a:xfrm>
            <a:off x="1828800" y="1665329"/>
            <a:ext cx="762000" cy="905775"/>
            <a:chOff x="2895600" y="2199376"/>
            <a:chExt cx="762000" cy="905775"/>
          </a:xfrm>
        </p:grpSpPr>
        <p:sp>
          <p:nvSpPr>
            <p:cNvPr id="235" name="Google Shape;235;p34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39" name="Google Shape;239;p34"/>
          <p:cNvGrpSpPr/>
          <p:nvPr/>
        </p:nvGrpSpPr>
        <p:grpSpPr>
          <a:xfrm>
            <a:off x="533400" y="1665974"/>
            <a:ext cx="762000" cy="905775"/>
            <a:chOff x="2895600" y="2199376"/>
            <a:chExt cx="762000" cy="905775"/>
          </a:xfrm>
        </p:grpSpPr>
        <p:sp>
          <p:nvSpPr>
            <p:cNvPr id="240" name="Google Shape;240;p34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44" name="Google Shape;244;p34"/>
          <p:cNvGrpSpPr/>
          <p:nvPr/>
        </p:nvGrpSpPr>
        <p:grpSpPr>
          <a:xfrm>
            <a:off x="3124200" y="1669225"/>
            <a:ext cx="762000" cy="905775"/>
            <a:chOff x="2895600" y="2199376"/>
            <a:chExt cx="762000" cy="905775"/>
          </a:xfrm>
        </p:grpSpPr>
        <p:sp>
          <p:nvSpPr>
            <p:cNvPr id="245" name="Google Shape;245;p34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D1E0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</a:t>
              </a:r>
              <a:r>
                <a:rPr lang="en" sz="1200" b="0" i="0" u="none" strike="noStrike" cap="none" baseline="-25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→ B</a:t>
              </a:r>
              <a:endPara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49" name="Google Shape;249;p34"/>
          <p:cNvGrpSpPr/>
          <p:nvPr/>
        </p:nvGrpSpPr>
        <p:grpSpPr>
          <a:xfrm>
            <a:off x="3124200" y="3028949"/>
            <a:ext cx="762000" cy="905775"/>
            <a:chOff x="2895600" y="2199376"/>
            <a:chExt cx="762000" cy="905775"/>
          </a:xfrm>
        </p:grpSpPr>
        <p:sp>
          <p:nvSpPr>
            <p:cNvPr id="250" name="Google Shape;250;p34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FF8181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</a:t>
              </a:r>
              <a:r>
                <a:rPr lang="en" sz="1200" b="0" i="0" u="none" strike="noStrike" cap="none" baseline="-25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→ A’</a:t>
              </a:r>
              <a:endPara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254" name="Google Shape;254;p34"/>
          <p:cNvCxnSpPr/>
          <p:nvPr/>
        </p:nvCxnSpPr>
        <p:spPr>
          <a:xfrm rot="10800000">
            <a:off x="1295400" y="2114010"/>
            <a:ext cx="52152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5" name="Google Shape;255;p34"/>
          <p:cNvCxnSpPr/>
          <p:nvPr/>
        </p:nvCxnSpPr>
        <p:spPr>
          <a:xfrm rot="10800000">
            <a:off x="2590801" y="2111493"/>
            <a:ext cx="52152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56" name="Google Shape;256;p34"/>
          <p:cNvCxnSpPr>
            <a:stCxn id="251" idx="1"/>
            <a:endCxn id="237" idx="3"/>
          </p:cNvCxnSpPr>
          <p:nvPr/>
        </p:nvCxnSpPr>
        <p:spPr>
          <a:xfrm rot="10800000">
            <a:off x="2590800" y="2222171"/>
            <a:ext cx="533400" cy="114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257" name="Google Shape;257;p34"/>
          <p:cNvGrpSpPr/>
          <p:nvPr/>
        </p:nvGrpSpPr>
        <p:grpSpPr>
          <a:xfrm>
            <a:off x="4419600" y="3036510"/>
            <a:ext cx="762000" cy="905775"/>
            <a:chOff x="2895600" y="2199376"/>
            <a:chExt cx="762000" cy="905775"/>
          </a:xfrm>
        </p:grpSpPr>
        <p:sp>
          <p:nvSpPr>
            <p:cNvPr id="258" name="Google Shape;258;p34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9" name="Google Shape;259;p34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0" name="Google Shape;260;p34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1" name="Google Shape;261;p34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262" name="Google Shape;262;p34"/>
          <p:cNvCxnSpPr/>
          <p:nvPr/>
        </p:nvCxnSpPr>
        <p:spPr>
          <a:xfrm rot="10800000">
            <a:off x="3886200" y="3485191"/>
            <a:ext cx="52152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263" name="Google Shape;263;p34"/>
          <p:cNvGrpSpPr/>
          <p:nvPr/>
        </p:nvGrpSpPr>
        <p:grpSpPr>
          <a:xfrm>
            <a:off x="5715000" y="3036510"/>
            <a:ext cx="762000" cy="905775"/>
            <a:chOff x="2895600" y="2199376"/>
            <a:chExt cx="762000" cy="905775"/>
          </a:xfrm>
        </p:grpSpPr>
        <p:sp>
          <p:nvSpPr>
            <p:cNvPr id="264" name="Google Shape;264;p34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6" name="Google Shape;266;p34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67" name="Google Shape;267;p34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268" name="Google Shape;268;p34"/>
          <p:cNvCxnSpPr/>
          <p:nvPr/>
        </p:nvCxnSpPr>
        <p:spPr>
          <a:xfrm rot="10800000">
            <a:off x="5181600" y="3485191"/>
            <a:ext cx="52152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269" name="Google Shape;269;p34"/>
          <p:cNvGrpSpPr/>
          <p:nvPr/>
        </p:nvGrpSpPr>
        <p:grpSpPr>
          <a:xfrm>
            <a:off x="4572000" y="1669225"/>
            <a:ext cx="1905000" cy="582142"/>
            <a:chOff x="4572000" y="1669225"/>
            <a:chExt cx="1905000" cy="582142"/>
          </a:xfrm>
        </p:grpSpPr>
        <p:sp>
          <p:nvSpPr>
            <p:cNvPr id="270" name="Google Shape;270;p34"/>
            <p:cNvSpPr/>
            <p:nvPr/>
          </p:nvSpPr>
          <p:spPr>
            <a:xfrm>
              <a:off x="4572000" y="1951524"/>
              <a:ext cx="1905000" cy="2998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Pay to pk</a:t>
              </a:r>
              <a:r>
                <a:rPr lang="en" sz="1600" b="0" i="0" u="none" strike="noStrike" cap="none" baseline="-25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</a:t>
              </a:r>
              <a:r>
                <a:rPr lang="en" sz="16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: H(  )</a:t>
              </a: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4572003" y="1669225"/>
              <a:ext cx="1904997" cy="282299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signed by A</a:t>
              </a:r>
              <a:endParaRPr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272" name="Google Shape;272;p34"/>
          <p:cNvCxnSpPr/>
          <p:nvPr/>
        </p:nvCxnSpPr>
        <p:spPr>
          <a:xfrm flipH="1">
            <a:off x="902526" y="1276350"/>
            <a:ext cx="5257799" cy="15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3" name="Google Shape;273;p34"/>
          <p:cNvCxnSpPr/>
          <p:nvPr/>
        </p:nvCxnSpPr>
        <p:spPr>
          <a:xfrm>
            <a:off x="914400" y="1276350"/>
            <a:ext cx="0" cy="50398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74" name="Google Shape;274;p34"/>
          <p:cNvCxnSpPr/>
          <p:nvPr/>
        </p:nvCxnSpPr>
        <p:spPr>
          <a:xfrm rot="10800000">
            <a:off x="6160325" y="1276350"/>
            <a:ext cx="0" cy="825096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75" name="Google Shape;275;p34"/>
          <p:cNvGrpSpPr/>
          <p:nvPr/>
        </p:nvGrpSpPr>
        <p:grpSpPr>
          <a:xfrm>
            <a:off x="533400" y="3336373"/>
            <a:ext cx="1905000" cy="582142"/>
            <a:chOff x="533400" y="3336373"/>
            <a:chExt cx="1905000" cy="582142"/>
          </a:xfrm>
        </p:grpSpPr>
        <p:sp>
          <p:nvSpPr>
            <p:cNvPr id="276" name="Google Shape;276;p34"/>
            <p:cNvSpPr/>
            <p:nvPr/>
          </p:nvSpPr>
          <p:spPr>
            <a:xfrm>
              <a:off x="533400" y="3618672"/>
              <a:ext cx="1905000" cy="2998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Pay to pk</a:t>
              </a:r>
              <a:r>
                <a:rPr lang="en" sz="1600" b="0" i="0" u="none" strike="noStrike" cap="none" baseline="-25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A’</a:t>
              </a:r>
              <a:r>
                <a:rPr lang="en" sz="16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: H(  )</a:t>
              </a:r>
              <a:endParaRPr/>
            </a:p>
          </p:txBody>
        </p:sp>
        <p:sp>
          <p:nvSpPr>
            <p:cNvPr id="277" name="Google Shape;277;p34"/>
            <p:cNvSpPr/>
            <p:nvPr/>
          </p:nvSpPr>
          <p:spPr>
            <a:xfrm>
              <a:off x="533403" y="3336373"/>
              <a:ext cx="1904997" cy="282299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6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signed by A</a:t>
              </a:r>
              <a:endParaRPr sz="1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278" name="Google Shape;278;p34"/>
          <p:cNvCxnSpPr/>
          <p:nvPr/>
        </p:nvCxnSpPr>
        <p:spPr>
          <a:xfrm rot="10800000" flipH="1">
            <a:off x="3886200" y="1669226"/>
            <a:ext cx="685803" cy="224703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9" name="Google Shape;279;p34"/>
          <p:cNvCxnSpPr/>
          <p:nvPr/>
        </p:nvCxnSpPr>
        <p:spPr>
          <a:xfrm>
            <a:off x="3886200" y="2113903"/>
            <a:ext cx="685803" cy="112277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0" name="Google Shape;280;p34"/>
          <p:cNvCxnSpPr/>
          <p:nvPr/>
        </p:nvCxnSpPr>
        <p:spPr>
          <a:xfrm>
            <a:off x="2438400" y="3336373"/>
            <a:ext cx="685800" cy="124765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1" name="Google Shape;281;p34"/>
          <p:cNvCxnSpPr/>
          <p:nvPr/>
        </p:nvCxnSpPr>
        <p:spPr>
          <a:xfrm rot="10800000" flipH="1">
            <a:off x="2438400" y="3694285"/>
            <a:ext cx="685800" cy="225316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2" name="Google Shape;282;p34"/>
          <p:cNvCxnSpPr/>
          <p:nvPr/>
        </p:nvCxnSpPr>
        <p:spPr>
          <a:xfrm rot="10800000" flipH="1">
            <a:off x="902526" y="1833501"/>
            <a:ext cx="11874" cy="104304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83" name="Google Shape;283;p34"/>
          <p:cNvCxnSpPr/>
          <p:nvPr/>
        </p:nvCxnSpPr>
        <p:spPr>
          <a:xfrm flipH="1">
            <a:off x="902526" y="2876550"/>
            <a:ext cx="1231074" cy="371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4" name="Google Shape;284;p34"/>
          <p:cNvCxnSpPr/>
          <p:nvPr/>
        </p:nvCxnSpPr>
        <p:spPr>
          <a:xfrm rot="10800000">
            <a:off x="2133600" y="2876550"/>
            <a:ext cx="0" cy="912929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5" name="Google Shape;285;p34"/>
          <p:cNvSpPr/>
          <p:nvPr/>
        </p:nvSpPr>
        <p:spPr>
          <a:xfrm>
            <a:off x="7086600" y="1291937"/>
            <a:ext cx="1447800" cy="959430"/>
          </a:xfrm>
          <a:prstGeom prst="roundRect">
            <a:avLst>
              <a:gd name="adj" fmla="val 16667"/>
            </a:avLst>
          </a:prstGeom>
          <a:solidFill>
            <a:srgbClr val="FFA7A7"/>
          </a:solidFill>
          <a:ln w="9525" cap="flat" cmpd="sng">
            <a:solidFill>
              <a:srgbClr val="952F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Double-spending attack</a:t>
            </a:r>
            <a:endParaRPr sz="1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6" name="Google Shape;286;p34"/>
          <p:cNvSpPr txBox="1"/>
          <p:nvPr/>
        </p:nvSpPr>
        <p:spPr>
          <a:xfrm>
            <a:off x="441095" y="4476750"/>
            <a:ext cx="53559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Honest nodes will extend the </a:t>
            </a:r>
            <a:r>
              <a:rPr lang="en" sz="1800" b="0" i="0" u="sng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longest valid branch</a:t>
            </a:r>
            <a:endParaRPr sz="1800" b="0" i="0" u="sng" strike="noStrike" cap="none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From Bob the merchant’s point of view</a:t>
            </a:r>
            <a:endParaRPr sz="32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92" name="Google Shape;292;p35"/>
          <p:cNvGrpSpPr/>
          <p:nvPr/>
        </p:nvGrpSpPr>
        <p:grpSpPr>
          <a:xfrm>
            <a:off x="1828800" y="1665329"/>
            <a:ext cx="762000" cy="905775"/>
            <a:chOff x="2895600" y="2199376"/>
            <a:chExt cx="762000" cy="905775"/>
          </a:xfrm>
        </p:grpSpPr>
        <p:sp>
          <p:nvSpPr>
            <p:cNvPr id="293" name="Google Shape;293;p35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97" name="Google Shape;297;p35"/>
          <p:cNvGrpSpPr/>
          <p:nvPr/>
        </p:nvGrpSpPr>
        <p:grpSpPr>
          <a:xfrm>
            <a:off x="533400" y="1665974"/>
            <a:ext cx="762000" cy="905775"/>
            <a:chOff x="2895600" y="2199376"/>
            <a:chExt cx="762000" cy="905775"/>
          </a:xfrm>
        </p:grpSpPr>
        <p:sp>
          <p:nvSpPr>
            <p:cNvPr id="298" name="Google Shape;298;p35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02" name="Google Shape;302;p35"/>
          <p:cNvGrpSpPr/>
          <p:nvPr/>
        </p:nvGrpSpPr>
        <p:grpSpPr>
          <a:xfrm>
            <a:off x="3124200" y="1669225"/>
            <a:ext cx="762000" cy="905775"/>
            <a:chOff x="2895600" y="2199376"/>
            <a:chExt cx="762000" cy="905775"/>
          </a:xfrm>
        </p:grpSpPr>
        <p:sp>
          <p:nvSpPr>
            <p:cNvPr id="303" name="Google Shape;303;p35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D1E0AF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</a:t>
              </a:r>
              <a:r>
                <a:rPr lang="en" sz="1200" b="0" i="0" u="none" strike="noStrike" cap="none" baseline="-25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→ B</a:t>
              </a:r>
              <a:endPara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307" name="Google Shape;307;p35"/>
          <p:cNvGrpSpPr/>
          <p:nvPr/>
        </p:nvGrpSpPr>
        <p:grpSpPr>
          <a:xfrm>
            <a:off x="3124200" y="3028949"/>
            <a:ext cx="762000" cy="905775"/>
            <a:chOff x="2895600" y="2199376"/>
            <a:chExt cx="762000" cy="905775"/>
          </a:xfrm>
        </p:grpSpPr>
        <p:sp>
          <p:nvSpPr>
            <p:cNvPr id="308" name="Google Shape;308;p35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FF8181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</a:t>
              </a:r>
              <a:r>
                <a:rPr lang="en" sz="1200" b="0" i="0" u="none" strike="noStrike" cap="none" baseline="-2500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</a:t>
              </a:r>
              <a: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→ A’</a:t>
              </a:r>
              <a:endPara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312" name="Google Shape;312;p35"/>
          <p:cNvCxnSpPr/>
          <p:nvPr/>
        </p:nvCxnSpPr>
        <p:spPr>
          <a:xfrm rot="10800000">
            <a:off x="1295400" y="2114010"/>
            <a:ext cx="52152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3" name="Google Shape;313;p35"/>
          <p:cNvCxnSpPr/>
          <p:nvPr/>
        </p:nvCxnSpPr>
        <p:spPr>
          <a:xfrm rot="10800000">
            <a:off x="2590801" y="2111493"/>
            <a:ext cx="52152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14" name="Google Shape;314;p35"/>
          <p:cNvCxnSpPr>
            <a:stCxn id="309" idx="1"/>
            <a:endCxn id="295" idx="3"/>
          </p:cNvCxnSpPr>
          <p:nvPr/>
        </p:nvCxnSpPr>
        <p:spPr>
          <a:xfrm rot="10800000">
            <a:off x="2590800" y="2222171"/>
            <a:ext cx="533400" cy="1147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315" name="Google Shape;315;p35"/>
          <p:cNvGrpSpPr/>
          <p:nvPr/>
        </p:nvGrpSpPr>
        <p:grpSpPr>
          <a:xfrm>
            <a:off x="4419600" y="1665975"/>
            <a:ext cx="762000" cy="905775"/>
            <a:chOff x="2895600" y="2199376"/>
            <a:chExt cx="762000" cy="905775"/>
          </a:xfrm>
        </p:grpSpPr>
        <p:sp>
          <p:nvSpPr>
            <p:cNvPr id="316" name="Google Shape;316;p35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320" name="Google Shape;320;p35"/>
          <p:cNvCxnSpPr/>
          <p:nvPr/>
        </p:nvCxnSpPr>
        <p:spPr>
          <a:xfrm rot="10800000">
            <a:off x="3886200" y="2114656"/>
            <a:ext cx="52152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321" name="Google Shape;321;p35"/>
          <p:cNvGrpSpPr/>
          <p:nvPr/>
        </p:nvGrpSpPr>
        <p:grpSpPr>
          <a:xfrm>
            <a:off x="5715000" y="1665975"/>
            <a:ext cx="762000" cy="905775"/>
            <a:chOff x="2895600" y="2199376"/>
            <a:chExt cx="762000" cy="905775"/>
          </a:xfrm>
        </p:grpSpPr>
        <p:sp>
          <p:nvSpPr>
            <p:cNvPr id="322" name="Google Shape;322;p35"/>
            <p:cNvSpPr/>
            <p:nvPr/>
          </p:nvSpPr>
          <p:spPr>
            <a:xfrm>
              <a:off x="2895600" y="2199376"/>
              <a:ext cx="762000" cy="228721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2895600" y="2427976"/>
              <a:ext cx="762000" cy="2236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2895600" y="2647950"/>
              <a:ext cx="762000" cy="216762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2895600" y="2864713"/>
              <a:ext cx="762000" cy="240438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326" name="Google Shape;326;p35"/>
          <p:cNvCxnSpPr/>
          <p:nvPr/>
        </p:nvCxnSpPr>
        <p:spPr>
          <a:xfrm rot="10800000">
            <a:off x="5181600" y="2114656"/>
            <a:ext cx="52152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27" name="Google Shape;327;p35"/>
          <p:cNvCxnSpPr/>
          <p:nvPr/>
        </p:nvCxnSpPr>
        <p:spPr>
          <a:xfrm>
            <a:off x="2851563" y="1665329"/>
            <a:ext cx="5937" cy="2506621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28" name="Google Shape;328;p35"/>
          <p:cNvSpPr txBox="1"/>
          <p:nvPr/>
        </p:nvSpPr>
        <p:spPr>
          <a:xfrm>
            <a:off x="1195414" y="4207575"/>
            <a:ext cx="336021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Hear about C</a:t>
            </a:r>
            <a:r>
              <a:rPr lang="en" sz="1800" b="0" i="0" u="none" strike="noStrike" cap="none" baseline="-25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→ B transaction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0 confirmations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29" name="Google Shape;329;p35"/>
          <p:cNvCxnSpPr>
            <a:endCxn id="304" idx="0"/>
          </p:cNvCxnSpPr>
          <p:nvPr/>
        </p:nvCxnSpPr>
        <p:spPr>
          <a:xfrm>
            <a:off x="3502800" y="1417225"/>
            <a:ext cx="2400" cy="4806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30" name="Google Shape;330;p35"/>
          <p:cNvSpPr txBox="1"/>
          <p:nvPr/>
        </p:nvSpPr>
        <p:spPr>
          <a:xfrm>
            <a:off x="2652206" y="1047750"/>
            <a:ext cx="17011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 confirmation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1" name="Google Shape;331;p35"/>
          <p:cNvSpPr txBox="1"/>
          <p:nvPr/>
        </p:nvSpPr>
        <p:spPr>
          <a:xfrm>
            <a:off x="3986150" y="3385094"/>
            <a:ext cx="15824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double-spend</a:t>
            </a:r>
            <a:b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attempt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32" name="Google Shape;332;p35"/>
          <p:cNvCxnSpPr>
            <a:endCxn id="322" idx="0"/>
          </p:cNvCxnSpPr>
          <p:nvPr/>
        </p:nvCxnSpPr>
        <p:spPr>
          <a:xfrm>
            <a:off x="6093600" y="1416975"/>
            <a:ext cx="2400" cy="24900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33" name="Google Shape;333;p35"/>
          <p:cNvSpPr txBox="1"/>
          <p:nvPr/>
        </p:nvSpPr>
        <p:spPr>
          <a:xfrm>
            <a:off x="5196518" y="1047750"/>
            <a:ext cx="17940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3 confirmations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4" name="Google Shape;334;p35"/>
          <p:cNvSpPr txBox="1"/>
          <p:nvPr/>
        </p:nvSpPr>
        <p:spPr>
          <a:xfrm>
            <a:off x="5715000" y="3115299"/>
            <a:ext cx="2819400" cy="1754326"/>
          </a:xfrm>
          <a:prstGeom prst="rect">
            <a:avLst/>
          </a:prstGeom>
          <a:solidFill>
            <a:srgbClr val="EFD7AE"/>
          </a:solidFill>
          <a:ln w="19050" cap="flat" cmpd="sng">
            <a:solidFill>
              <a:srgbClr val="E7C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Double-spend probability </a:t>
            </a:r>
            <a:r>
              <a:rPr lang="en" sz="1800" b="0" i="0" u="sng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decreases exponentially</a:t>
            </a: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with # of confirmations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Most common heuristic: </a:t>
            </a:r>
            <a:b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6 confirmations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Centralization vs. decentralization</a:t>
            </a:r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Competing paradigms that underlie many digital technologies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Recap</a:t>
            </a:r>
            <a:endParaRPr sz="3600" b="1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0" name="Google Shape;340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5344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Protection against invalid transactions is cryptographic, </a:t>
            </a:r>
            <a:b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but enforced by consensus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Protection against double-spending is purely by consensus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You’re never 100% sure a transaction is in consensus branch. Guarantee is probabilistic</a:t>
            </a:r>
            <a:endParaRPr dirty="0"/>
          </a:p>
        </p:txBody>
      </p:sp>
      <p:pic>
        <p:nvPicPr>
          <p:cNvPr id="341" name="Google Shape;34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340593"/>
            <a:ext cx="4010798" cy="1622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>
            <a:spLocks noGrp="1"/>
          </p:cNvSpPr>
          <p:nvPr>
            <p:ph type="subTitle" idx="1"/>
          </p:nvPr>
        </p:nvSpPr>
        <p:spPr>
          <a:xfrm>
            <a:off x="685800" y="1690478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Lecture 2.4:</a:t>
            </a:r>
            <a:endParaRPr sz="3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endParaRPr sz="3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Incentives and proof of work</a:t>
            </a:r>
            <a:endParaRPr sz="3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Can we give nodes </a:t>
            </a:r>
            <a:r>
              <a:rPr lang="en" sz="24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incentives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for behaving honestly?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Everything so far is just a distributed consensus protocol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But now we utilize the fact that the currency has value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2" name="Google Shape;35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002" y="1879307"/>
            <a:ext cx="4695569" cy="1899241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Assumption of honesty is problematic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4" name="Google Shape;354;p38"/>
          <p:cNvSpPr txBox="1"/>
          <p:nvPr/>
        </p:nvSpPr>
        <p:spPr>
          <a:xfrm>
            <a:off x="3484617" y="2876550"/>
            <a:ext cx="29161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Can we penalize the node </a:t>
            </a:r>
            <a:b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that created this block?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55" name="Google Shape;355;p38"/>
          <p:cNvCxnSpPr>
            <a:stCxn id="354" idx="1"/>
          </p:cNvCxnSpPr>
          <p:nvPr/>
        </p:nvCxnSpPr>
        <p:spPr>
          <a:xfrm flipH="1">
            <a:off x="3124317" y="3199716"/>
            <a:ext cx="360300" cy="1341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6" name="Google Shape;356;p38"/>
          <p:cNvSpPr txBox="1"/>
          <p:nvPr/>
        </p:nvSpPr>
        <p:spPr>
          <a:xfrm>
            <a:off x="5465817" y="1809750"/>
            <a:ext cx="29129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Can we reward nodes </a:t>
            </a:r>
            <a:b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that created these blocks?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57" name="Google Shape;357;p38"/>
          <p:cNvCxnSpPr>
            <a:stCxn id="356" idx="1"/>
          </p:cNvCxnSpPr>
          <p:nvPr/>
        </p:nvCxnSpPr>
        <p:spPr>
          <a:xfrm flipH="1">
            <a:off x="5105517" y="2132916"/>
            <a:ext cx="360300" cy="149400"/>
          </a:xfrm>
          <a:prstGeom prst="straightConnector1">
            <a:avLst/>
          </a:prstGeom>
          <a:noFill/>
          <a:ln w="127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8" name="Google Shape;358;p38"/>
          <p:cNvSpPr/>
          <p:nvPr/>
        </p:nvSpPr>
        <p:spPr>
          <a:xfrm>
            <a:off x="4375299" y="2876550"/>
            <a:ext cx="806301" cy="646331"/>
          </a:xfrm>
          <a:prstGeom prst="mathMultiply">
            <a:avLst>
              <a:gd name="adj1" fmla="val 23520"/>
            </a:avLst>
          </a:prstGeom>
          <a:gradFill>
            <a:gsLst>
              <a:gs pos="0">
                <a:srgbClr val="A42425"/>
              </a:gs>
              <a:gs pos="100000">
                <a:srgbClr val="FFAEAE"/>
              </a:gs>
            </a:gsLst>
            <a:lin ang="16200000" scaled="0"/>
          </a:gradFill>
          <a:ln w="9525" cap="flat" cmpd="sng">
            <a:solidFill>
              <a:srgbClr val="952F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Incentive 1: block reward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4" name="Google Shape;364;p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Creator of block gets to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include </a:t>
            </a:r>
            <a:r>
              <a:rPr lang="en" sz="24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special coin-creation transaction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in the block</a:t>
            </a:r>
          </a:p>
          <a:p>
            <a:pPr marL="800100" lvl="1" indent="-342900"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oinbase transaction 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choose recipient address of this transaction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/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Value is fixed: currently </a:t>
            </a:r>
            <a:r>
              <a:rPr lang="en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3.125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BTC, halves every 4 years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Block creator gets to “collect” the reward only if the block ends up on long-term consensus branch!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There’s a finite supply of bitcoins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70" name="Google Shape;370;p40"/>
          <p:cNvSpPr txBox="1">
            <a:spLocks noGrp="1"/>
          </p:cNvSpPr>
          <p:nvPr>
            <p:ph type="body" idx="1"/>
          </p:nvPr>
        </p:nvSpPr>
        <p:spPr>
          <a:xfrm>
            <a:off x="4800600" y="1276350"/>
            <a:ext cx="4038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Block reward is how </a:t>
            </a:r>
            <a:b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new bitcoins are created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Runs out in 2140. 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 new bitcoins unless rules change</a:t>
            </a:r>
            <a:endParaRPr dirty="0"/>
          </a:p>
        </p:txBody>
      </p:sp>
      <p:grpSp>
        <p:nvGrpSpPr>
          <p:cNvPr id="371" name="Google Shape;371;p40"/>
          <p:cNvGrpSpPr/>
          <p:nvPr/>
        </p:nvGrpSpPr>
        <p:grpSpPr>
          <a:xfrm>
            <a:off x="457200" y="1428750"/>
            <a:ext cx="4232077" cy="3265845"/>
            <a:chOff x="533400" y="1428750"/>
            <a:chExt cx="4232077" cy="3265845"/>
          </a:xfrm>
        </p:grpSpPr>
        <p:grpSp>
          <p:nvGrpSpPr>
            <p:cNvPr id="372" name="Google Shape;372;p40"/>
            <p:cNvGrpSpPr/>
            <p:nvPr/>
          </p:nvGrpSpPr>
          <p:grpSpPr>
            <a:xfrm>
              <a:off x="533400" y="1428750"/>
              <a:ext cx="4232077" cy="3265845"/>
              <a:chOff x="378023" y="1616148"/>
              <a:chExt cx="4232077" cy="3265845"/>
            </a:xfrm>
          </p:grpSpPr>
          <p:pic>
            <p:nvPicPr>
              <p:cNvPr id="373" name="Google Shape;373;p40" descr="https://upload.wikimedia.org/wikipedia/commons/thumb/5/54/Total_bitcoins_over_time.png/740px-Total_bitcoins_over_time.png"/>
              <p:cNvPicPr preferRelativeResize="0"/>
              <p:nvPr/>
            </p:nvPicPr>
            <p:blipFill rotWithShape="1">
              <a:blip r:embed="rId3">
                <a:alphaModFix/>
              </a:blip>
              <a:srcRect l="3868" t="5679" b="3137"/>
              <a:stretch/>
            </p:blipFill>
            <p:spPr>
              <a:xfrm>
                <a:off x="691116" y="1616148"/>
                <a:ext cx="3918984" cy="30090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4" name="Google Shape;374;p40"/>
              <p:cNvSpPr txBox="1"/>
              <p:nvPr/>
            </p:nvSpPr>
            <p:spPr>
              <a:xfrm>
                <a:off x="2369120" y="4574216"/>
                <a:ext cx="56297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Trebuchet MS"/>
                  <a:buNone/>
                </a:pPr>
                <a:r>
                  <a:rPr lang="en" sz="1400" b="0" i="0" u="none" strike="noStrike" cap="non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Year</a:t>
                </a:r>
                <a:endParaRPr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375" name="Google Shape;375;p40"/>
              <p:cNvSpPr txBox="1"/>
              <p:nvPr/>
            </p:nvSpPr>
            <p:spPr>
              <a:xfrm rot="-5400000">
                <a:off x="-668898" y="2966766"/>
                <a:ext cx="240161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Trebuchet MS"/>
                  <a:buNone/>
                </a:pPr>
                <a:r>
                  <a:rPr lang="en" sz="1400" b="0" i="0" u="none" strike="noStrike" cap="non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Total bitcoins in circulation</a:t>
                </a:r>
                <a:endParaRPr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sp>
          <p:nvSpPr>
            <p:cNvPr id="376" name="Google Shape;376;p40"/>
            <p:cNvSpPr txBox="1"/>
            <p:nvPr/>
          </p:nvSpPr>
          <p:spPr>
            <a:xfrm>
              <a:off x="2007045" y="2702884"/>
              <a:ext cx="26773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First inflection point:</a:t>
              </a:r>
              <a:b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</a:br>
              <a:r>
                <a:rPr lang="en" sz="12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reward halved from 50BTC to 25BTC</a:t>
              </a:r>
              <a:endParaRPr sz="1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377" name="Google Shape;377;p40"/>
            <p:cNvCxnSpPr>
              <a:stCxn id="376" idx="1"/>
            </p:cNvCxnSpPr>
            <p:nvPr/>
          </p:nvCxnSpPr>
          <p:spPr>
            <a:xfrm rot="10800000">
              <a:off x="1600245" y="2876416"/>
              <a:ext cx="406800" cy="573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cxnSp>
        <p:nvCxnSpPr>
          <p:cNvPr id="378" name="Google Shape;378;p40"/>
          <p:cNvCxnSpPr/>
          <p:nvPr/>
        </p:nvCxnSpPr>
        <p:spPr>
          <a:xfrm>
            <a:off x="4608181" y="1504950"/>
            <a:ext cx="649619" cy="1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9" name="Google Shape;379;p40"/>
          <p:cNvSpPr/>
          <p:nvPr/>
        </p:nvSpPr>
        <p:spPr>
          <a:xfrm>
            <a:off x="5257800" y="1274118"/>
            <a:ext cx="34467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Total supply: 21 million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Incentive 2: transaction fees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5" name="Google Shape;385;p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Creator of transaction can choose to make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output value less than input value</a:t>
            </a: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Remainder is a transaction fee and goes to block creator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Purely voluntary, like a tip</a:t>
            </a:r>
          </a:p>
          <a:p>
            <a:pPr marL="0" lvl="0" indent="0"/>
            <a:r>
              <a:rPr lang="en-US" sz="1200" dirty="0">
                <a:hlinkClick r:id="rId3"/>
              </a:rPr>
              <a:t>https://faculty.chicagobooth.edu/jacob.leshno/Research/Bitcoin%20Market%20Design.pdf</a:t>
            </a:r>
            <a:endParaRPr lang="en-US" sz="1200" dirty="0"/>
          </a:p>
          <a:p>
            <a:pPr marL="0" lvl="0" indent="0"/>
            <a:r>
              <a:rPr lang="en-US" sz="1200" dirty="0">
                <a:hlinkClick r:id="rId4"/>
              </a:rPr>
              <a:t>https://www.microsoft.com/en-us/research/video/monopoly-without-monopolist-economic-analysis-bitcoin/</a:t>
            </a:r>
            <a:endParaRPr sz="12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Remaining problems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1" name="Google Shape;391;p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to pick a random node?</a:t>
            </a:r>
            <a:endParaRPr dirty="0"/>
          </a:p>
          <a:p>
            <a:pPr marL="5143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to avoid a free-for-all due to rewards?</a:t>
            </a:r>
            <a:endParaRPr dirty="0"/>
          </a:p>
          <a:p>
            <a:pPr marL="5143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AutoNum type="arabicPeriod"/>
            </a:pPr>
            <a:r>
              <a:rPr lang="en" sz="3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to prevent Sybil attacks?</a:t>
            </a:r>
            <a:endParaRPr dirty="0"/>
          </a:p>
          <a:p>
            <a:pPr marL="5143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Mining Illustration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https://andersbrownworth.com/blockchain/blockchain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10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Proof of work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7" name="Google Shape;397;p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5344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approximate selecting a random node: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select nodes in proportion to a resource </a:t>
            </a:r>
            <a:b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that no one can monopolize (we hope)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proportion to computing power: proof-of-work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proportion to ownership: proof-of-stake</a:t>
            </a: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Equivalent views of proof of work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3" name="Google Shape;403;p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Select nodes in proportion to computing power</a:t>
            </a:r>
            <a:endParaRPr dirty="0"/>
          </a:p>
          <a:p>
            <a:pPr marL="5143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2. Let nodes compete for right to create block</a:t>
            </a:r>
            <a:endParaRPr dirty="0"/>
          </a:p>
          <a:p>
            <a:pPr marL="51435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3. Make it moderately hard to create new identities</a:t>
            </a: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Decentralization is not all-or-nothing</a:t>
            </a:r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203200" y="1200150"/>
            <a:ext cx="8755743" cy="37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E-mail: </a:t>
            </a:r>
            <a:b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decentralized protocol, but dominated by </a:t>
            </a:r>
            <a:b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centralized webmail services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 sz="2800" dirty="0">
                <a:solidFill>
                  <a:schemeClr val="dk1"/>
                </a:solidFill>
                <a:latin typeface="Trebuchet MS"/>
                <a:sym typeface="Trebuchet MS"/>
              </a:rPr>
              <a:t>Cloud service: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 sz="2800" dirty="0">
                <a:solidFill>
                  <a:schemeClr val="dk1"/>
                </a:solidFill>
                <a:latin typeface="Trebuchet MS"/>
                <a:sym typeface="Trebuchet MS"/>
              </a:rPr>
              <a:t>	logically centralized; with distributed elements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rebuchet MS"/>
                <a:sym typeface="Trebuchet MS"/>
              </a:rPr>
              <a:t>E</a:t>
            </a:r>
            <a:r>
              <a:rPr lang="en" sz="2800" dirty="0">
                <a:solidFill>
                  <a:schemeClr val="bg1">
                    <a:lumMod val="50000"/>
                  </a:schemeClr>
                </a:solidFill>
                <a:latin typeface="Trebuchet MS"/>
                <a:sym typeface="Trebuchet MS"/>
              </a:rPr>
              <a:t>quifax?</a:t>
            </a:r>
            <a:endParaRPr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Hash puzzles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09" name="Google Shape;409;p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To create block, find nonce s.t.</a:t>
            </a: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H(nonce ‖ prev_hash ‖ tx ‖ … ‖ tx) is very small</a:t>
            </a: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410" name="Google Shape;410;p45"/>
          <p:cNvGraphicFramePr/>
          <p:nvPr/>
        </p:nvGraphicFramePr>
        <p:xfrm>
          <a:off x="533400" y="2957623"/>
          <a:ext cx="8001000" cy="304810"/>
        </p:xfrm>
        <a:graphic>
          <a:graphicData uri="http://schemas.openxmlformats.org/drawingml/2006/table">
            <a:tbl>
              <a:tblPr firstRow="1" bandRow="1">
                <a:noFill/>
                <a:tableStyleId>{FE717011-2305-4F8E-9F32-30F4AEBBCDD9}</a:tableStyleId>
              </a:tblPr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23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8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83B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83B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83B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83B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83B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83B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83B3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83B3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11" name="Google Shape;411;p45"/>
          <p:cNvCxnSpPr/>
          <p:nvPr/>
        </p:nvCxnSpPr>
        <p:spPr>
          <a:xfrm>
            <a:off x="533400" y="2805223"/>
            <a:ext cx="8001000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412" name="Google Shape;412;p45"/>
          <p:cNvSpPr txBox="1"/>
          <p:nvPr/>
        </p:nvSpPr>
        <p:spPr>
          <a:xfrm>
            <a:off x="3429000" y="2419350"/>
            <a:ext cx="23711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Output space of hash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13" name="Google Shape;413;p45"/>
          <p:cNvCxnSpPr/>
          <p:nvPr/>
        </p:nvCxnSpPr>
        <p:spPr>
          <a:xfrm>
            <a:off x="533400" y="3409950"/>
            <a:ext cx="914400" cy="0"/>
          </a:xfrm>
          <a:prstGeom prst="straightConnector1">
            <a:avLst/>
          </a:prstGeom>
          <a:noFill/>
          <a:ln w="19050" cap="flat" cmpd="sng">
            <a:solidFill>
              <a:srgbClr val="7F7F7F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414" name="Google Shape;414;p45"/>
          <p:cNvSpPr txBox="1"/>
          <p:nvPr/>
        </p:nvSpPr>
        <p:spPr>
          <a:xfrm>
            <a:off x="514531" y="3486150"/>
            <a:ext cx="9332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Target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space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5" name="Google Shape;415;p45"/>
          <p:cNvSpPr txBox="1"/>
          <p:nvPr/>
        </p:nvSpPr>
        <p:spPr>
          <a:xfrm>
            <a:off x="1803069" y="3769684"/>
            <a:ext cx="6731331" cy="646331"/>
          </a:xfrm>
          <a:prstGeom prst="rect">
            <a:avLst/>
          </a:prstGeom>
          <a:solidFill>
            <a:srgbClr val="EFD7AE"/>
          </a:solidFill>
          <a:ln w="19050" cap="flat" cmpd="sng">
            <a:solidFill>
              <a:srgbClr val="E7C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If hash function is secure: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only way to succeed is to try enough nonces until you get lucky</a:t>
            </a:r>
            <a:endParaRPr sz="1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16" name="Google Shape;416;p45"/>
          <p:cNvGrpSpPr/>
          <p:nvPr/>
        </p:nvGrpSpPr>
        <p:grpSpPr>
          <a:xfrm>
            <a:off x="7272668" y="1056375"/>
            <a:ext cx="1199710" cy="905775"/>
            <a:chOff x="6191690" y="361950"/>
            <a:chExt cx="1199710" cy="905775"/>
          </a:xfrm>
        </p:grpSpPr>
        <p:grpSp>
          <p:nvGrpSpPr>
            <p:cNvPr id="417" name="Google Shape;417;p45"/>
            <p:cNvGrpSpPr/>
            <p:nvPr/>
          </p:nvGrpSpPr>
          <p:grpSpPr>
            <a:xfrm>
              <a:off x="6629400" y="361950"/>
              <a:ext cx="762000" cy="905775"/>
              <a:chOff x="2895600" y="2199376"/>
              <a:chExt cx="762000" cy="905775"/>
            </a:xfrm>
          </p:grpSpPr>
          <p:sp>
            <p:nvSpPr>
              <p:cNvPr id="418" name="Google Shape;418;p45"/>
              <p:cNvSpPr/>
              <p:nvPr/>
            </p:nvSpPr>
            <p:spPr>
              <a:xfrm>
                <a:off x="2895600" y="2199376"/>
                <a:ext cx="762000" cy="228721"/>
              </a:xfrm>
              <a:prstGeom prst="rect">
                <a:avLst/>
              </a:prstGeom>
              <a:solidFill>
                <a:srgbClr val="CCCCCC"/>
              </a:solidFill>
              <a:ln w="1905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Trebuchet MS"/>
                  <a:buNone/>
                </a:pPr>
                <a:r>
                  <a:rPr lang="en" sz="1400" b="0" i="0" u="none" strike="noStrike" cap="non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nonce</a:t>
                </a:r>
                <a:endParaRPr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19" name="Google Shape;419;p45"/>
              <p:cNvSpPr/>
              <p:nvPr/>
            </p:nvSpPr>
            <p:spPr>
              <a:xfrm>
                <a:off x="2895600" y="2427976"/>
                <a:ext cx="762000" cy="223643"/>
              </a:xfrm>
              <a:prstGeom prst="rect">
                <a:avLst/>
              </a:prstGeom>
              <a:solidFill>
                <a:srgbClr val="CCCCCC"/>
              </a:solidFill>
              <a:ln w="1905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Trebuchet MS"/>
                  <a:buNone/>
                </a:pPr>
                <a:r>
                  <a:rPr lang="en" sz="1400" b="0" i="0" u="none" strike="noStrike" cap="non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prev_h</a:t>
                </a:r>
                <a:endParaRPr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20" name="Google Shape;420;p45"/>
              <p:cNvSpPr/>
              <p:nvPr/>
            </p:nvSpPr>
            <p:spPr>
              <a:xfrm>
                <a:off x="2895600" y="2647950"/>
                <a:ext cx="762000" cy="216762"/>
              </a:xfrm>
              <a:prstGeom prst="rect">
                <a:avLst/>
              </a:prstGeom>
              <a:solidFill>
                <a:srgbClr val="CCCCCC"/>
              </a:solidFill>
              <a:ln w="1905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Trebuchet MS"/>
                  <a:buNone/>
                </a:pPr>
                <a:r>
                  <a:rPr lang="en" sz="1400" b="0" i="0" u="none" strike="noStrike" cap="non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Tx</a:t>
                </a:r>
                <a:endParaRPr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  <p:sp>
            <p:nvSpPr>
              <p:cNvPr id="421" name="Google Shape;421;p45"/>
              <p:cNvSpPr/>
              <p:nvPr/>
            </p:nvSpPr>
            <p:spPr>
              <a:xfrm>
                <a:off x="2895600" y="2864713"/>
                <a:ext cx="762000" cy="240438"/>
              </a:xfrm>
              <a:prstGeom prst="rect">
                <a:avLst/>
              </a:prstGeom>
              <a:solidFill>
                <a:srgbClr val="CCCCCC"/>
              </a:solidFill>
              <a:ln w="19050" cap="flat" cmpd="sng">
                <a:solidFill>
                  <a:srgbClr val="66666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Trebuchet MS"/>
                  <a:buNone/>
                </a:pPr>
                <a:r>
                  <a:rPr lang="en" sz="1400" b="0" i="0" u="none" strike="noStrike" cap="none">
                    <a:solidFill>
                      <a:srgbClr val="000000"/>
                    </a:solidFill>
                    <a:latin typeface="Trebuchet MS"/>
                    <a:ea typeface="Trebuchet MS"/>
                    <a:cs typeface="Trebuchet MS"/>
                    <a:sym typeface="Trebuchet MS"/>
                  </a:rPr>
                  <a:t>Tx</a:t>
                </a:r>
                <a:endParaRPr sz="14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endParaRPr>
              </a:p>
            </p:txBody>
          </p:sp>
        </p:grpSp>
        <p:cxnSp>
          <p:nvCxnSpPr>
            <p:cNvPr id="422" name="Google Shape;422;p45"/>
            <p:cNvCxnSpPr/>
            <p:nvPr/>
          </p:nvCxnSpPr>
          <p:spPr>
            <a:xfrm rot="10800000">
              <a:off x="6191690" y="713004"/>
              <a:ext cx="52152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PoW property 1: difficult to compute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8" name="Google Shape;428;p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As of Aug 2014: about 10</a:t>
            </a:r>
            <a:r>
              <a:rPr lang="en" sz="3000" b="0" i="0" u="none" strike="noStrike" cap="none" baseline="300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20</a:t>
            </a:r>
            <a:r>
              <a:rPr lang="en" sz="3000" b="0" i="0" u="none" strike="noStrike" cap="none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rPr>
              <a:t> hashes/block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Only some nodes bother to compete — miners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PoW property 2: parameterizable cost</a:t>
            </a:r>
            <a:endParaRPr sz="32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4" name="Google Shape;434;p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Nodes automatically re-calculate the target roughly every two weeks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800" dirty="0">
                <a:solidFill>
                  <a:schemeClr val="dk1"/>
                </a:solidFill>
                <a:latin typeface="Trebuchet MS"/>
                <a:sym typeface="Trebuchet MS"/>
              </a:rPr>
              <a:t>(6*24*14 = 144*14 </a:t>
            </a:r>
            <a:r>
              <a:rPr lang="en" sz="2800">
                <a:solidFill>
                  <a:schemeClr val="dk1"/>
                </a:solidFill>
                <a:latin typeface="Trebuchet MS"/>
                <a:sym typeface="Trebuchet MS"/>
              </a:rPr>
              <a:t>= 2016 blocks)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Goal: </a:t>
            </a:r>
            <a:r>
              <a:rPr lang="en" sz="2800" b="0" i="0" u="sng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average</a:t>
            </a: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time between blocks = 10 minutes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5" name="Google Shape;435;p47"/>
          <p:cNvSpPr/>
          <p:nvPr/>
        </p:nvSpPr>
        <p:spPr>
          <a:xfrm>
            <a:off x="533400" y="3638550"/>
            <a:ext cx="8001000" cy="954107"/>
          </a:xfrm>
          <a:prstGeom prst="rect">
            <a:avLst/>
          </a:prstGeom>
          <a:solidFill>
            <a:srgbClr val="EFD7AE"/>
          </a:solidFill>
          <a:ln w="19050" cap="flat" cmpd="sng">
            <a:solidFill>
              <a:srgbClr val="E7C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Prob (Alice wins next block) =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fraction of global hash power she controls</a:t>
            </a:r>
            <a:endParaRPr sz="28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Key security assumption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1" name="Google Shape;441;p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Attacks infeasible if majority of miners </a:t>
            </a:r>
            <a:r>
              <a:rPr lang="en" sz="30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weighted by hash power</a:t>
            </a:r>
            <a:r>
              <a:rPr lang="en"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follow the protocol</a:t>
            </a: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Solving hash puzzles is probabilistic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47" name="Google Shape;447;p49"/>
          <p:cNvGrpSpPr/>
          <p:nvPr/>
        </p:nvGrpSpPr>
        <p:grpSpPr>
          <a:xfrm>
            <a:off x="533399" y="1352550"/>
            <a:ext cx="5398534" cy="3417332"/>
            <a:chOff x="1078467" y="1352550"/>
            <a:chExt cx="5398534" cy="3417332"/>
          </a:xfrm>
        </p:grpSpPr>
        <p:pic>
          <p:nvPicPr>
            <p:cNvPr id="448" name="Google Shape;448;p4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24000" y="1352550"/>
              <a:ext cx="4953001" cy="304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9" name="Google Shape;449;p49"/>
            <p:cNvSpPr txBox="1"/>
            <p:nvPr/>
          </p:nvSpPr>
          <p:spPr>
            <a:xfrm>
              <a:off x="2042271" y="4400550"/>
              <a:ext cx="391645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Time to next block (entire network)</a:t>
              </a:r>
              <a:endPara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50" name="Google Shape;450;p49"/>
            <p:cNvSpPr txBox="1"/>
            <p:nvPr/>
          </p:nvSpPr>
          <p:spPr>
            <a:xfrm rot="-5400000">
              <a:off x="201785" y="2691883"/>
              <a:ext cx="21226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Probability density</a:t>
              </a:r>
              <a:endPara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451" name="Google Shape;451;p49"/>
            <p:cNvCxnSpPr/>
            <p:nvPr/>
          </p:nvCxnSpPr>
          <p:spPr>
            <a:xfrm>
              <a:off x="2438400" y="2038350"/>
              <a:ext cx="0" cy="2362200"/>
            </a:xfrm>
            <a:prstGeom prst="straightConnector1">
              <a:avLst/>
            </a:prstGeom>
            <a:noFill/>
            <a:ln w="19050" cap="flat" cmpd="sng">
              <a:solidFill>
                <a:srgbClr val="7F7F7F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452" name="Google Shape;452;p49"/>
            <p:cNvSpPr txBox="1"/>
            <p:nvPr/>
          </p:nvSpPr>
          <p:spPr>
            <a:xfrm>
              <a:off x="1910171" y="1352550"/>
              <a:ext cx="100700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10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minutes</a:t>
              </a:r>
              <a:endParaRPr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53" name="Google Shape;453;p49"/>
          <p:cNvSpPr txBox="1"/>
          <p:nvPr/>
        </p:nvSpPr>
        <p:spPr>
          <a:xfrm>
            <a:off x="3124200" y="1629266"/>
            <a:ext cx="5157181" cy="8237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942" t="-3622" b="-2173"/>
            </a:stretch>
          </a:blipFill>
          <a:ln w="19050" cap="flat" cmpd="sng">
            <a:solidFill>
              <a:srgbClr val="E7C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" sz="1400" b="0" i="0" u="none" strike="noStrike" cap="non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PoW property 3: trivial to verify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9" name="Google Shape;459;p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Nonce must be published as part of block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Other miners simply verify that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H(nonce ‖ prev_hash ‖ tx ‖ … ‖ tx) &lt; target</a:t>
            </a: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8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Mining economics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5" name="Google Shape;465;p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Complications:	</a:t>
            </a:r>
            <a:endParaRPr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fixed vs. variable costs 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(my conversation with Canaan)</a:t>
            </a:r>
            <a:endParaRPr sz="2000" dirty="0"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reward depends on global hash rate</a:t>
            </a:r>
            <a:endParaRPr dirty="0"/>
          </a:p>
        </p:txBody>
      </p:sp>
      <p:graphicFrame>
        <p:nvGraphicFramePr>
          <p:cNvPr id="466" name="Google Shape;466;p51"/>
          <p:cNvGraphicFramePr/>
          <p:nvPr/>
        </p:nvGraphicFramePr>
        <p:xfrm>
          <a:off x="554666" y="1657350"/>
          <a:ext cx="7924800" cy="822970"/>
        </p:xfrm>
        <a:graphic>
          <a:graphicData uri="http://schemas.openxmlformats.org/drawingml/2006/table">
            <a:tbl>
              <a:tblPr firstRow="1" bandRow="1">
                <a:noFill/>
                <a:tableStyleId>{FE717011-2305-4F8E-9F32-30F4AEBBCDD9}</a:tableStyleId>
              </a:tblPr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9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rebuchet MS"/>
                        <a:buNone/>
                      </a:pPr>
                      <a:r>
                        <a:rPr lang="en" sz="24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If mining reward </a:t>
                      </a:r>
                      <a:br>
                        <a:rPr lang="en" sz="24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lang="en" sz="24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(block reward + Tx fees)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D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rebuchet MS"/>
                        <a:buNone/>
                      </a:pPr>
                      <a:r>
                        <a:rPr lang="en" sz="24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&gt;</a:t>
                      </a:r>
                      <a:endParaRPr sz="2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D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rebuchet MS"/>
                        <a:buNone/>
                      </a:pPr>
                      <a:r>
                        <a:rPr lang="en" sz="24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hardware + electricity cost</a:t>
                      </a:r>
                      <a:endParaRPr sz="2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D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rebuchet MS"/>
                        <a:buNone/>
                      </a:pPr>
                      <a:r>
                        <a:rPr lang="en" sz="24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→</a:t>
                      </a:r>
                      <a:endParaRPr sz="2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 anchor="ctr">
                    <a:lnT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D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Trebuchet MS"/>
                        <a:buNone/>
                      </a:pPr>
                      <a:r>
                        <a:rPr lang="en" sz="24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Profit</a:t>
                      </a:r>
                      <a:endParaRPr sz="24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AB792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D7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2"/>
          <p:cNvSpPr txBox="1">
            <a:spLocks noGrp="1"/>
          </p:cNvSpPr>
          <p:nvPr>
            <p:ph type="subTitle" idx="1"/>
          </p:nvPr>
        </p:nvSpPr>
        <p:spPr>
          <a:xfrm>
            <a:off x="685800" y="1690478"/>
            <a:ext cx="7772400" cy="78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Lecture 2.5:</a:t>
            </a:r>
            <a:endParaRPr sz="3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endParaRPr sz="3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Putting it all together</a:t>
            </a:r>
            <a:endParaRPr sz="30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Recap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7" name="Google Shape;477;p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Identities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Transactions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P2P network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8" name="Google Shape;478;p5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Block chain &amp; consensus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Hash puzzles &amp; mining</a:t>
            </a: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Bitcoin has three types of consensus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4" name="Google Shape;484;p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Value</a:t>
            </a:r>
            <a:endParaRPr/>
          </a:p>
          <a:p>
            <a:pPr marL="4572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State</a:t>
            </a:r>
            <a:endParaRPr/>
          </a:p>
          <a:p>
            <a:pPr marL="457200" marR="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"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Rules</a:t>
            </a: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Aspects of decentralization in Bitcoin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AutoNum type="arabicPeriod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Who maintains the ledger?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AutoNum type="arabicPeriod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Who has authority over which transactions are valid?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AutoNum type="arabicPeriod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Who creates new bitcoins?</a:t>
            </a:r>
            <a:endParaRPr dirty="0"/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AutoNum type="arabicPeriod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Who determines how the rules of the system change?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AutoNum type="arabicPeriod"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do bitcoins acquire exchange value?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Beyond the protocol: 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exchanges, wallet software, service providers...</a:t>
            </a: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Bitcoin is bootstrapped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490" name="Google Shape;490;p55"/>
          <p:cNvGrpSpPr/>
          <p:nvPr/>
        </p:nvGrpSpPr>
        <p:grpSpPr>
          <a:xfrm>
            <a:off x="2631399" y="1276546"/>
            <a:ext cx="3576400" cy="2944237"/>
            <a:chOff x="2021799" y="196"/>
            <a:chExt cx="3576400" cy="2944237"/>
          </a:xfrm>
        </p:grpSpPr>
        <p:sp>
          <p:nvSpPr>
            <p:cNvPr id="491" name="Google Shape;491;p55"/>
            <p:cNvSpPr/>
            <p:nvPr/>
          </p:nvSpPr>
          <p:spPr>
            <a:xfrm>
              <a:off x="3095624" y="196"/>
              <a:ext cx="1428749" cy="928687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55"/>
            <p:cNvSpPr txBox="1"/>
            <p:nvPr/>
          </p:nvSpPr>
          <p:spPr>
            <a:xfrm>
              <a:off x="3140959" y="45531"/>
              <a:ext cx="1338079" cy="838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security of block chain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55"/>
            <p:cNvSpPr/>
            <p:nvPr/>
          </p:nvSpPr>
          <p:spPr>
            <a:xfrm>
              <a:off x="2570053" y="464540"/>
              <a:ext cx="2479893" cy="2479893"/>
            </a:xfrm>
            <a:custGeom>
              <a:avLst/>
              <a:gdLst/>
              <a:ahLst/>
              <a:cxnLst/>
              <a:rect l="l" t="t" r="r" b="b"/>
              <a:pathLst>
                <a:path w="2479893" h="2479893" extrusionOk="0">
                  <a:moveTo>
                    <a:pt x="2146612" y="394118"/>
                  </a:moveTo>
                  <a:lnTo>
                    <a:pt x="2146612" y="394118"/>
                  </a:lnTo>
                  <a:cubicBezTo>
                    <a:pt x="2337426" y="598656"/>
                    <a:pt x="2453473" y="861705"/>
                    <a:pt x="2475901" y="1140529"/>
                  </a:cubicBezTo>
                </a:path>
              </a:pathLst>
            </a:custGeom>
            <a:noFill/>
            <a:ln w="9525" cap="flat" cmpd="sng">
              <a:solidFill>
                <a:srgbClr val="3781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5"/>
            <p:cNvSpPr/>
            <p:nvPr/>
          </p:nvSpPr>
          <p:spPr>
            <a:xfrm>
              <a:off x="4169450" y="1860116"/>
              <a:ext cx="1428749" cy="928687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5"/>
            <p:cNvSpPr txBox="1"/>
            <p:nvPr/>
          </p:nvSpPr>
          <p:spPr>
            <a:xfrm>
              <a:off x="4214785" y="1905451"/>
              <a:ext cx="1338079" cy="838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value of currency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55"/>
            <p:cNvSpPr/>
            <p:nvPr/>
          </p:nvSpPr>
          <p:spPr>
            <a:xfrm>
              <a:off x="2570053" y="464540"/>
              <a:ext cx="2479893" cy="2479893"/>
            </a:xfrm>
            <a:custGeom>
              <a:avLst/>
              <a:gdLst/>
              <a:ahLst/>
              <a:cxnLst/>
              <a:rect l="l" t="t" r="r" b="b"/>
              <a:pathLst>
                <a:path w="2479893" h="2479893" extrusionOk="0">
                  <a:moveTo>
                    <a:pt x="1621035" y="2419878"/>
                  </a:moveTo>
                  <a:lnTo>
                    <a:pt x="1621035" y="2419878"/>
                  </a:lnTo>
                  <a:cubicBezTo>
                    <a:pt x="1373277" y="2499898"/>
                    <a:pt x="1106616" y="2499898"/>
                    <a:pt x="858857" y="2419878"/>
                  </a:cubicBezTo>
                </a:path>
              </a:pathLst>
            </a:custGeom>
            <a:noFill/>
            <a:ln w="9525" cap="flat" cmpd="sng">
              <a:solidFill>
                <a:srgbClr val="3781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55"/>
            <p:cNvSpPr/>
            <p:nvPr/>
          </p:nvSpPr>
          <p:spPr>
            <a:xfrm>
              <a:off x="2021799" y="1860116"/>
              <a:ext cx="1428749" cy="928687"/>
            </a:xfrm>
            <a:prstGeom prst="roundRect">
              <a:avLst>
                <a:gd name="adj" fmla="val 16667"/>
              </a:avLst>
            </a:prstGeom>
            <a:solidFill>
              <a:srgbClr val="EFD7AE"/>
            </a:solidFill>
            <a:ln w="9525" cap="flat" cmpd="sng">
              <a:solidFill>
                <a:srgbClr val="E7C58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55"/>
            <p:cNvSpPr txBox="1"/>
            <p:nvPr/>
          </p:nvSpPr>
          <p:spPr>
            <a:xfrm>
              <a:off x="2067134" y="1905451"/>
              <a:ext cx="1338079" cy="8380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95"/>
                </a:spcAft>
                <a:buClr>
                  <a:schemeClr val="dk1"/>
                </a:buClr>
                <a:buFont typeface="Arial"/>
                <a:buNone/>
              </a:pPr>
              <a:r>
                <a:rPr lang="en" sz="17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health of mining ecosystem</a:t>
              </a:r>
              <a:endPara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55"/>
            <p:cNvSpPr/>
            <p:nvPr/>
          </p:nvSpPr>
          <p:spPr>
            <a:xfrm>
              <a:off x="2570053" y="464540"/>
              <a:ext cx="2479893" cy="2479893"/>
            </a:xfrm>
            <a:custGeom>
              <a:avLst/>
              <a:gdLst/>
              <a:ahLst/>
              <a:cxnLst/>
              <a:rect l="l" t="t" r="r" b="b"/>
              <a:pathLst>
                <a:path w="2479893" h="2479893" extrusionOk="0">
                  <a:moveTo>
                    <a:pt x="3991" y="1140530"/>
                  </a:moveTo>
                  <a:lnTo>
                    <a:pt x="3991" y="1140530"/>
                  </a:lnTo>
                  <a:cubicBezTo>
                    <a:pt x="26419" y="861706"/>
                    <a:pt x="142466" y="598657"/>
                    <a:pt x="333280" y="394119"/>
                  </a:cubicBezTo>
                </a:path>
              </a:pathLst>
            </a:custGeom>
            <a:noFill/>
            <a:ln w="9525" cap="flat" cmpd="sng">
              <a:solidFill>
                <a:srgbClr val="3781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can a “51% attacker” do?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5" name="Google Shape;505;p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Steal coins from existing address?</a:t>
            </a: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Suppress some transactions?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From the block chain</a:t>
            </a: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From the P2P network</a:t>
            </a:r>
            <a:endParaRPr/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Change the block reward?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Destroy confidence in Bitcoin?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6" name="Google Shape;506;p56"/>
          <p:cNvSpPr txBox="1"/>
          <p:nvPr/>
        </p:nvSpPr>
        <p:spPr>
          <a:xfrm>
            <a:off x="5334000" y="1200150"/>
            <a:ext cx="8382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✗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✓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✗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✗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2400" b="0" i="0" u="none" strike="noStrike" cap="none">
              <a:solidFill>
                <a:srgbClr val="00B05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rgbClr val="00B050"/>
                </a:solidFill>
                <a:latin typeface="Trebuchet MS"/>
                <a:ea typeface="Trebuchet MS"/>
                <a:cs typeface="Trebuchet MS"/>
                <a:sym typeface="Trebuchet MS"/>
              </a:rPr>
              <a:t>✓✓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Remaining questions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2" name="Google Shape;512;p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do we get from consensus to currency?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else can we do with consensus?</a:t>
            </a:r>
            <a:endParaRPr sz="30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Aspects of decentralization in Bitcoin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382000" cy="3725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Peer-to-peer network: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2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open to anyone, low barrier to entry</a:t>
            </a:r>
            <a:endParaRPr sz="22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200" b="0" i="0" u="none" strike="noStrike" cap="none" dirty="0">
                <a:solidFill>
                  <a:schemeClr val="tx2"/>
                </a:solidFill>
                <a:latin typeface="Trebuchet MS"/>
                <a:ea typeface="Trebuchet MS"/>
                <a:cs typeface="Trebuchet MS"/>
                <a:sym typeface="Trebuchet MS"/>
              </a:rPr>
              <a:t>Mining: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200" b="0" i="0" u="none" strike="noStrike" cap="none" dirty="0">
                <a:solidFill>
                  <a:schemeClr val="tx2"/>
                </a:solidFill>
                <a:latin typeface="Trebuchet MS"/>
                <a:ea typeface="Trebuchet MS"/>
                <a:cs typeface="Trebuchet MS"/>
                <a:sym typeface="Trebuchet MS"/>
              </a:rPr>
              <a:t>	open to anyone, but inevitable concentration of power</a:t>
            </a:r>
            <a:endParaRPr dirty="0">
              <a:solidFill>
                <a:schemeClr val="tx2"/>
              </a:solidFill>
            </a:endParaRPr>
          </a:p>
          <a:p>
            <a:pPr marL="0" lvl="0" indent="0">
              <a:lnSpc>
                <a:spcPct val="115000"/>
              </a:lnSpc>
            </a:pPr>
            <a:r>
              <a:rPr lang="en" sz="2200" b="0" i="0" u="none" strike="noStrike" cap="none" dirty="0">
                <a:solidFill>
                  <a:schemeClr val="tx2"/>
                </a:solidFill>
                <a:latin typeface="Trebuchet MS"/>
                <a:ea typeface="Trebuchet MS"/>
                <a:cs typeface="Trebuchet MS"/>
                <a:sym typeface="Trebuchet MS"/>
              </a:rPr>
              <a:t>	often seen as undesirable (</a:t>
            </a:r>
            <a:r>
              <a:rPr lang="en-US" b="1" u="sng" dirty="0">
                <a:solidFill>
                  <a:schemeClr val="tx2"/>
                </a:solidFill>
                <a:hlinkClick r:id="rId3"/>
              </a:rPr>
              <a:t>Decentralized Mining in Centralized Pools</a:t>
            </a:r>
            <a:r>
              <a:rPr lang="en-US" b="1" u="sng" dirty="0">
                <a:solidFill>
                  <a:schemeClr val="tx2"/>
                </a:solidFill>
              </a:rPr>
              <a:t>)</a:t>
            </a:r>
            <a:r>
              <a:rPr lang="en-US" dirty="0">
                <a:solidFill>
                  <a:schemeClr val="tx2"/>
                </a:solidFill>
              </a:rPr>
              <a:t> </a:t>
            </a:r>
            <a:endParaRPr dirty="0">
              <a:solidFill>
                <a:schemeClr val="tx2"/>
              </a:solidFill>
            </a:endParaRPr>
          </a:p>
          <a:p>
            <a:pPr marL="0" lvl="0" indent="0">
              <a:lnSpc>
                <a:spcPct val="115000"/>
              </a:lnSpc>
            </a:pPr>
            <a:r>
              <a:rPr lang="en" sz="2200" b="0" i="0" u="none" strike="noStrike" cap="none" dirty="0">
                <a:solidFill>
                  <a:schemeClr val="tx2"/>
                </a:solidFill>
                <a:latin typeface="Trebuchet MS"/>
                <a:ea typeface="Trebuchet MS"/>
                <a:cs typeface="Trebuchet MS"/>
                <a:sym typeface="Trebuchet MS"/>
              </a:rPr>
              <a:t>Updates to software: </a:t>
            </a:r>
            <a:r>
              <a:rPr lang="en-US" sz="2200" dirty="0">
                <a:solidFill>
                  <a:schemeClr val="tx2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https://github.com/bitcoin/bitcoin</a:t>
            </a:r>
            <a:r>
              <a:rPr lang="en-US" sz="2200" dirty="0">
                <a:solidFill>
                  <a:schemeClr val="tx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dirty="0">
              <a:solidFill>
                <a:schemeClr val="tx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200" b="0" i="0" u="none" strike="noStrike" cap="none" dirty="0">
                <a:solidFill>
                  <a:schemeClr val="tx2"/>
                </a:solidFill>
                <a:latin typeface="Trebuchet MS"/>
                <a:ea typeface="Trebuchet MS"/>
                <a:cs typeface="Trebuchet MS"/>
                <a:sym typeface="Trebuchet MS"/>
              </a:rPr>
              <a:t>	core developers trusted by community, have great power</a:t>
            </a:r>
          </a:p>
          <a:p>
            <a:pPr marL="0" lvl="0" indent="0">
              <a:lnSpc>
                <a:spcPct val="115000"/>
              </a:lnSpc>
            </a:pPr>
            <a:r>
              <a:rPr lang="en" sz="2200" dirty="0">
                <a:solidFill>
                  <a:schemeClr val="tx2"/>
                </a:solidFill>
                <a:latin typeface="Trebuchet MS"/>
                <a:sym typeface="Trebuchet MS"/>
              </a:rPr>
              <a:t>	</a:t>
            </a:r>
            <a:r>
              <a:rPr lang="en-US" sz="1600" dirty="0">
                <a:solidFill>
                  <a:schemeClr val="tx2"/>
                </a:solidFill>
                <a:latin typeface="Trebuchet MS"/>
                <a:sym typeface="Trebuchet MS"/>
              </a:rPr>
              <a:t>(De)Centralization in Blockchain Open-Source Development Community: 	</a:t>
            </a:r>
            <a:r>
              <a:rPr lang="en-US" sz="1200" dirty="0">
                <a:solidFill>
                  <a:schemeClr val="tx2"/>
                </a:solidFill>
                <a:hlinkClick r:id="rId5"/>
              </a:rPr>
              <a:t>https://scholarspace.manoa.hawaii.edu/items/d2cf4ede-34cf-4259-bceb-17a737ba354d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endParaRPr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When Alice wants to pay Bob: </a:t>
            </a:r>
            <a:br>
              <a:rPr lang="en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she </a:t>
            </a:r>
            <a:r>
              <a:rPr lang="en" sz="24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broadcasts the transaction</a:t>
            </a:r>
            <a:r>
              <a:rPr lang="en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to all Bitcoin nodes</a:t>
            </a:r>
            <a:endParaRPr/>
          </a:p>
        </p:txBody>
      </p:sp>
      <p:pic>
        <p:nvPicPr>
          <p:cNvPr id="96" name="Google Shape;96;p19" descr="http://graphstream-project.org/media/other/CSSS2012/media/polbooks_f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190750"/>
            <a:ext cx="3535141" cy="173131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rebuchet MS"/>
              <a:buNone/>
            </a:pPr>
            <a:r>
              <a:rPr lang="en" sz="3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Bitcoin is a peer-to-peer system</a:t>
            </a:r>
            <a:endParaRPr sz="36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98" name="Google Shape;98;p19"/>
          <p:cNvGrpSpPr/>
          <p:nvPr/>
        </p:nvGrpSpPr>
        <p:grpSpPr>
          <a:xfrm>
            <a:off x="1600200" y="2727614"/>
            <a:ext cx="1905003" cy="578678"/>
            <a:chOff x="1600200" y="3053701"/>
            <a:chExt cx="1905003" cy="578678"/>
          </a:xfrm>
        </p:grpSpPr>
        <p:sp>
          <p:nvSpPr>
            <p:cNvPr id="99" name="Google Shape;99;p19"/>
            <p:cNvSpPr/>
            <p:nvPr/>
          </p:nvSpPr>
          <p:spPr>
            <a:xfrm>
              <a:off x="1600200" y="3332536"/>
              <a:ext cx="1905000" cy="299843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6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Pay to pk</a:t>
              </a:r>
              <a:r>
                <a:rPr lang="en" sz="1600" b="0" i="0" u="none" strike="noStrike" cap="none" baseline="-25000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Bob</a:t>
              </a:r>
              <a:r>
                <a:rPr lang="en" sz="16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: H(  )</a:t>
              </a:r>
              <a:endParaRPr dirty="0"/>
            </a:p>
          </p:txBody>
        </p:sp>
        <p:sp>
          <p:nvSpPr>
            <p:cNvPr id="100" name="Google Shape;100;p19"/>
            <p:cNvSpPr/>
            <p:nvPr/>
          </p:nvSpPr>
          <p:spPr>
            <a:xfrm>
              <a:off x="1600203" y="3053701"/>
              <a:ext cx="1905000" cy="282300"/>
            </a:xfrm>
            <a:prstGeom prst="rect">
              <a:avLst/>
            </a:prstGeom>
            <a:solidFill>
              <a:srgbClr val="FCE5CD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rebuchet MS"/>
                <a:buNone/>
              </a:pPr>
              <a:r>
                <a:rPr lang="en" sz="1600" b="0" i="0" u="none" strike="noStrike" cap="none" dirty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signed by Alice</a:t>
              </a:r>
              <a:endParaRPr dirty="0"/>
            </a:p>
          </p:txBody>
        </p:sp>
      </p:grpSp>
      <p:pic>
        <p:nvPicPr>
          <p:cNvPr id="101" name="Google Shape;10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90324" y="2492750"/>
            <a:ext cx="981276" cy="10636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19"/>
          <p:cNvCxnSpPr>
            <a:stCxn id="100" idx="3"/>
          </p:cNvCxnSpPr>
          <p:nvPr/>
        </p:nvCxnSpPr>
        <p:spPr>
          <a:xfrm rot="10800000" flipH="1">
            <a:off x="3505203" y="2651564"/>
            <a:ext cx="1143000" cy="2172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3" name="Google Shape;103;p19"/>
          <p:cNvCxnSpPr/>
          <p:nvPr/>
        </p:nvCxnSpPr>
        <p:spPr>
          <a:xfrm>
            <a:off x="3505200" y="3006449"/>
            <a:ext cx="1066800" cy="18125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4" name="Google Shape;104;p19"/>
          <p:cNvCxnSpPr>
            <a:stCxn id="99" idx="3"/>
          </p:cNvCxnSpPr>
          <p:nvPr/>
        </p:nvCxnSpPr>
        <p:spPr>
          <a:xfrm>
            <a:off x="3505200" y="3156370"/>
            <a:ext cx="1143000" cy="253500"/>
          </a:xfrm>
          <a:prstGeom prst="straightConnector1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5" name="Google Shape;105;p19"/>
          <p:cNvSpPr/>
          <p:nvPr/>
        </p:nvSpPr>
        <p:spPr>
          <a:xfrm>
            <a:off x="1452707" y="4167485"/>
            <a:ext cx="6048452" cy="461665"/>
          </a:xfrm>
          <a:prstGeom prst="rect">
            <a:avLst/>
          </a:prstGeom>
          <a:solidFill>
            <a:srgbClr val="EFD7AE"/>
          </a:solidFill>
          <a:ln w="19050" cap="flat" cmpd="sng">
            <a:solidFill>
              <a:srgbClr val="E7C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Note: Bob’s computer is not in the picture</a:t>
            </a:r>
            <a:endParaRPr sz="24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7359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507" y="1333145"/>
            <a:ext cx="4333223" cy="3766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Bitcoin P2P network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https://ieeexplore.ieee.org/stamp/stamp.jsp?arnumber=8703385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27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1274" y="4708522"/>
            <a:ext cx="6941451" cy="43497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https://nakamoto.com/bitcoins-p2p-network/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nakamoto.com/content/images/2020/01/image-9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79" y="186252"/>
            <a:ext cx="7076497" cy="452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4353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1829</Words>
  <Application>Microsoft Office PowerPoint</Application>
  <PresentationFormat>On-screen Show (16:9)</PresentationFormat>
  <Paragraphs>389</Paragraphs>
  <Slides>52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Trebuchet MS</vt:lpstr>
      <vt:lpstr>simple-light</vt:lpstr>
      <vt:lpstr>Simple Light</vt:lpstr>
      <vt:lpstr>Part 2</vt:lpstr>
      <vt:lpstr>PowerPoint Presentation</vt:lpstr>
      <vt:lpstr>Centralization vs. decentralization</vt:lpstr>
      <vt:lpstr>Decentralization is not all-or-nothing</vt:lpstr>
      <vt:lpstr>Aspects of decentralization in Bitcoin</vt:lpstr>
      <vt:lpstr>Aspects of decentralization in Bitcoin</vt:lpstr>
      <vt:lpstr>Bitcoin is a peer-to-peer system</vt:lpstr>
      <vt:lpstr>Bitcoin P2P network</vt:lpstr>
      <vt:lpstr>PowerPoint Presentation</vt:lpstr>
      <vt:lpstr>Aspects of decentralization in Bitcoin</vt:lpstr>
      <vt:lpstr>PowerPoint Presentation</vt:lpstr>
      <vt:lpstr>Bitcoin’s key challenge</vt:lpstr>
      <vt:lpstr>Why consensus protocols?</vt:lpstr>
      <vt:lpstr>Defining distributed consensus</vt:lpstr>
      <vt:lpstr>How consensus could work in Bitcoin</vt:lpstr>
      <vt:lpstr>How consensus could work in Bitcoin</vt:lpstr>
      <vt:lpstr>Why consensus is hard</vt:lpstr>
      <vt:lpstr>Impossibility results</vt:lpstr>
      <vt:lpstr>Some well-known protocols</vt:lpstr>
      <vt:lpstr>Bitcoin consensus: theory &amp; practice</vt:lpstr>
      <vt:lpstr>Some things Bitcoin does differently</vt:lpstr>
      <vt:lpstr>PowerPoint Presentation</vt:lpstr>
      <vt:lpstr>Why identity?</vt:lpstr>
      <vt:lpstr>Why don’t Bitcoin nodes have identities?</vt:lpstr>
      <vt:lpstr>Weaker assumption: select random node</vt:lpstr>
      <vt:lpstr>Key idea: implicit consensus</vt:lpstr>
      <vt:lpstr>Consensus algorithm (simplified)</vt:lpstr>
      <vt:lpstr>What can a malicious node do?</vt:lpstr>
      <vt:lpstr>From Bob the merchant’s point of view</vt:lpstr>
      <vt:lpstr>Recap</vt:lpstr>
      <vt:lpstr>PowerPoint Presentation</vt:lpstr>
      <vt:lpstr>Assumption of honesty is problematic</vt:lpstr>
      <vt:lpstr>Incentive 1: block reward</vt:lpstr>
      <vt:lpstr>There’s a finite supply of bitcoins</vt:lpstr>
      <vt:lpstr>Incentive 2: transaction fees</vt:lpstr>
      <vt:lpstr>Remaining problems</vt:lpstr>
      <vt:lpstr>Mining Illustration</vt:lpstr>
      <vt:lpstr>Proof of work</vt:lpstr>
      <vt:lpstr>Equivalent views of proof of work</vt:lpstr>
      <vt:lpstr>Hash puzzles</vt:lpstr>
      <vt:lpstr>PoW property 1: difficult to compute</vt:lpstr>
      <vt:lpstr>PoW property 2: parameterizable cost</vt:lpstr>
      <vt:lpstr>Key security assumption</vt:lpstr>
      <vt:lpstr>Solving hash puzzles is probabilistic</vt:lpstr>
      <vt:lpstr>PoW property 3: trivial to verify</vt:lpstr>
      <vt:lpstr>Mining economics</vt:lpstr>
      <vt:lpstr>PowerPoint Presentation</vt:lpstr>
      <vt:lpstr>Recap</vt:lpstr>
      <vt:lpstr>Bitcoin has three types of consensus</vt:lpstr>
      <vt:lpstr>Bitcoin is bootstrapped</vt:lpstr>
      <vt:lpstr>What can a “51% attacker” do?</vt:lpstr>
      <vt:lpstr>Remaining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2</dc:title>
  <cp:lastModifiedBy>Jiasun Li</cp:lastModifiedBy>
  <cp:revision>88</cp:revision>
  <dcterms:modified xsi:type="dcterms:W3CDTF">2025-08-22T04:38:15Z</dcterms:modified>
</cp:coreProperties>
</file>