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0"/>
  </p:notesMasterIdLst>
  <p:sldIdLst>
    <p:sldId id="342" r:id="rId2"/>
    <p:sldId id="343" r:id="rId3"/>
    <p:sldId id="344" r:id="rId4"/>
    <p:sldId id="345" r:id="rId5"/>
    <p:sldId id="346" r:id="rId6"/>
    <p:sldId id="371" r:id="rId7"/>
    <p:sldId id="347" r:id="rId8"/>
    <p:sldId id="348" r:id="rId9"/>
    <p:sldId id="349" r:id="rId10"/>
    <p:sldId id="350" r:id="rId11"/>
    <p:sldId id="351" r:id="rId12"/>
    <p:sldId id="352" r:id="rId13"/>
    <p:sldId id="353" r:id="rId14"/>
    <p:sldId id="354" r:id="rId15"/>
    <p:sldId id="355" r:id="rId16"/>
    <p:sldId id="356" r:id="rId17"/>
    <p:sldId id="357" r:id="rId18"/>
    <p:sldId id="358"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379480-A312-43F6-959B-FE4A100BF2F4}">
  <a:tblStyle styleId="{51379480-A312-43F6-959B-FE4A100BF2F4}"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9" d="100"/>
          <a:sy n="89" d="100"/>
        </p:scale>
        <p:origin x="114"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74102703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9"/>
        <p:cNvGrpSpPr/>
        <p:nvPr/>
      </p:nvGrpSpPr>
      <p:grpSpPr>
        <a:xfrm>
          <a:off x="0" y="0"/>
          <a:ext cx="0" cy="0"/>
          <a:chOff x="0" y="0"/>
          <a:chExt cx="0" cy="0"/>
        </a:xfrm>
      </p:grpSpPr>
      <p:sp>
        <p:nvSpPr>
          <p:cNvPr id="1160" name="Shape 1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1" name="Shape 116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endParaRPr sz="1100" b="0" i="0" u="none" strike="noStrike" cap="none"/>
          </a:p>
        </p:txBody>
      </p:sp>
    </p:spTree>
    <p:extLst>
      <p:ext uri="{BB962C8B-B14F-4D97-AF65-F5344CB8AC3E}">
        <p14:creationId xmlns:p14="http://schemas.microsoft.com/office/powerpoint/2010/main" val="4029782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2"/>
        <p:cNvGrpSpPr/>
        <p:nvPr/>
      </p:nvGrpSpPr>
      <p:grpSpPr>
        <a:xfrm>
          <a:off x="0" y="0"/>
          <a:ext cx="0" cy="0"/>
          <a:chOff x="0" y="0"/>
          <a:chExt cx="0" cy="0"/>
        </a:xfrm>
      </p:grpSpPr>
      <p:sp>
        <p:nvSpPr>
          <p:cNvPr id="1283" name="Shape 12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4" name="Shape 12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443935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6"/>
        <p:cNvGrpSpPr/>
        <p:nvPr/>
      </p:nvGrpSpPr>
      <p:grpSpPr>
        <a:xfrm>
          <a:off x="0" y="0"/>
          <a:ext cx="0" cy="0"/>
          <a:chOff x="0" y="0"/>
          <a:chExt cx="0" cy="0"/>
        </a:xfrm>
      </p:grpSpPr>
      <p:sp>
        <p:nvSpPr>
          <p:cNvPr id="1297" name="Shape 1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98" name="Shape 129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endParaRPr sz="1100" b="0" i="0" u="none" strike="noStrike" cap="none"/>
          </a:p>
        </p:txBody>
      </p:sp>
    </p:spTree>
    <p:extLst>
      <p:ext uri="{BB962C8B-B14F-4D97-AF65-F5344CB8AC3E}">
        <p14:creationId xmlns:p14="http://schemas.microsoft.com/office/powerpoint/2010/main" val="2916047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1"/>
        <p:cNvGrpSpPr/>
        <p:nvPr/>
      </p:nvGrpSpPr>
      <p:grpSpPr>
        <a:xfrm>
          <a:off x="0" y="0"/>
          <a:ext cx="0" cy="0"/>
          <a:chOff x="0" y="0"/>
          <a:chExt cx="0" cy="0"/>
        </a:xfrm>
      </p:grpSpPr>
      <p:sp>
        <p:nvSpPr>
          <p:cNvPr id="1302" name="Shape 13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3" name="Shape 130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Each transaction output doesn’t just specify a public key. It actually specifies a script.</a:t>
            </a:r>
            <a:endParaRPr/>
          </a:p>
        </p:txBody>
      </p:sp>
    </p:spTree>
    <p:extLst>
      <p:ext uri="{BB962C8B-B14F-4D97-AF65-F5344CB8AC3E}">
        <p14:creationId xmlns:p14="http://schemas.microsoft.com/office/powerpoint/2010/main" val="1150505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7"/>
        <p:cNvGrpSpPr/>
        <p:nvPr/>
      </p:nvGrpSpPr>
      <p:grpSpPr>
        <a:xfrm>
          <a:off x="0" y="0"/>
          <a:ext cx="0" cy="0"/>
          <a:chOff x="0" y="0"/>
          <a:chExt cx="0" cy="0"/>
        </a:xfrm>
      </p:grpSpPr>
      <p:sp>
        <p:nvSpPr>
          <p:cNvPr id="1308" name="Shape 13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9" name="Shape 130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1193141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9"/>
        <p:cNvGrpSpPr/>
        <p:nvPr/>
      </p:nvGrpSpPr>
      <p:grpSpPr>
        <a:xfrm>
          <a:off x="0" y="0"/>
          <a:ext cx="0" cy="0"/>
          <a:chOff x="0" y="0"/>
          <a:chExt cx="0" cy="0"/>
        </a:xfrm>
      </p:grpSpPr>
      <p:sp>
        <p:nvSpPr>
          <p:cNvPr id="1320" name="Shape 13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1" name="Shape 132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No Turing complete language</a:t>
            </a:r>
            <a:endParaRPr/>
          </a:p>
          <a:p>
            <a:pPr marL="0" lvl="0" indent="0" rtl="0">
              <a:spcBef>
                <a:spcPts val="0"/>
              </a:spcBef>
              <a:spcAft>
                <a:spcPts val="0"/>
              </a:spcAft>
              <a:buNone/>
            </a:pPr>
            <a:r>
              <a:rPr lang="en" sz="1050">
                <a:solidFill>
                  <a:schemeClr val="dk1"/>
                </a:solidFill>
                <a:highlight>
                  <a:srgbClr val="FFFFFF"/>
                </a:highlight>
              </a:rPr>
              <a:t>It doesn't have the ability to compute arbitrarily powerful functions</a:t>
            </a:r>
            <a:endParaRPr/>
          </a:p>
        </p:txBody>
      </p:sp>
    </p:spTree>
    <p:extLst>
      <p:ext uri="{BB962C8B-B14F-4D97-AF65-F5344CB8AC3E}">
        <p14:creationId xmlns:p14="http://schemas.microsoft.com/office/powerpoint/2010/main" val="3082066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0"/>
        <p:cNvGrpSpPr/>
        <p:nvPr/>
      </p:nvGrpSpPr>
      <p:grpSpPr>
        <a:xfrm>
          <a:off x="0" y="0"/>
          <a:ext cx="0" cy="0"/>
          <a:chOff x="0" y="0"/>
          <a:chExt cx="0" cy="0"/>
        </a:xfrm>
      </p:grpSpPr>
      <p:sp>
        <p:nvSpPr>
          <p:cNvPr id="1331" name="Shape 13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2" name="Shape 13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2881446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3"/>
        <p:cNvGrpSpPr/>
        <p:nvPr/>
      </p:nvGrpSpPr>
      <p:grpSpPr>
        <a:xfrm>
          <a:off x="0" y="0"/>
          <a:ext cx="0" cy="0"/>
          <a:chOff x="0" y="0"/>
          <a:chExt cx="0" cy="0"/>
        </a:xfrm>
      </p:grpSpPr>
      <p:sp>
        <p:nvSpPr>
          <p:cNvPr id="1354" name="Shape 13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5" name="Shape 13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2262836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9"/>
        <p:cNvGrpSpPr/>
        <p:nvPr/>
      </p:nvGrpSpPr>
      <p:grpSpPr>
        <a:xfrm>
          <a:off x="0" y="0"/>
          <a:ext cx="0" cy="0"/>
          <a:chOff x="0" y="0"/>
          <a:chExt cx="0" cy="0"/>
        </a:xfrm>
      </p:grpSpPr>
      <p:sp>
        <p:nvSpPr>
          <p:cNvPr id="1360" name="Shape 13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1" name="Shape 136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31071481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5"/>
        <p:cNvGrpSpPr/>
        <p:nvPr/>
      </p:nvGrpSpPr>
      <p:grpSpPr>
        <a:xfrm>
          <a:off x="0" y="0"/>
          <a:ext cx="0" cy="0"/>
          <a:chOff x="0" y="0"/>
          <a:chExt cx="0" cy="0"/>
        </a:xfrm>
      </p:grpSpPr>
      <p:sp>
        <p:nvSpPr>
          <p:cNvPr id="1366" name="Shape 13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7" name="Shape 13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How do you solve it? Add a dummy variable :)</a:t>
            </a:r>
            <a:endParaRPr/>
          </a:p>
        </p:txBody>
      </p:sp>
    </p:spTree>
    <p:extLst>
      <p:ext uri="{BB962C8B-B14F-4D97-AF65-F5344CB8AC3E}">
        <p14:creationId xmlns:p14="http://schemas.microsoft.com/office/powerpoint/2010/main" val="100374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5"/>
        <p:cNvGrpSpPr/>
        <p:nvPr/>
      </p:nvGrpSpPr>
      <p:grpSpPr>
        <a:xfrm>
          <a:off x="0" y="0"/>
          <a:ext cx="0" cy="0"/>
          <a:chOff x="0" y="0"/>
          <a:chExt cx="0" cy="0"/>
        </a:xfrm>
      </p:grpSpPr>
      <p:sp>
        <p:nvSpPr>
          <p:cNvPr id="1166" name="Shape 11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7" name="Shape 11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You need to look backwards to time forever to decide whether Alice or not has this money (look at every transaction ever happened). This would require a new data structure</a:t>
            </a:r>
            <a:endParaRPr/>
          </a:p>
          <a:p>
            <a:pPr marL="0" lvl="0" indent="0">
              <a:spcBef>
                <a:spcPts val="0"/>
              </a:spcBef>
              <a:spcAft>
                <a:spcPts val="0"/>
              </a:spcAft>
              <a:buNone/>
            </a:pPr>
            <a:endParaRPr/>
          </a:p>
          <a:p>
            <a:pPr marL="0" lvl="0" indent="0" rtl="0">
              <a:spcBef>
                <a:spcPts val="0"/>
              </a:spcBef>
              <a:spcAft>
                <a:spcPts val="0"/>
              </a:spcAft>
              <a:buNone/>
            </a:pPr>
            <a:r>
              <a:rPr lang="en"/>
              <a:t>Not what Bitcoin does!!!</a:t>
            </a:r>
            <a:endParaRPr/>
          </a:p>
        </p:txBody>
      </p:sp>
    </p:spTree>
    <p:extLst>
      <p:ext uri="{BB962C8B-B14F-4D97-AF65-F5344CB8AC3E}">
        <p14:creationId xmlns:p14="http://schemas.microsoft.com/office/powerpoint/2010/main" val="3782132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2"/>
        <p:cNvGrpSpPr/>
        <p:nvPr/>
      </p:nvGrpSpPr>
      <p:grpSpPr>
        <a:xfrm>
          <a:off x="0" y="0"/>
          <a:ext cx="0" cy="0"/>
          <a:chOff x="0" y="0"/>
          <a:chExt cx="0" cy="0"/>
        </a:xfrm>
      </p:grpSpPr>
      <p:sp>
        <p:nvSpPr>
          <p:cNvPr id="1183" name="Shape 11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4" name="Shape 118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No need for new data structure. Essentially embedded in the blockchain</a:t>
            </a:r>
            <a:endParaRPr/>
          </a:p>
        </p:txBody>
      </p:sp>
    </p:spTree>
    <p:extLst>
      <p:ext uri="{BB962C8B-B14F-4D97-AF65-F5344CB8AC3E}">
        <p14:creationId xmlns:p14="http://schemas.microsoft.com/office/powerpoint/2010/main" val="1400951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6"/>
        <p:cNvGrpSpPr/>
        <p:nvPr/>
      </p:nvGrpSpPr>
      <p:grpSpPr>
        <a:xfrm>
          <a:off x="0" y="0"/>
          <a:ext cx="0" cy="0"/>
          <a:chOff x="0" y="0"/>
          <a:chExt cx="0" cy="0"/>
        </a:xfrm>
      </p:grpSpPr>
      <p:sp>
        <p:nvSpPr>
          <p:cNvPr id="1207" name="Shape 12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8" name="Shape 120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3810316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4"/>
        <p:cNvGrpSpPr/>
        <p:nvPr/>
      </p:nvGrpSpPr>
      <p:grpSpPr>
        <a:xfrm>
          <a:off x="0" y="0"/>
          <a:ext cx="0" cy="0"/>
          <a:chOff x="0" y="0"/>
          <a:chExt cx="0" cy="0"/>
        </a:xfrm>
      </p:grpSpPr>
      <p:sp>
        <p:nvSpPr>
          <p:cNvPr id="1225" name="Shape 12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6" name="Shape 12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2859127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8" name="Shape 24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http://bitcoin.stackexchange.com/questions/43560/how-do-miners-detect-double-spending</a:t>
            </a:r>
            <a:endParaRPr/>
          </a:p>
        </p:txBody>
      </p:sp>
    </p:spTree>
    <p:extLst>
      <p:ext uri="{BB962C8B-B14F-4D97-AF65-F5344CB8AC3E}">
        <p14:creationId xmlns:p14="http://schemas.microsoft.com/office/powerpoint/2010/main" val="2638530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3"/>
        <p:cNvGrpSpPr/>
        <p:nvPr/>
      </p:nvGrpSpPr>
      <p:grpSpPr>
        <a:xfrm>
          <a:off x="0" y="0"/>
          <a:ext cx="0" cy="0"/>
          <a:chOff x="0" y="0"/>
          <a:chExt cx="0" cy="0"/>
        </a:xfrm>
      </p:grpSpPr>
      <p:sp>
        <p:nvSpPr>
          <p:cNvPr id="1244" name="Shape 1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5" name="Shape 12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This gets compiled to a binary output</a:t>
            </a:r>
            <a:endParaRPr/>
          </a:p>
        </p:txBody>
      </p:sp>
    </p:spTree>
    <p:extLst>
      <p:ext uri="{BB962C8B-B14F-4D97-AF65-F5344CB8AC3E}">
        <p14:creationId xmlns:p14="http://schemas.microsoft.com/office/powerpoint/2010/main" val="65575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5"/>
        <p:cNvGrpSpPr/>
        <p:nvPr/>
      </p:nvGrpSpPr>
      <p:grpSpPr>
        <a:xfrm>
          <a:off x="0" y="0"/>
          <a:ext cx="0" cy="0"/>
          <a:chOff x="0" y="0"/>
          <a:chExt cx="0" cy="0"/>
        </a:xfrm>
      </p:grpSpPr>
      <p:sp>
        <p:nvSpPr>
          <p:cNvPr id="1256" name="Shape 1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57" name="Shape 125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Number of inputs and outputs</a:t>
            </a:r>
            <a:endParaRPr/>
          </a:p>
        </p:txBody>
      </p:sp>
    </p:spTree>
    <p:extLst>
      <p:ext uri="{BB962C8B-B14F-4D97-AF65-F5344CB8AC3E}">
        <p14:creationId xmlns:p14="http://schemas.microsoft.com/office/powerpoint/2010/main" val="3774520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0"/>
        <p:cNvGrpSpPr/>
        <p:nvPr/>
      </p:nvGrpSpPr>
      <p:grpSpPr>
        <a:xfrm>
          <a:off x="0" y="0"/>
          <a:ext cx="0" cy="0"/>
          <a:chOff x="0" y="0"/>
          <a:chExt cx="0" cy="0"/>
        </a:xfrm>
      </p:grpSpPr>
      <p:sp>
        <p:nvSpPr>
          <p:cNvPr id="1271" name="Shape 12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2" name="Shape 12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n: refers  to which output of that previous transaction you are spending</a:t>
            </a:r>
            <a:endParaRPr/>
          </a:p>
        </p:txBody>
      </p:sp>
    </p:spTree>
    <p:extLst>
      <p:ext uri="{BB962C8B-B14F-4D97-AF65-F5344CB8AC3E}">
        <p14:creationId xmlns:p14="http://schemas.microsoft.com/office/powerpoint/2010/main" val="1446955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685800" y="1583344"/>
            <a:ext cx="7772400" cy="1159856"/>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2" name="Google Shape;12;p2"/>
          <p:cNvSpPr txBox="1">
            <a:spLocks noGrp="1"/>
          </p:cNvSpPr>
          <p:nvPr>
            <p:ph type="subTitle" idx="1"/>
          </p:nvPr>
        </p:nvSpPr>
        <p:spPr>
          <a:xfrm>
            <a:off x="685800" y="2840055"/>
            <a:ext cx="7772400" cy="784738"/>
          </a:xfrm>
          <a:prstGeom prst="rect">
            <a:avLst/>
          </a:prstGeom>
        </p:spPr>
        <p:txBody>
          <a:bodyPr spcFirstLastPara="1" wrap="square" lIns="91425" tIns="91425" rIns="91425" bIns="91425" anchor="t" anchorCtr="0"/>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57200" y="205978"/>
            <a:ext cx="8229600" cy="85725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5" name="Google Shape;15;p3"/>
          <p:cNvSpPr txBox="1">
            <a:spLocks noGrp="1"/>
          </p:cNvSpPr>
          <p:nvPr>
            <p:ph type="body" idx="1"/>
          </p:nvPr>
        </p:nvSpPr>
        <p:spPr>
          <a:xfrm>
            <a:off x="457200" y="1200152"/>
            <a:ext cx="8229600"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57200" y="205978"/>
            <a:ext cx="8229600" cy="85725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8" name="Google Shape;18;p4"/>
          <p:cNvSpPr txBox="1">
            <a:spLocks noGrp="1"/>
          </p:cNvSpPr>
          <p:nvPr>
            <p:ph type="body" idx="1"/>
          </p:nvPr>
        </p:nvSpPr>
        <p:spPr>
          <a:xfrm>
            <a:off x="457200" y="1200152"/>
            <a:ext cx="3994526"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19" name="Google Shape;19;p4"/>
          <p:cNvSpPr txBox="1">
            <a:spLocks noGrp="1"/>
          </p:cNvSpPr>
          <p:nvPr>
            <p:ph type="body" idx="2"/>
          </p:nvPr>
        </p:nvSpPr>
        <p:spPr>
          <a:xfrm>
            <a:off x="4692274" y="1200152"/>
            <a:ext cx="3994526"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2"/>
        <p:cNvGrpSpPr/>
        <p:nvPr/>
      </p:nvGrpSpPr>
      <p:grpSpPr>
        <a:xfrm>
          <a:off x="0" y="0"/>
          <a:ext cx="0" cy="0"/>
          <a:chOff x="0" y="0"/>
          <a:chExt cx="0" cy="0"/>
        </a:xfrm>
      </p:grpSpPr>
      <p:sp>
        <p:nvSpPr>
          <p:cNvPr id="23" name="Google Shape;23;p6"/>
          <p:cNvSpPr txBox="1">
            <a:spLocks noGrp="1"/>
          </p:cNvSpPr>
          <p:nvPr>
            <p:ph type="body" idx="1"/>
          </p:nvPr>
        </p:nvSpPr>
        <p:spPr>
          <a:xfrm>
            <a:off x="457200" y="4406310"/>
            <a:ext cx="8229600" cy="519520"/>
          </a:xfrm>
          <a:prstGeom prst="rect">
            <a:avLst/>
          </a:prstGeom>
        </p:spPr>
        <p:txBody>
          <a:bodyPr spcFirstLastPara="1" wrap="square" lIns="91425" tIns="91425" rIns="91425" bIns="91425" anchor="t" anchorCtr="0"/>
          <a:lstStyle>
            <a:lvl1pPr marL="457200" lvl="0" indent="-228600" algn="ctr">
              <a:spcBef>
                <a:spcPts val="360"/>
              </a:spcBef>
              <a:spcAft>
                <a:spcPts val="0"/>
              </a:spcAft>
              <a:buSzPts val="1800"/>
              <a:buNone/>
              <a:defRPr sz="1800"/>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1pPr>
            <a:lvl2pPr lvl="1">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2pPr>
            <a:lvl3pPr lvl="2">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3pPr>
            <a:lvl4pPr lvl="3">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4pPr>
            <a:lvl5pPr lvl="4">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5pPr>
            <a:lvl6pPr lvl="5">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6pPr>
            <a:lvl7pPr lvl="6">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7pPr>
            <a:lvl8pPr lvl="7">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8pPr>
            <a:lvl9pPr lvl="8">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9pPr>
          </a:lstStyle>
          <a:p>
            <a:endParaRPr/>
          </a:p>
        </p:txBody>
      </p:sp>
      <p:sp>
        <p:nvSpPr>
          <p:cNvPr id="7" name="Google Shape;7;p1"/>
          <p:cNvSpPr txBox="1">
            <a:spLocks noGrp="1"/>
          </p:cNvSpPr>
          <p:nvPr>
            <p:ph type="body" idx="1"/>
          </p:nvPr>
        </p:nvSpPr>
        <p:spPr>
          <a:xfrm>
            <a:off x="457200" y="1200152"/>
            <a:ext cx="8229600" cy="3725681"/>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chemeClr val="dk1"/>
              </a:buClr>
              <a:buSzPts val="3000"/>
              <a:buFont typeface="Trebuchet MS"/>
              <a:buChar char="●"/>
              <a:defRPr sz="3000">
                <a:solidFill>
                  <a:schemeClr val="dk1"/>
                </a:solidFill>
                <a:latin typeface="Trebuchet MS"/>
                <a:ea typeface="Trebuchet MS"/>
                <a:cs typeface="Trebuchet MS"/>
                <a:sym typeface="Trebuchet MS"/>
              </a:defRPr>
            </a:lvl1pPr>
            <a:lvl2pPr marL="914400" lvl="1" indent="-381000">
              <a:spcBef>
                <a:spcPts val="0"/>
              </a:spcBef>
              <a:spcAft>
                <a:spcPts val="0"/>
              </a:spcAft>
              <a:buClr>
                <a:schemeClr val="dk1"/>
              </a:buClr>
              <a:buSzPts val="2400"/>
              <a:buFont typeface="Trebuchet MS"/>
              <a:buChar char="○"/>
              <a:defRPr sz="2400">
                <a:solidFill>
                  <a:schemeClr val="dk1"/>
                </a:solidFill>
                <a:latin typeface="Trebuchet MS"/>
                <a:ea typeface="Trebuchet MS"/>
                <a:cs typeface="Trebuchet MS"/>
                <a:sym typeface="Trebuchet MS"/>
              </a:defRPr>
            </a:lvl2pPr>
            <a:lvl3pPr marL="1371600" lvl="2" indent="-381000">
              <a:spcBef>
                <a:spcPts val="0"/>
              </a:spcBef>
              <a:spcAft>
                <a:spcPts val="0"/>
              </a:spcAft>
              <a:buClr>
                <a:schemeClr val="dk1"/>
              </a:buClr>
              <a:buSzPts val="2400"/>
              <a:buFont typeface="Trebuchet MS"/>
              <a:buChar char="■"/>
              <a:defRPr sz="2400">
                <a:solidFill>
                  <a:schemeClr val="dk1"/>
                </a:solidFill>
                <a:latin typeface="Trebuchet MS"/>
                <a:ea typeface="Trebuchet MS"/>
                <a:cs typeface="Trebuchet MS"/>
                <a:sym typeface="Trebuchet MS"/>
              </a:defRPr>
            </a:lvl3pPr>
            <a:lvl4pPr marL="1828800" lvl="3"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4pPr>
            <a:lvl5pPr marL="2286000" lvl="4"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5pPr>
            <a:lvl6pPr marL="2743200" lvl="5"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6pPr>
            <a:lvl7pPr marL="3200400" lvl="6"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7pPr>
            <a:lvl8pPr marL="3657600" lvl="7"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8pPr>
            <a:lvl9pPr marL="4114800" lvl="8"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9pPr>
          </a:lstStyle>
          <a:p>
            <a:endParaRPr/>
          </a:p>
        </p:txBody>
      </p:sp>
      <p:sp>
        <p:nvSpPr>
          <p:cNvPr id="8" name="Google Shape;8;p1"/>
          <p:cNvSpPr/>
          <p:nvPr/>
        </p:nvSpPr>
        <p:spPr>
          <a:xfrm>
            <a:off x="9124900" y="-2575"/>
            <a:ext cx="95400" cy="5143500"/>
          </a:xfrm>
          <a:prstGeom prst="rect">
            <a:avLst/>
          </a:prstGeom>
          <a:solidFill>
            <a:srgbClr val="FF99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Google Shape;9;p1"/>
          <p:cNvSpPr/>
          <p:nvPr/>
        </p:nvSpPr>
        <p:spPr>
          <a:xfrm>
            <a:off x="9029500" y="0"/>
            <a:ext cx="95400" cy="5143500"/>
          </a:xfrm>
          <a:prstGeom prst="rect">
            <a:avLst/>
          </a:prstGeom>
          <a:solidFill>
            <a:srgbClr val="0000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blockchain.info/charts/utxo-coun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62"/>
        <p:cNvGrpSpPr/>
        <p:nvPr/>
      </p:nvGrpSpPr>
      <p:grpSpPr>
        <a:xfrm>
          <a:off x="0" y="0"/>
          <a:ext cx="0" cy="0"/>
          <a:chOff x="0" y="0"/>
          <a:chExt cx="0" cy="0"/>
        </a:xfrm>
      </p:grpSpPr>
      <p:sp>
        <p:nvSpPr>
          <p:cNvPr id="1163" name="Shape 1163"/>
          <p:cNvSpPr txBox="1">
            <a:spLocks noGrp="1"/>
          </p:cNvSpPr>
          <p:nvPr>
            <p:ph type="subTitle" idx="1"/>
          </p:nvPr>
        </p:nvSpPr>
        <p:spPr>
          <a:xfrm>
            <a:off x="1657350" y="1690472"/>
            <a:ext cx="5829300" cy="1723275"/>
          </a:xfrm>
          <a:prstGeom prst="rect">
            <a:avLst/>
          </a:prstGeom>
          <a:noFill/>
          <a:ln>
            <a:noFill/>
          </a:ln>
        </p:spPr>
        <p:txBody>
          <a:bodyPr spcFirstLastPara="1" wrap="square" lIns="68569" tIns="68569" rIns="68569" bIns="68569" anchor="t" anchorCtr="0">
            <a:noAutofit/>
          </a:bodyPr>
          <a:lstStyle/>
          <a:p>
            <a:pPr marL="0" indent="0"/>
            <a:endParaRPr sz="2250"/>
          </a:p>
          <a:p>
            <a:pPr marL="0" indent="0"/>
            <a:r>
              <a:rPr lang="en"/>
              <a:t>Bitcoin transactions</a:t>
            </a:r>
            <a:endParaRPr/>
          </a:p>
        </p:txBody>
      </p:sp>
      <p:pic>
        <p:nvPicPr>
          <p:cNvPr id="1164" name="Shape 1164"/>
          <p:cNvPicPr preferRelativeResize="0"/>
          <p:nvPr/>
        </p:nvPicPr>
        <p:blipFill>
          <a:blip r:embed="rId3">
            <a:alphaModFix/>
          </a:blip>
          <a:stretch>
            <a:fillRect/>
          </a:stretch>
        </p:blipFill>
        <p:spPr>
          <a:xfrm>
            <a:off x="5501194" y="2967130"/>
            <a:ext cx="1928306" cy="1928306"/>
          </a:xfrm>
          <a:prstGeom prst="rect">
            <a:avLst/>
          </a:prstGeom>
          <a:noFill/>
          <a:ln>
            <a:noFill/>
          </a:ln>
        </p:spPr>
      </p:pic>
    </p:spTree>
    <p:extLst>
      <p:ext uri="{BB962C8B-B14F-4D97-AF65-F5344CB8AC3E}">
        <p14:creationId xmlns:p14="http://schemas.microsoft.com/office/powerpoint/2010/main" val="3769187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5"/>
        <p:cNvGrpSpPr/>
        <p:nvPr/>
      </p:nvGrpSpPr>
      <p:grpSpPr>
        <a:xfrm>
          <a:off x="0" y="0"/>
          <a:ext cx="0" cy="0"/>
          <a:chOff x="0" y="0"/>
          <a:chExt cx="0" cy="0"/>
        </a:xfrm>
      </p:grpSpPr>
      <p:sp>
        <p:nvSpPr>
          <p:cNvPr id="1286" name="Shape 1286"/>
          <p:cNvSpPr txBox="1">
            <a:spLocks noGrp="1"/>
          </p:cNvSpPr>
          <p:nvPr>
            <p:ph type="title"/>
          </p:nvPr>
        </p:nvSpPr>
        <p:spPr>
          <a:xfrm>
            <a:off x="378371" y="205979"/>
            <a:ext cx="8048297" cy="857475"/>
          </a:xfrm>
          <a:prstGeom prst="rect">
            <a:avLst/>
          </a:prstGeom>
        </p:spPr>
        <p:txBody>
          <a:bodyPr spcFirstLastPara="1" wrap="square" lIns="68569" tIns="68569" rIns="68569" bIns="68569" anchor="b" anchorCtr="0">
            <a:noAutofit/>
          </a:bodyPr>
          <a:lstStyle/>
          <a:p>
            <a:r>
              <a:rPr lang="en" dirty="0"/>
              <a:t>The real deal: transaction outputs</a:t>
            </a:r>
            <a:endParaRPr dirty="0">
              <a:latin typeface="Trebuchet MS"/>
              <a:ea typeface="Trebuchet MS"/>
              <a:cs typeface="Trebuchet MS"/>
              <a:sym typeface="Trebuchet MS"/>
            </a:endParaRPr>
          </a:p>
        </p:txBody>
      </p:sp>
      <p:sp>
        <p:nvSpPr>
          <p:cNvPr id="1287" name="Shape 1287"/>
          <p:cNvSpPr txBox="1">
            <a:spLocks noGrp="1"/>
          </p:cNvSpPr>
          <p:nvPr>
            <p:ph type="body" idx="1"/>
          </p:nvPr>
        </p:nvSpPr>
        <p:spPr>
          <a:xfrm>
            <a:off x="2639437" y="1163954"/>
            <a:ext cx="6172200" cy="4122000"/>
          </a:xfrm>
          <a:prstGeom prst="rect">
            <a:avLst/>
          </a:prstGeom>
        </p:spPr>
        <p:txBody>
          <a:bodyPr spcFirstLastPara="1" wrap="square" lIns="68569" tIns="68569" rIns="68569" bIns="68569" anchor="t" anchorCtr="0">
            <a:noAutofit/>
          </a:bodyPr>
          <a:lstStyle/>
          <a:p>
            <a:pPr marL="0" indent="0">
              <a:spcBef>
                <a:spcPts val="450"/>
              </a:spcBef>
              <a:buNone/>
            </a:pPr>
            <a:r>
              <a:rPr lang="en" sz="1500" dirty="0"/>
              <a:t>  "out":[</a:t>
            </a:r>
            <a:endParaRPr sz="1500" dirty="0"/>
          </a:p>
          <a:p>
            <a:pPr marL="0" indent="0">
              <a:spcBef>
                <a:spcPts val="450"/>
              </a:spcBef>
              <a:buNone/>
            </a:pPr>
            <a:r>
              <a:rPr lang="en" sz="1500" dirty="0"/>
              <a:t>        {</a:t>
            </a:r>
            <a:endParaRPr sz="1500" dirty="0"/>
          </a:p>
          <a:p>
            <a:pPr marL="0" indent="0">
              <a:spcBef>
                <a:spcPts val="450"/>
              </a:spcBef>
              <a:buNone/>
            </a:pPr>
            <a:r>
              <a:rPr lang="en" sz="1500" dirty="0"/>
              <a:t>          "value":"10.12287097",</a:t>
            </a:r>
            <a:endParaRPr sz="1500" dirty="0"/>
          </a:p>
          <a:p>
            <a:pPr marL="0" indent="0">
              <a:spcBef>
                <a:spcPts val="450"/>
              </a:spcBef>
              <a:buNone/>
            </a:pPr>
            <a:r>
              <a:rPr lang="en" sz="1500" dirty="0"/>
              <a:t>          "scriptPubKey":"OP_DUP OP_HASH160 69e...3d42e OP_EQUALVERIFY OP_CHECKSIG"</a:t>
            </a:r>
            <a:endParaRPr sz="1500" dirty="0"/>
          </a:p>
          <a:p>
            <a:pPr marL="0" indent="0">
              <a:spcBef>
                <a:spcPts val="450"/>
              </a:spcBef>
              <a:buNone/>
            </a:pPr>
            <a:r>
              <a:rPr lang="en" sz="1500" dirty="0"/>
              <a:t>        },</a:t>
            </a:r>
            <a:endParaRPr sz="1500" dirty="0"/>
          </a:p>
          <a:p>
            <a:pPr marL="0" indent="0">
              <a:spcBef>
                <a:spcPts val="450"/>
              </a:spcBef>
              <a:buNone/>
            </a:pPr>
            <a:r>
              <a:rPr lang="en" sz="1500" dirty="0"/>
              <a:t>	  ...</a:t>
            </a:r>
            <a:endParaRPr sz="1500" dirty="0"/>
          </a:p>
          <a:p>
            <a:pPr marL="0" indent="0">
              <a:spcBef>
                <a:spcPts val="450"/>
              </a:spcBef>
              <a:buNone/>
            </a:pPr>
            <a:r>
              <a:rPr lang="en" sz="1500" dirty="0"/>
              <a:t>      ]</a:t>
            </a:r>
            <a:endParaRPr sz="1500" dirty="0"/>
          </a:p>
          <a:p>
            <a:pPr marL="0" indent="0">
              <a:spcBef>
                <a:spcPts val="450"/>
              </a:spcBef>
              <a:buNone/>
            </a:pPr>
            <a:endParaRPr sz="1500" dirty="0"/>
          </a:p>
          <a:p>
            <a:pPr marL="0" indent="0">
              <a:spcBef>
                <a:spcPts val="450"/>
              </a:spcBef>
              <a:buNone/>
            </a:pPr>
            <a:endParaRPr sz="1500" dirty="0"/>
          </a:p>
        </p:txBody>
      </p:sp>
      <p:sp>
        <p:nvSpPr>
          <p:cNvPr id="1288" name="Shape 1288"/>
          <p:cNvSpPr/>
          <p:nvPr/>
        </p:nvSpPr>
        <p:spPr>
          <a:xfrm>
            <a:off x="2527950" y="1829345"/>
            <a:ext cx="222975" cy="3402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89" name="Shape 1289"/>
          <p:cNvSpPr/>
          <p:nvPr/>
        </p:nvSpPr>
        <p:spPr>
          <a:xfrm>
            <a:off x="2559000" y="3070905"/>
            <a:ext cx="144900" cy="423225"/>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90" name="Shape 1290"/>
          <p:cNvSpPr txBox="1"/>
          <p:nvPr/>
        </p:nvSpPr>
        <p:spPr>
          <a:xfrm>
            <a:off x="1353413" y="1873000"/>
            <a:ext cx="879975" cy="423225"/>
          </a:xfrm>
          <a:prstGeom prst="rect">
            <a:avLst/>
          </a:prstGeom>
          <a:noFill/>
          <a:ln>
            <a:noFill/>
          </a:ln>
        </p:spPr>
        <p:txBody>
          <a:bodyPr spcFirstLastPara="1" wrap="square" lIns="68569" tIns="68569" rIns="68569" bIns="68569" anchor="t" anchorCtr="0">
            <a:noAutofit/>
          </a:bodyPr>
          <a:lstStyle/>
          <a:p>
            <a:r>
              <a:rPr lang="en" sz="1050"/>
              <a:t>output value</a:t>
            </a:r>
            <a:endParaRPr sz="1050"/>
          </a:p>
        </p:txBody>
      </p:sp>
      <p:sp>
        <p:nvSpPr>
          <p:cNvPr id="1291" name="Shape 1291"/>
          <p:cNvSpPr txBox="1"/>
          <p:nvPr/>
        </p:nvSpPr>
        <p:spPr>
          <a:xfrm>
            <a:off x="1359469" y="2179424"/>
            <a:ext cx="879975" cy="574425"/>
          </a:xfrm>
          <a:prstGeom prst="rect">
            <a:avLst/>
          </a:prstGeom>
          <a:noFill/>
          <a:ln>
            <a:noFill/>
          </a:ln>
        </p:spPr>
        <p:txBody>
          <a:bodyPr spcFirstLastPara="1" wrap="square" lIns="68569" tIns="68569" rIns="68569" bIns="68569" anchor="t" anchorCtr="0">
            <a:noAutofit/>
          </a:bodyPr>
          <a:lstStyle/>
          <a:p>
            <a:r>
              <a:rPr lang="en" sz="1050"/>
              <a:t>recipient address??</a:t>
            </a:r>
            <a:endParaRPr sz="1050"/>
          </a:p>
        </p:txBody>
      </p:sp>
      <p:sp>
        <p:nvSpPr>
          <p:cNvPr id="1292" name="Shape 1292"/>
          <p:cNvSpPr txBox="1"/>
          <p:nvPr/>
        </p:nvSpPr>
        <p:spPr>
          <a:xfrm>
            <a:off x="1353413" y="3070905"/>
            <a:ext cx="1174500" cy="517725"/>
          </a:xfrm>
          <a:prstGeom prst="rect">
            <a:avLst/>
          </a:prstGeom>
          <a:noFill/>
          <a:ln>
            <a:noFill/>
          </a:ln>
        </p:spPr>
        <p:txBody>
          <a:bodyPr spcFirstLastPara="1" wrap="square" lIns="68569" tIns="68569" rIns="68569" bIns="68569" anchor="t" anchorCtr="0">
            <a:noAutofit/>
          </a:bodyPr>
          <a:lstStyle/>
          <a:p>
            <a:r>
              <a:rPr lang="en" sz="1050"/>
              <a:t>(more outputs)</a:t>
            </a:r>
            <a:endParaRPr sz="1050"/>
          </a:p>
        </p:txBody>
      </p:sp>
      <p:sp>
        <p:nvSpPr>
          <p:cNvPr id="1293" name="Shape 1293"/>
          <p:cNvSpPr/>
          <p:nvPr/>
        </p:nvSpPr>
        <p:spPr>
          <a:xfrm>
            <a:off x="6479700" y="2619272"/>
            <a:ext cx="1421550" cy="452700"/>
          </a:xfrm>
          <a:prstGeom prst="roundRect">
            <a:avLst>
              <a:gd name="adj" fmla="val 16667"/>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dirty="0"/>
              <a:t>more on this soon...</a:t>
            </a:r>
            <a:endParaRPr sz="1050" dirty="0"/>
          </a:p>
        </p:txBody>
      </p:sp>
      <p:cxnSp>
        <p:nvCxnSpPr>
          <p:cNvPr id="1294" name="Shape 1294"/>
          <p:cNvCxnSpPr>
            <a:stCxn id="1291" idx="3"/>
          </p:cNvCxnSpPr>
          <p:nvPr/>
        </p:nvCxnSpPr>
        <p:spPr>
          <a:xfrm rot="10800000" flipH="1">
            <a:off x="2239444" y="2374612"/>
            <a:ext cx="4306050" cy="92025"/>
          </a:xfrm>
          <a:prstGeom prst="straightConnector1">
            <a:avLst/>
          </a:prstGeom>
          <a:noFill/>
          <a:ln w="19050" cap="flat" cmpd="sng">
            <a:solidFill>
              <a:srgbClr val="FF0000"/>
            </a:solidFill>
            <a:prstDash val="solid"/>
            <a:round/>
            <a:headEnd type="none" w="med" len="med"/>
            <a:tailEnd type="triangle" w="med" len="med"/>
          </a:ln>
        </p:spPr>
      </p:cxnSp>
      <p:sp>
        <p:nvSpPr>
          <p:cNvPr id="1295" name="Shape 1295"/>
          <p:cNvSpPr/>
          <p:nvPr/>
        </p:nvSpPr>
        <p:spPr>
          <a:xfrm>
            <a:off x="6479700" y="1953881"/>
            <a:ext cx="1125450" cy="574425"/>
          </a:xfrm>
          <a:prstGeom prst="ellipse">
            <a:avLst/>
          </a:prstGeom>
          <a:noFill/>
          <a:ln w="19050" cap="flat" cmpd="sng">
            <a:solidFill>
              <a:srgbClr val="FF0000"/>
            </a:solidFill>
            <a:prstDash val="solid"/>
            <a:round/>
            <a:headEnd type="none" w="sm" len="sm"/>
            <a:tailEnd type="none" w="sm" len="sm"/>
          </a:ln>
        </p:spPr>
        <p:txBody>
          <a:bodyPr spcFirstLastPara="1" wrap="square" lIns="68569" tIns="68569" rIns="68569" bIns="68569" anchor="ctr" anchorCtr="0">
            <a:noAutofit/>
          </a:bodyPr>
          <a:lstStyle/>
          <a:p>
            <a:endParaRPr sz="1050"/>
          </a:p>
        </p:txBody>
      </p:sp>
    </p:spTree>
    <p:extLst>
      <p:ext uri="{BB962C8B-B14F-4D97-AF65-F5344CB8AC3E}">
        <p14:creationId xmlns:p14="http://schemas.microsoft.com/office/powerpoint/2010/main" val="499010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88"/>
                                        </p:tgtEl>
                                        <p:attrNameLst>
                                          <p:attrName>style.visibility</p:attrName>
                                        </p:attrNameLst>
                                      </p:cBhvr>
                                      <p:to>
                                        <p:strVal val="visible"/>
                                      </p:to>
                                    </p:set>
                                    <p:animEffect transition="in" filter="fade">
                                      <p:cBhvr>
                                        <p:cTn id="7" dur="1000"/>
                                        <p:tgtEl>
                                          <p:spTgt spid="1288"/>
                                        </p:tgtEl>
                                      </p:cBhvr>
                                    </p:animEffect>
                                  </p:childTnLst>
                                </p:cTn>
                              </p:par>
                              <p:par>
                                <p:cTn id="8" presetID="10" presetClass="entr" presetSubtype="0" fill="hold" nodeType="withEffect">
                                  <p:stCondLst>
                                    <p:cond delay="0"/>
                                  </p:stCondLst>
                                  <p:childTnLst>
                                    <p:set>
                                      <p:cBhvr>
                                        <p:cTn id="9" dur="1" fill="hold">
                                          <p:stCondLst>
                                            <p:cond delay="0"/>
                                          </p:stCondLst>
                                        </p:cTn>
                                        <p:tgtEl>
                                          <p:spTgt spid="1289"/>
                                        </p:tgtEl>
                                        <p:attrNameLst>
                                          <p:attrName>style.visibility</p:attrName>
                                        </p:attrNameLst>
                                      </p:cBhvr>
                                      <p:to>
                                        <p:strVal val="visible"/>
                                      </p:to>
                                    </p:set>
                                    <p:animEffect transition="in" filter="fade">
                                      <p:cBhvr>
                                        <p:cTn id="10" dur="1000"/>
                                        <p:tgtEl>
                                          <p:spTgt spid="1289"/>
                                        </p:tgtEl>
                                      </p:cBhvr>
                                    </p:animEffect>
                                  </p:childTnLst>
                                </p:cTn>
                              </p:par>
                              <p:par>
                                <p:cTn id="11" presetID="10" presetClass="entr" presetSubtype="0" fill="hold" nodeType="withEffect">
                                  <p:stCondLst>
                                    <p:cond delay="0"/>
                                  </p:stCondLst>
                                  <p:childTnLst>
                                    <p:set>
                                      <p:cBhvr>
                                        <p:cTn id="12" dur="1" fill="hold">
                                          <p:stCondLst>
                                            <p:cond delay="0"/>
                                          </p:stCondLst>
                                        </p:cTn>
                                        <p:tgtEl>
                                          <p:spTgt spid="1290"/>
                                        </p:tgtEl>
                                        <p:attrNameLst>
                                          <p:attrName>style.visibility</p:attrName>
                                        </p:attrNameLst>
                                      </p:cBhvr>
                                      <p:to>
                                        <p:strVal val="visible"/>
                                      </p:to>
                                    </p:set>
                                    <p:animEffect transition="in" filter="fade">
                                      <p:cBhvr>
                                        <p:cTn id="13" dur="1000"/>
                                        <p:tgtEl>
                                          <p:spTgt spid="1290"/>
                                        </p:tgtEl>
                                      </p:cBhvr>
                                    </p:animEffect>
                                  </p:childTnLst>
                                </p:cTn>
                              </p:par>
                              <p:par>
                                <p:cTn id="14" presetID="10" presetClass="entr" presetSubtype="0" fill="hold" nodeType="withEffect">
                                  <p:stCondLst>
                                    <p:cond delay="0"/>
                                  </p:stCondLst>
                                  <p:childTnLst>
                                    <p:set>
                                      <p:cBhvr>
                                        <p:cTn id="15" dur="1" fill="hold">
                                          <p:stCondLst>
                                            <p:cond delay="0"/>
                                          </p:stCondLst>
                                        </p:cTn>
                                        <p:tgtEl>
                                          <p:spTgt spid="1292"/>
                                        </p:tgtEl>
                                        <p:attrNameLst>
                                          <p:attrName>style.visibility</p:attrName>
                                        </p:attrNameLst>
                                      </p:cBhvr>
                                      <p:to>
                                        <p:strVal val="visible"/>
                                      </p:to>
                                    </p:set>
                                    <p:animEffect transition="in" filter="fade">
                                      <p:cBhvr>
                                        <p:cTn id="16" dur="1000"/>
                                        <p:tgtEl>
                                          <p:spTgt spid="129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91"/>
                                        </p:tgtEl>
                                        <p:attrNameLst>
                                          <p:attrName>style.visibility</p:attrName>
                                        </p:attrNameLst>
                                      </p:cBhvr>
                                      <p:to>
                                        <p:strVal val="visible"/>
                                      </p:to>
                                    </p:set>
                                    <p:animEffect transition="in" filter="fade">
                                      <p:cBhvr>
                                        <p:cTn id="21" dur="1000"/>
                                        <p:tgtEl>
                                          <p:spTgt spid="1291"/>
                                        </p:tgtEl>
                                      </p:cBhvr>
                                    </p:animEffect>
                                  </p:childTnLst>
                                </p:cTn>
                              </p:par>
                              <p:par>
                                <p:cTn id="22" presetID="10" presetClass="entr" presetSubtype="0" fill="hold" nodeType="withEffect">
                                  <p:stCondLst>
                                    <p:cond delay="0"/>
                                  </p:stCondLst>
                                  <p:childTnLst>
                                    <p:set>
                                      <p:cBhvr>
                                        <p:cTn id="23" dur="1" fill="hold">
                                          <p:stCondLst>
                                            <p:cond delay="0"/>
                                          </p:stCondLst>
                                        </p:cTn>
                                        <p:tgtEl>
                                          <p:spTgt spid="1294"/>
                                        </p:tgtEl>
                                        <p:attrNameLst>
                                          <p:attrName>style.visibility</p:attrName>
                                        </p:attrNameLst>
                                      </p:cBhvr>
                                      <p:to>
                                        <p:strVal val="visible"/>
                                      </p:to>
                                    </p:set>
                                    <p:animEffect transition="in" filter="fade">
                                      <p:cBhvr>
                                        <p:cTn id="24" dur="1000"/>
                                        <p:tgtEl>
                                          <p:spTgt spid="1294"/>
                                        </p:tgtEl>
                                      </p:cBhvr>
                                    </p:animEffect>
                                  </p:childTnLst>
                                </p:cTn>
                              </p:par>
                              <p:par>
                                <p:cTn id="25" presetID="10" presetClass="entr" presetSubtype="0" fill="hold" nodeType="withEffect">
                                  <p:stCondLst>
                                    <p:cond delay="0"/>
                                  </p:stCondLst>
                                  <p:childTnLst>
                                    <p:set>
                                      <p:cBhvr>
                                        <p:cTn id="26" dur="1" fill="hold">
                                          <p:stCondLst>
                                            <p:cond delay="0"/>
                                          </p:stCondLst>
                                        </p:cTn>
                                        <p:tgtEl>
                                          <p:spTgt spid="1295"/>
                                        </p:tgtEl>
                                        <p:attrNameLst>
                                          <p:attrName>style.visibility</p:attrName>
                                        </p:attrNameLst>
                                      </p:cBhvr>
                                      <p:to>
                                        <p:strVal val="visible"/>
                                      </p:to>
                                    </p:set>
                                    <p:animEffect transition="in" filter="fade">
                                      <p:cBhvr>
                                        <p:cTn id="27" dur="1000"/>
                                        <p:tgtEl>
                                          <p:spTgt spid="1295"/>
                                        </p:tgtEl>
                                      </p:cBhvr>
                                    </p:animEffect>
                                  </p:childTnLst>
                                </p:cTn>
                              </p:par>
                              <p:par>
                                <p:cTn id="28" presetID="10" presetClass="entr" presetSubtype="0" fill="hold" nodeType="withEffect">
                                  <p:stCondLst>
                                    <p:cond delay="0"/>
                                  </p:stCondLst>
                                  <p:childTnLst>
                                    <p:set>
                                      <p:cBhvr>
                                        <p:cTn id="29" dur="1" fill="hold">
                                          <p:stCondLst>
                                            <p:cond delay="0"/>
                                          </p:stCondLst>
                                        </p:cTn>
                                        <p:tgtEl>
                                          <p:spTgt spid="1293"/>
                                        </p:tgtEl>
                                        <p:attrNameLst>
                                          <p:attrName>style.visibility</p:attrName>
                                        </p:attrNameLst>
                                      </p:cBhvr>
                                      <p:to>
                                        <p:strVal val="visible"/>
                                      </p:to>
                                    </p:set>
                                    <p:animEffect transition="in" filter="fade">
                                      <p:cBhvr>
                                        <p:cTn id="30" dur="1000"/>
                                        <p:tgtEl>
                                          <p:spTgt spid="1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9"/>
        <p:cNvGrpSpPr/>
        <p:nvPr/>
      </p:nvGrpSpPr>
      <p:grpSpPr>
        <a:xfrm>
          <a:off x="0" y="0"/>
          <a:ext cx="0" cy="0"/>
          <a:chOff x="0" y="0"/>
          <a:chExt cx="0" cy="0"/>
        </a:xfrm>
      </p:grpSpPr>
      <p:sp>
        <p:nvSpPr>
          <p:cNvPr id="1300" name="Shape 1300"/>
          <p:cNvSpPr txBox="1">
            <a:spLocks noGrp="1"/>
          </p:cNvSpPr>
          <p:nvPr>
            <p:ph type="subTitle" idx="1"/>
          </p:nvPr>
        </p:nvSpPr>
        <p:spPr>
          <a:xfrm>
            <a:off x="1657350" y="1690472"/>
            <a:ext cx="5829300" cy="1723275"/>
          </a:xfrm>
          <a:prstGeom prst="rect">
            <a:avLst/>
          </a:prstGeom>
          <a:noFill/>
          <a:ln>
            <a:noFill/>
          </a:ln>
        </p:spPr>
        <p:txBody>
          <a:bodyPr spcFirstLastPara="1" wrap="square" lIns="68569" tIns="68569" rIns="68569" bIns="68569" anchor="t" anchorCtr="0">
            <a:noAutofit/>
          </a:bodyPr>
          <a:lstStyle/>
          <a:p>
            <a:pPr marL="0" indent="0"/>
            <a:endParaRPr sz="2250"/>
          </a:p>
          <a:p>
            <a:pPr marL="0" indent="0"/>
            <a:r>
              <a:rPr lang="en"/>
              <a:t>Bitcoin scripts</a:t>
            </a:r>
            <a:endParaRPr/>
          </a:p>
        </p:txBody>
      </p:sp>
    </p:spTree>
    <p:extLst>
      <p:ext uri="{BB962C8B-B14F-4D97-AF65-F5344CB8AC3E}">
        <p14:creationId xmlns:p14="http://schemas.microsoft.com/office/powerpoint/2010/main" val="1830621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4"/>
        <p:cNvGrpSpPr/>
        <p:nvPr/>
      </p:nvGrpSpPr>
      <p:grpSpPr>
        <a:xfrm>
          <a:off x="0" y="0"/>
          <a:ext cx="0" cy="0"/>
          <a:chOff x="0" y="0"/>
          <a:chExt cx="0" cy="0"/>
        </a:xfrm>
      </p:grpSpPr>
      <p:sp>
        <p:nvSpPr>
          <p:cNvPr id="1305" name="Shape 1305"/>
          <p:cNvSpPr txBox="1">
            <a:spLocks noGrp="1"/>
          </p:cNvSpPr>
          <p:nvPr>
            <p:ph type="title"/>
          </p:nvPr>
        </p:nvSpPr>
        <p:spPr>
          <a:xfrm>
            <a:off x="197070" y="205975"/>
            <a:ext cx="8403020" cy="857475"/>
          </a:xfrm>
          <a:prstGeom prst="rect">
            <a:avLst/>
          </a:prstGeom>
        </p:spPr>
        <p:txBody>
          <a:bodyPr spcFirstLastPara="1" wrap="square" lIns="68569" tIns="68569" rIns="68569" bIns="68569" anchor="b" anchorCtr="0">
            <a:noAutofit/>
          </a:bodyPr>
          <a:lstStyle/>
          <a:p>
            <a:r>
              <a:rPr lang="en" dirty="0"/>
              <a:t>Output “addresses” are really </a:t>
            </a:r>
            <a:r>
              <a:rPr lang="en" i="1" dirty="0"/>
              <a:t>scripts</a:t>
            </a:r>
            <a:endParaRPr i="1" dirty="0">
              <a:latin typeface="Trebuchet MS"/>
              <a:ea typeface="Trebuchet MS"/>
              <a:cs typeface="Trebuchet MS"/>
              <a:sym typeface="Trebuchet MS"/>
            </a:endParaRPr>
          </a:p>
        </p:txBody>
      </p:sp>
      <p:sp>
        <p:nvSpPr>
          <p:cNvPr id="1306" name="Shape 1306"/>
          <p:cNvSpPr txBox="1"/>
          <p:nvPr/>
        </p:nvSpPr>
        <p:spPr>
          <a:xfrm>
            <a:off x="2343713" y="2910400"/>
            <a:ext cx="5320575" cy="1684125"/>
          </a:xfrm>
          <a:prstGeom prst="rect">
            <a:avLst/>
          </a:prstGeom>
          <a:solidFill>
            <a:srgbClr val="F1C232"/>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OP_DUP</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OP_HASH160</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69e02e18...</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OP_EQUALVERIFY OP_CHECKSIG</a:t>
            </a:r>
            <a:endParaRPr sz="1800">
              <a:latin typeface="Trebuchet MS"/>
              <a:ea typeface="Trebuchet MS"/>
              <a:cs typeface="Trebuchet MS"/>
              <a:sym typeface="Trebuchet MS"/>
            </a:endParaRPr>
          </a:p>
        </p:txBody>
      </p:sp>
    </p:spTree>
    <p:extLst>
      <p:ext uri="{BB962C8B-B14F-4D97-AF65-F5344CB8AC3E}">
        <p14:creationId xmlns:p14="http://schemas.microsoft.com/office/powerpoint/2010/main" val="353541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0"/>
        <p:cNvGrpSpPr/>
        <p:nvPr/>
      </p:nvGrpSpPr>
      <p:grpSpPr>
        <a:xfrm>
          <a:off x="0" y="0"/>
          <a:ext cx="0" cy="0"/>
          <a:chOff x="0" y="0"/>
          <a:chExt cx="0" cy="0"/>
        </a:xfrm>
      </p:grpSpPr>
      <p:sp>
        <p:nvSpPr>
          <p:cNvPr id="1311" name="Shape 1311"/>
          <p:cNvSpPr txBox="1">
            <a:spLocks noGrp="1"/>
          </p:cNvSpPr>
          <p:nvPr>
            <p:ph type="title"/>
          </p:nvPr>
        </p:nvSpPr>
        <p:spPr>
          <a:xfrm>
            <a:off x="409904" y="205975"/>
            <a:ext cx="8135006" cy="857475"/>
          </a:xfrm>
          <a:prstGeom prst="rect">
            <a:avLst/>
          </a:prstGeom>
        </p:spPr>
        <p:txBody>
          <a:bodyPr spcFirstLastPara="1" wrap="square" lIns="68569" tIns="68569" rIns="68569" bIns="68569" anchor="b" anchorCtr="0">
            <a:noAutofit/>
          </a:bodyPr>
          <a:lstStyle/>
          <a:p>
            <a:r>
              <a:rPr lang="en" dirty="0"/>
              <a:t>Input “addresses” are </a:t>
            </a:r>
            <a:r>
              <a:rPr lang="en" i="1" dirty="0"/>
              <a:t>also</a:t>
            </a:r>
            <a:r>
              <a:rPr lang="en" dirty="0"/>
              <a:t> scripts</a:t>
            </a:r>
            <a:endParaRPr dirty="0">
              <a:latin typeface="Trebuchet MS"/>
              <a:ea typeface="Trebuchet MS"/>
              <a:cs typeface="Trebuchet MS"/>
              <a:sym typeface="Trebuchet MS"/>
            </a:endParaRPr>
          </a:p>
        </p:txBody>
      </p:sp>
      <p:sp>
        <p:nvSpPr>
          <p:cNvPr id="1312" name="Shape 1312"/>
          <p:cNvSpPr txBox="1"/>
          <p:nvPr/>
        </p:nvSpPr>
        <p:spPr>
          <a:xfrm>
            <a:off x="2343713" y="2910400"/>
            <a:ext cx="5320575" cy="1684125"/>
          </a:xfrm>
          <a:prstGeom prst="rect">
            <a:avLst/>
          </a:prstGeom>
          <a:solidFill>
            <a:srgbClr val="F1C232"/>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OP_DUP</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OP_HASH160</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69e02e18...</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OP_EQUALVERIFY OP_CHECKSIG</a:t>
            </a:r>
            <a:endParaRPr sz="1800">
              <a:latin typeface="Trebuchet MS"/>
              <a:ea typeface="Trebuchet MS"/>
              <a:cs typeface="Trebuchet MS"/>
              <a:sym typeface="Trebuchet MS"/>
            </a:endParaRPr>
          </a:p>
        </p:txBody>
      </p:sp>
      <p:sp>
        <p:nvSpPr>
          <p:cNvPr id="1313" name="Shape 1313"/>
          <p:cNvSpPr txBox="1"/>
          <p:nvPr/>
        </p:nvSpPr>
        <p:spPr>
          <a:xfrm>
            <a:off x="2343713" y="1226200"/>
            <a:ext cx="5320575" cy="1684125"/>
          </a:xfrm>
          <a:prstGeom prst="rect">
            <a:avLst/>
          </a:prstGeom>
          <a:solidFill>
            <a:srgbClr val="D5A6BD"/>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30440220...</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0467d2c9...</a:t>
            </a:r>
            <a:endParaRPr sz="1800">
              <a:latin typeface="Trebuchet MS"/>
              <a:ea typeface="Trebuchet MS"/>
              <a:cs typeface="Trebuchet MS"/>
              <a:sym typeface="Trebuchet MS"/>
            </a:endParaRPr>
          </a:p>
        </p:txBody>
      </p:sp>
      <p:sp>
        <p:nvSpPr>
          <p:cNvPr id="1314" name="Shape 1314"/>
          <p:cNvSpPr/>
          <p:nvPr/>
        </p:nvSpPr>
        <p:spPr>
          <a:xfrm>
            <a:off x="1996575" y="1293325"/>
            <a:ext cx="278100" cy="1617075"/>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315" name="Shape 1315"/>
          <p:cNvSpPr/>
          <p:nvPr/>
        </p:nvSpPr>
        <p:spPr>
          <a:xfrm>
            <a:off x="1996575" y="2977600"/>
            <a:ext cx="278100" cy="1617075"/>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316" name="Shape 1316"/>
          <p:cNvSpPr txBox="1"/>
          <p:nvPr/>
        </p:nvSpPr>
        <p:spPr>
          <a:xfrm>
            <a:off x="1232738" y="1890175"/>
            <a:ext cx="694800" cy="423225"/>
          </a:xfrm>
          <a:prstGeom prst="rect">
            <a:avLst/>
          </a:prstGeom>
          <a:noFill/>
          <a:ln>
            <a:noFill/>
          </a:ln>
        </p:spPr>
        <p:txBody>
          <a:bodyPr spcFirstLastPara="1" wrap="square" lIns="68569" tIns="68569" rIns="68569" bIns="68569" anchor="t" anchorCtr="0">
            <a:noAutofit/>
          </a:bodyPr>
          <a:lstStyle/>
          <a:p>
            <a:r>
              <a:rPr lang="en" sz="1050"/>
              <a:t>scriptSig</a:t>
            </a:r>
            <a:endParaRPr sz="1050"/>
          </a:p>
        </p:txBody>
      </p:sp>
      <p:sp>
        <p:nvSpPr>
          <p:cNvPr id="1317" name="Shape 1317"/>
          <p:cNvSpPr txBox="1"/>
          <p:nvPr/>
        </p:nvSpPr>
        <p:spPr>
          <a:xfrm>
            <a:off x="1143000" y="3540850"/>
            <a:ext cx="1000575" cy="423225"/>
          </a:xfrm>
          <a:prstGeom prst="rect">
            <a:avLst/>
          </a:prstGeom>
          <a:noFill/>
          <a:ln>
            <a:noFill/>
          </a:ln>
        </p:spPr>
        <p:txBody>
          <a:bodyPr spcFirstLastPara="1" wrap="square" lIns="68569" tIns="68569" rIns="68569" bIns="68569" anchor="t" anchorCtr="0">
            <a:noAutofit/>
          </a:bodyPr>
          <a:lstStyle/>
          <a:p>
            <a:r>
              <a:rPr lang="en" sz="1050"/>
              <a:t>scriptPubKey</a:t>
            </a:r>
            <a:endParaRPr sz="1050"/>
          </a:p>
        </p:txBody>
      </p:sp>
      <p:sp>
        <p:nvSpPr>
          <p:cNvPr id="1318" name="Shape 1318"/>
          <p:cNvSpPr/>
          <p:nvPr/>
        </p:nvSpPr>
        <p:spPr>
          <a:xfrm>
            <a:off x="2626706" y="4667425"/>
            <a:ext cx="4699575" cy="423225"/>
          </a:xfrm>
          <a:prstGeom prst="roundRect">
            <a:avLst>
              <a:gd name="adj" fmla="val 16667"/>
            </a:avLst>
          </a:prstGeom>
          <a:solidFill>
            <a:srgbClr val="6AA84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b="1">
                <a:latin typeface="Trebuchet MS"/>
                <a:ea typeface="Trebuchet MS"/>
                <a:cs typeface="Trebuchet MS"/>
                <a:sym typeface="Trebuchet MS"/>
              </a:rPr>
              <a:t>TO VERIFY</a:t>
            </a:r>
            <a:r>
              <a:rPr lang="en" sz="1050">
                <a:latin typeface="Trebuchet MS"/>
                <a:ea typeface="Trebuchet MS"/>
                <a:cs typeface="Trebuchet MS"/>
                <a:sym typeface="Trebuchet MS"/>
              </a:rPr>
              <a:t>: Concatenated script must execute completely with no errors</a:t>
            </a:r>
            <a:endParaRPr sz="1050">
              <a:latin typeface="Trebuchet MS"/>
              <a:ea typeface="Trebuchet MS"/>
              <a:cs typeface="Trebuchet MS"/>
              <a:sym typeface="Trebuchet MS"/>
            </a:endParaRPr>
          </a:p>
        </p:txBody>
      </p:sp>
    </p:spTree>
    <p:extLst>
      <p:ext uri="{BB962C8B-B14F-4D97-AF65-F5344CB8AC3E}">
        <p14:creationId xmlns:p14="http://schemas.microsoft.com/office/powerpoint/2010/main" val="413329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14"/>
                                        </p:tgtEl>
                                        <p:attrNameLst>
                                          <p:attrName>style.visibility</p:attrName>
                                        </p:attrNameLst>
                                      </p:cBhvr>
                                      <p:to>
                                        <p:strVal val="visible"/>
                                      </p:to>
                                    </p:set>
                                    <p:animEffect transition="in" filter="fade">
                                      <p:cBhvr>
                                        <p:cTn id="7" dur="1000"/>
                                        <p:tgtEl>
                                          <p:spTgt spid="1314"/>
                                        </p:tgtEl>
                                      </p:cBhvr>
                                    </p:animEffect>
                                  </p:childTnLst>
                                </p:cTn>
                              </p:par>
                              <p:par>
                                <p:cTn id="8" presetID="10" presetClass="entr" presetSubtype="0" fill="hold" nodeType="withEffect">
                                  <p:stCondLst>
                                    <p:cond delay="0"/>
                                  </p:stCondLst>
                                  <p:childTnLst>
                                    <p:set>
                                      <p:cBhvr>
                                        <p:cTn id="9" dur="1" fill="hold">
                                          <p:stCondLst>
                                            <p:cond delay="0"/>
                                          </p:stCondLst>
                                        </p:cTn>
                                        <p:tgtEl>
                                          <p:spTgt spid="1315"/>
                                        </p:tgtEl>
                                        <p:attrNameLst>
                                          <p:attrName>style.visibility</p:attrName>
                                        </p:attrNameLst>
                                      </p:cBhvr>
                                      <p:to>
                                        <p:strVal val="visible"/>
                                      </p:to>
                                    </p:set>
                                    <p:animEffect transition="in" filter="fade">
                                      <p:cBhvr>
                                        <p:cTn id="10" dur="1000"/>
                                        <p:tgtEl>
                                          <p:spTgt spid="1315"/>
                                        </p:tgtEl>
                                      </p:cBhvr>
                                    </p:animEffect>
                                  </p:childTnLst>
                                </p:cTn>
                              </p:par>
                              <p:par>
                                <p:cTn id="11" presetID="10" presetClass="entr" presetSubtype="0" fill="hold" nodeType="withEffect">
                                  <p:stCondLst>
                                    <p:cond delay="0"/>
                                  </p:stCondLst>
                                  <p:childTnLst>
                                    <p:set>
                                      <p:cBhvr>
                                        <p:cTn id="12" dur="1" fill="hold">
                                          <p:stCondLst>
                                            <p:cond delay="0"/>
                                          </p:stCondLst>
                                        </p:cTn>
                                        <p:tgtEl>
                                          <p:spTgt spid="1316"/>
                                        </p:tgtEl>
                                        <p:attrNameLst>
                                          <p:attrName>style.visibility</p:attrName>
                                        </p:attrNameLst>
                                      </p:cBhvr>
                                      <p:to>
                                        <p:strVal val="visible"/>
                                      </p:to>
                                    </p:set>
                                    <p:animEffect transition="in" filter="fade">
                                      <p:cBhvr>
                                        <p:cTn id="13" dur="1000"/>
                                        <p:tgtEl>
                                          <p:spTgt spid="1316"/>
                                        </p:tgtEl>
                                      </p:cBhvr>
                                    </p:animEffect>
                                  </p:childTnLst>
                                </p:cTn>
                              </p:par>
                              <p:par>
                                <p:cTn id="14" presetID="10" presetClass="entr" presetSubtype="0" fill="hold" nodeType="withEffect">
                                  <p:stCondLst>
                                    <p:cond delay="0"/>
                                  </p:stCondLst>
                                  <p:childTnLst>
                                    <p:set>
                                      <p:cBhvr>
                                        <p:cTn id="15" dur="1" fill="hold">
                                          <p:stCondLst>
                                            <p:cond delay="0"/>
                                          </p:stCondLst>
                                        </p:cTn>
                                        <p:tgtEl>
                                          <p:spTgt spid="1317"/>
                                        </p:tgtEl>
                                        <p:attrNameLst>
                                          <p:attrName>style.visibility</p:attrName>
                                        </p:attrNameLst>
                                      </p:cBhvr>
                                      <p:to>
                                        <p:strVal val="visible"/>
                                      </p:to>
                                    </p:set>
                                    <p:animEffect transition="in" filter="fade">
                                      <p:cBhvr>
                                        <p:cTn id="16" dur="1000"/>
                                        <p:tgtEl>
                                          <p:spTgt spid="131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318"/>
                                        </p:tgtEl>
                                        <p:attrNameLst>
                                          <p:attrName>style.visibility</p:attrName>
                                        </p:attrNameLst>
                                      </p:cBhvr>
                                      <p:to>
                                        <p:strVal val="visible"/>
                                      </p:to>
                                    </p:set>
                                    <p:animEffect transition="in" filter="fade">
                                      <p:cBhvr>
                                        <p:cTn id="21" dur="1000"/>
                                        <p:tgtEl>
                                          <p:spTgt spid="1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22"/>
        <p:cNvGrpSpPr/>
        <p:nvPr/>
      </p:nvGrpSpPr>
      <p:grpSpPr>
        <a:xfrm>
          <a:off x="0" y="0"/>
          <a:ext cx="0" cy="0"/>
          <a:chOff x="0" y="0"/>
          <a:chExt cx="0" cy="0"/>
        </a:xfrm>
      </p:grpSpPr>
      <p:sp>
        <p:nvSpPr>
          <p:cNvPr id="1323" name="Shape 1323"/>
          <p:cNvSpPr txBox="1">
            <a:spLocks noGrp="1"/>
          </p:cNvSpPr>
          <p:nvPr>
            <p:ph type="title"/>
          </p:nvPr>
        </p:nvSpPr>
        <p:spPr>
          <a:xfrm>
            <a:off x="559676" y="205975"/>
            <a:ext cx="8056179" cy="857475"/>
          </a:xfrm>
          <a:prstGeom prst="rect">
            <a:avLst/>
          </a:prstGeom>
        </p:spPr>
        <p:txBody>
          <a:bodyPr spcFirstLastPara="1" wrap="square" lIns="68569" tIns="68569" rIns="68569" bIns="68569" anchor="b" anchorCtr="0">
            <a:noAutofit/>
          </a:bodyPr>
          <a:lstStyle/>
          <a:p>
            <a:r>
              <a:rPr lang="en" dirty="0"/>
              <a:t>Bitcoin scripting language (“Script”)</a:t>
            </a:r>
            <a:endParaRPr dirty="0">
              <a:latin typeface="Trebuchet MS"/>
              <a:ea typeface="Trebuchet MS"/>
              <a:cs typeface="Trebuchet MS"/>
              <a:sym typeface="Trebuchet MS"/>
            </a:endParaRPr>
          </a:p>
        </p:txBody>
      </p:sp>
      <p:sp>
        <p:nvSpPr>
          <p:cNvPr id="1324" name="Shape 1324"/>
          <p:cNvSpPr txBox="1">
            <a:spLocks noGrp="1"/>
          </p:cNvSpPr>
          <p:nvPr>
            <p:ph type="body" idx="1"/>
          </p:nvPr>
        </p:nvSpPr>
        <p:spPr>
          <a:xfrm>
            <a:off x="559676" y="1146328"/>
            <a:ext cx="6261300" cy="3142800"/>
          </a:xfrm>
          <a:prstGeom prst="rect">
            <a:avLst/>
          </a:prstGeom>
        </p:spPr>
        <p:txBody>
          <a:bodyPr spcFirstLastPara="1" wrap="square" lIns="68569" tIns="68569" rIns="68569" bIns="68569" anchor="t" anchorCtr="0">
            <a:noAutofit/>
          </a:bodyPr>
          <a:lstStyle/>
          <a:p>
            <a:pPr marL="0" indent="0">
              <a:spcBef>
                <a:spcPts val="450"/>
              </a:spcBef>
              <a:buNone/>
            </a:pPr>
            <a:r>
              <a:rPr lang="en" sz="2400" dirty="0"/>
              <a:t>Design goals</a:t>
            </a:r>
            <a:endParaRPr sz="2400" dirty="0"/>
          </a:p>
          <a:p>
            <a:pPr marL="685800" indent="-314325">
              <a:spcBef>
                <a:spcPts val="450"/>
              </a:spcBef>
            </a:pPr>
            <a:r>
              <a:rPr lang="en" sz="2400" dirty="0"/>
              <a:t>Built for Bitcoin (inspired by Forth)</a:t>
            </a:r>
            <a:endParaRPr sz="2400" dirty="0"/>
          </a:p>
          <a:p>
            <a:pPr marL="685800" indent="-314325">
              <a:spcBef>
                <a:spcPts val="0"/>
              </a:spcBef>
            </a:pPr>
            <a:r>
              <a:rPr lang="en" sz="2400" dirty="0"/>
              <a:t>Simple, compact</a:t>
            </a:r>
            <a:endParaRPr sz="2400" dirty="0"/>
          </a:p>
          <a:p>
            <a:pPr marL="685800" indent="-314325">
              <a:spcBef>
                <a:spcPts val="0"/>
              </a:spcBef>
            </a:pPr>
            <a:r>
              <a:rPr lang="en" sz="2400" dirty="0"/>
              <a:t>Support for cryptography</a:t>
            </a:r>
            <a:endParaRPr sz="2400" dirty="0"/>
          </a:p>
          <a:p>
            <a:pPr marL="685800" indent="-314325">
              <a:spcBef>
                <a:spcPts val="0"/>
              </a:spcBef>
            </a:pPr>
            <a:r>
              <a:rPr lang="en" sz="2400" dirty="0"/>
              <a:t>Stack-based</a:t>
            </a:r>
            <a:endParaRPr sz="2400" dirty="0"/>
          </a:p>
          <a:p>
            <a:pPr marL="685800" indent="-314325">
              <a:spcBef>
                <a:spcPts val="0"/>
              </a:spcBef>
            </a:pPr>
            <a:r>
              <a:rPr lang="en" sz="2400" dirty="0"/>
              <a:t>Limits on time/memory</a:t>
            </a:r>
            <a:endParaRPr sz="2400" dirty="0"/>
          </a:p>
          <a:p>
            <a:pPr marL="685800" indent="-314325">
              <a:spcBef>
                <a:spcPts val="0"/>
              </a:spcBef>
            </a:pPr>
            <a:r>
              <a:rPr lang="en" sz="2400" dirty="0"/>
              <a:t>No looping</a:t>
            </a:r>
            <a:endParaRPr sz="2400" dirty="0"/>
          </a:p>
        </p:txBody>
      </p:sp>
      <p:sp>
        <p:nvSpPr>
          <p:cNvPr id="1325" name="Shape 1325"/>
          <p:cNvSpPr txBox="1"/>
          <p:nvPr/>
        </p:nvSpPr>
        <p:spPr>
          <a:xfrm>
            <a:off x="6560944" y="4862837"/>
            <a:ext cx="1328850" cy="303525"/>
          </a:xfrm>
          <a:prstGeom prst="rect">
            <a:avLst/>
          </a:prstGeom>
          <a:noFill/>
          <a:ln>
            <a:noFill/>
          </a:ln>
        </p:spPr>
        <p:txBody>
          <a:bodyPr spcFirstLastPara="1" wrap="square" lIns="68569" tIns="68569" rIns="68569" bIns="68569" anchor="t" anchorCtr="0">
            <a:noAutofit/>
          </a:bodyPr>
          <a:lstStyle/>
          <a:p>
            <a:r>
              <a:rPr lang="en" sz="750"/>
              <a:t>image via Jessie St. Amand</a:t>
            </a:r>
            <a:endParaRPr sz="750"/>
          </a:p>
        </p:txBody>
      </p:sp>
      <p:pic>
        <p:nvPicPr>
          <p:cNvPr id="1326" name="Shape 1326"/>
          <p:cNvPicPr preferRelativeResize="0"/>
          <p:nvPr/>
        </p:nvPicPr>
        <p:blipFill>
          <a:blip r:embed="rId3">
            <a:alphaModFix/>
          </a:blip>
          <a:stretch>
            <a:fillRect/>
          </a:stretch>
        </p:blipFill>
        <p:spPr>
          <a:xfrm>
            <a:off x="7040311" y="2394525"/>
            <a:ext cx="1491638" cy="1833975"/>
          </a:xfrm>
          <a:prstGeom prst="rect">
            <a:avLst/>
          </a:prstGeom>
          <a:noFill/>
          <a:ln>
            <a:noFill/>
          </a:ln>
        </p:spPr>
      </p:pic>
      <p:pic>
        <p:nvPicPr>
          <p:cNvPr id="1327" name="Shape 1327"/>
          <p:cNvPicPr preferRelativeResize="0"/>
          <p:nvPr/>
        </p:nvPicPr>
        <p:blipFill>
          <a:blip r:embed="rId4">
            <a:alphaModFix/>
          </a:blip>
          <a:stretch>
            <a:fillRect/>
          </a:stretch>
        </p:blipFill>
        <p:spPr>
          <a:xfrm>
            <a:off x="6078619" y="4902801"/>
            <a:ext cx="482325" cy="167756"/>
          </a:xfrm>
          <a:prstGeom prst="rect">
            <a:avLst/>
          </a:prstGeom>
          <a:noFill/>
          <a:ln>
            <a:noFill/>
          </a:ln>
        </p:spPr>
      </p:pic>
      <p:sp>
        <p:nvSpPr>
          <p:cNvPr id="1328" name="Shape 1328"/>
          <p:cNvSpPr/>
          <p:nvPr/>
        </p:nvSpPr>
        <p:spPr>
          <a:xfrm>
            <a:off x="5313623" y="2254200"/>
            <a:ext cx="2249775" cy="635175"/>
          </a:xfrm>
          <a:prstGeom prst="wedgeEllipseCallout">
            <a:avLst>
              <a:gd name="adj1" fmla="val 42730"/>
              <a:gd name="adj2" fmla="val 11587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350" dirty="0"/>
              <a:t>I am not impressed</a:t>
            </a:r>
            <a:endParaRPr sz="1350" dirty="0"/>
          </a:p>
        </p:txBody>
      </p:sp>
      <p:sp>
        <p:nvSpPr>
          <p:cNvPr id="1329" name="Shape 1329"/>
          <p:cNvSpPr txBox="1"/>
          <p:nvPr/>
        </p:nvSpPr>
        <p:spPr>
          <a:xfrm>
            <a:off x="307429" y="4349756"/>
            <a:ext cx="5864772" cy="635175"/>
          </a:xfrm>
          <a:prstGeom prst="rect">
            <a:avLst/>
          </a:prstGeom>
          <a:noFill/>
          <a:ln>
            <a:noFill/>
          </a:ln>
        </p:spPr>
        <p:txBody>
          <a:bodyPr spcFirstLastPara="1" wrap="square" lIns="68569" tIns="68569" rIns="68569" bIns="68569" anchor="t" anchorCtr="0">
            <a:noAutofit/>
          </a:bodyPr>
          <a:lstStyle/>
          <a:p>
            <a:r>
              <a:rPr lang="en" sz="1500" dirty="0">
                <a:solidFill>
                  <a:srgbClr val="85200C"/>
                </a:solidFill>
              </a:rPr>
              <a:t>You want to “protect” miners not to end into infinitely running scripts</a:t>
            </a:r>
            <a:endParaRPr sz="1500" dirty="0">
              <a:solidFill>
                <a:srgbClr val="85200C"/>
              </a:solidFill>
            </a:endParaRPr>
          </a:p>
        </p:txBody>
      </p:sp>
    </p:spTree>
    <p:extLst>
      <p:ext uri="{BB962C8B-B14F-4D97-AF65-F5344CB8AC3E}">
        <p14:creationId xmlns:p14="http://schemas.microsoft.com/office/powerpoint/2010/main" val="191356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5"/>
                                        </p:tgtEl>
                                        <p:attrNameLst>
                                          <p:attrName>style.visibility</p:attrName>
                                        </p:attrNameLst>
                                      </p:cBhvr>
                                      <p:to>
                                        <p:strVal val="visible"/>
                                      </p:to>
                                    </p:set>
                                    <p:animEffect transition="in" filter="fade">
                                      <p:cBhvr>
                                        <p:cTn id="7" dur="1000"/>
                                        <p:tgtEl>
                                          <p:spTgt spid="1325"/>
                                        </p:tgtEl>
                                      </p:cBhvr>
                                    </p:animEffect>
                                  </p:childTnLst>
                                </p:cTn>
                              </p:par>
                              <p:par>
                                <p:cTn id="8" presetID="10" presetClass="entr" presetSubtype="0" fill="hold" nodeType="withEffect">
                                  <p:stCondLst>
                                    <p:cond delay="0"/>
                                  </p:stCondLst>
                                  <p:childTnLst>
                                    <p:set>
                                      <p:cBhvr>
                                        <p:cTn id="9" dur="1" fill="hold">
                                          <p:stCondLst>
                                            <p:cond delay="0"/>
                                          </p:stCondLst>
                                        </p:cTn>
                                        <p:tgtEl>
                                          <p:spTgt spid="1326"/>
                                        </p:tgtEl>
                                        <p:attrNameLst>
                                          <p:attrName>style.visibility</p:attrName>
                                        </p:attrNameLst>
                                      </p:cBhvr>
                                      <p:to>
                                        <p:strVal val="visible"/>
                                      </p:to>
                                    </p:set>
                                    <p:animEffect transition="in" filter="fade">
                                      <p:cBhvr>
                                        <p:cTn id="10" dur="1000"/>
                                        <p:tgtEl>
                                          <p:spTgt spid="1326"/>
                                        </p:tgtEl>
                                      </p:cBhvr>
                                    </p:animEffect>
                                  </p:childTnLst>
                                </p:cTn>
                              </p:par>
                              <p:par>
                                <p:cTn id="11" presetID="10" presetClass="entr" presetSubtype="0" fill="hold" nodeType="withEffect">
                                  <p:stCondLst>
                                    <p:cond delay="0"/>
                                  </p:stCondLst>
                                  <p:childTnLst>
                                    <p:set>
                                      <p:cBhvr>
                                        <p:cTn id="12" dur="1" fill="hold">
                                          <p:stCondLst>
                                            <p:cond delay="0"/>
                                          </p:stCondLst>
                                        </p:cTn>
                                        <p:tgtEl>
                                          <p:spTgt spid="1327"/>
                                        </p:tgtEl>
                                        <p:attrNameLst>
                                          <p:attrName>style.visibility</p:attrName>
                                        </p:attrNameLst>
                                      </p:cBhvr>
                                      <p:to>
                                        <p:strVal val="visible"/>
                                      </p:to>
                                    </p:set>
                                    <p:animEffect transition="in" filter="fade">
                                      <p:cBhvr>
                                        <p:cTn id="13" dur="1000"/>
                                        <p:tgtEl>
                                          <p:spTgt spid="1327"/>
                                        </p:tgtEl>
                                      </p:cBhvr>
                                    </p:animEffect>
                                  </p:childTnLst>
                                </p:cTn>
                              </p:par>
                              <p:par>
                                <p:cTn id="14" presetID="10" presetClass="entr" presetSubtype="0" fill="hold" nodeType="withEffect">
                                  <p:stCondLst>
                                    <p:cond delay="0"/>
                                  </p:stCondLst>
                                  <p:childTnLst>
                                    <p:set>
                                      <p:cBhvr>
                                        <p:cTn id="15" dur="1" fill="hold">
                                          <p:stCondLst>
                                            <p:cond delay="0"/>
                                          </p:stCondLst>
                                        </p:cTn>
                                        <p:tgtEl>
                                          <p:spTgt spid="1328"/>
                                        </p:tgtEl>
                                        <p:attrNameLst>
                                          <p:attrName>style.visibility</p:attrName>
                                        </p:attrNameLst>
                                      </p:cBhvr>
                                      <p:to>
                                        <p:strVal val="visible"/>
                                      </p:to>
                                    </p:set>
                                    <p:animEffect transition="in" filter="fade">
                                      <p:cBhvr>
                                        <p:cTn id="16" dur="1000"/>
                                        <p:tgtEl>
                                          <p:spTgt spid="132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329"/>
                                        </p:tgtEl>
                                        <p:attrNameLst>
                                          <p:attrName>style.visibility</p:attrName>
                                        </p:attrNameLst>
                                      </p:cBhvr>
                                      <p:to>
                                        <p:strVal val="visible"/>
                                      </p:to>
                                    </p:set>
                                    <p:animEffect transition="in" filter="fade">
                                      <p:cBhvr>
                                        <p:cTn id="21" dur="1000"/>
                                        <p:tgtEl>
                                          <p:spTgt spid="1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33"/>
        <p:cNvGrpSpPr/>
        <p:nvPr/>
      </p:nvGrpSpPr>
      <p:grpSpPr>
        <a:xfrm>
          <a:off x="0" y="0"/>
          <a:ext cx="0" cy="0"/>
          <a:chOff x="0" y="0"/>
          <a:chExt cx="0" cy="0"/>
        </a:xfrm>
      </p:grpSpPr>
      <p:sp>
        <p:nvSpPr>
          <p:cNvPr id="1334" name="Shape 1334"/>
          <p:cNvSpPr txBox="1">
            <a:spLocks noGrp="1"/>
          </p:cNvSpPr>
          <p:nvPr>
            <p:ph type="title"/>
          </p:nvPr>
        </p:nvSpPr>
        <p:spPr>
          <a:xfrm>
            <a:off x="433551" y="-100940"/>
            <a:ext cx="7424123" cy="857475"/>
          </a:xfrm>
          <a:prstGeom prst="rect">
            <a:avLst/>
          </a:prstGeom>
        </p:spPr>
        <p:txBody>
          <a:bodyPr spcFirstLastPara="1" wrap="square" lIns="68569" tIns="68569" rIns="68569" bIns="68569" anchor="b" anchorCtr="0">
            <a:noAutofit/>
          </a:bodyPr>
          <a:lstStyle/>
          <a:p>
            <a:r>
              <a:rPr lang="en" dirty="0"/>
              <a:t>Bitcoin script execution example</a:t>
            </a:r>
            <a:endParaRPr i="1" dirty="0"/>
          </a:p>
        </p:txBody>
      </p:sp>
      <p:sp>
        <p:nvSpPr>
          <p:cNvPr id="1335" name="Shape 1335"/>
          <p:cNvSpPr txBox="1"/>
          <p:nvPr/>
        </p:nvSpPr>
        <p:spPr>
          <a:xfrm>
            <a:off x="1143000" y="4236875"/>
            <a:ext cx="6714675" cy="458325"/>
          </a:xfrm>
          <a:prstGeom prst="rect">
            <a:avLst/>
          </a:prstGeom>
          <a:solidFill>
            <a:srgbClr val="B6D7A8"/>
          </a:solidFill>
          <a:ln w="9525" cap="flat" cmpd="sng">
            <a:solidFill>
              <a:srgbClr val="000000"/>
            </a:solidFill>
            <a:prstDash val="solid"/>
            <a:round/>
            <a:headEnd type="none" w="sm" len="sm"/>
            <a:tailEnd type="none" w="sm" len="sm"/>
          </a:ln>
        </p:spPr>
        <p:txBody>
          <a:bodyPr spcFirstLastPara="1" wrap="square" lIns="68569" tIns="68569" rIns="68569" bIns="68569" anchor="t" anchorCtr="0">
            <a:noAutofit/>
          </a:bodyPr>
          <a:lstStyle/>
          <a:p>
            <a:r>
              <a:rPr lang="en" sz="1125" b="1">
                <a:solidFill>
                  <a:schemeClr val="dk1"/>
                </a:solidFill>
                <a:latin typeface="Courier New"/>
                <a:ea typeface="Courier New"/>
                <a:cs typeface="Courier New"/>
                <a:sym typeface="Courier New"/>
              </a:rPr>
              <a:t>&lt;sig&gt; &lt;pubKey&gt; OP_DUP OP_HASH160 &lt;pubKeyHash?&gt; OP_EQUALVERIFY OP_CHECKSIG</a:t>
            </a:r>
            <a:endParaRPr sz="1125"/>
          </a:p>
        </p:txBody>
      </p:sp>
      <p:cxnSp>
        <p:nvCxnSpPr>
          <p:cNvPr id="1336" name="Shape 1336"/>
          <p:cNvCxnSpPr/>
          <p:nvPr/>
        </p:nvCxnSpPr>
        <p:spPr>
          <a:xfrm>
            <a:off x="1422656"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37" name="Shape 1337"/>
          <p:cNvCxnSpPr/>
          <p:nvPr/>
        </p:nvCxnSpPr>
        <p:spPr>
          <a:xfrm>
            <a:off x="2059819"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38" name="Shape 1338"/>
          <p:cNvCxnSpPr/>
          <p:nvPr/>
        </p:nvCxnSpPr>
        <p:spPr>
          <a:xfrm>
            <a:off x="2861100"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39" name="Shape 1339"/>
          <p:cNvCxnSpPr/>
          <p:nvPr/>
        </p:nvCxnSpPr>
        <p:spPr>
          <a:xfrm>
            <a:off x="3641025"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40" name="Shape 1340"/>
          <p:cNvCxnSpPr/>
          <p:nvPr/>
        </p:nvCxnSpPr>
        <p:spPr>
          <a:xfrm>
            <a:off x="4500338"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41" name="Shape 1341"/>
          <p:cNvCxnSpPr/>
          <p:nvPr/>
        </p:nvCxnSpPr>
        <p:spPr>
          <a:xfrm>
            <a:off x="5875069" y="3654825"/>
            <a:ext cx="0" cy="497025"/>
          </a:xfrm>
          <a:prstGeom prst="straightConnector1">
            <a:avLst/>
          </a:prstGeom>
          <a:noFill/>
          <a:ln w="76200" cap="flat" cmpd="sng">
            <a:solidFill>
              <a:srgbClr val="000000"/>
            </a:solidFill>
            <a:prstDash val="solid"/>
            <a:round/>
            <a:headEnd type="none" w="med" len="med"/>
            <a:tailEnd type="triangle" w="med" len="med"/>
          </a:ln>
        </p:spPr>
      </p:cxnSp>
      <p:cxnSp>
        <p:nvCxnSpPr>
          <p:cNvPr id="1342" name="Shape 1342"/>
          <p:cNvCxnSpPr/>
          <p:nvPr/>
        </p:nvCxnSpPr>
        <p:spPr>
          <a:xfrm>
            <a:off x="7181419" y="3654825"/>
            <a:ext cx="0" cy="497025"/>
          </a:xfrm>
          <a:prstGeom prst="straightConnector1">
            <a:avLst/>
          </a:prstGeom>
          <a:noFill/>
          <a:ln w="76200" cap="flat" cmpd="sng">
            <a:solidFill>
              <a:srgbClr val="000000"/>
            </a:solidFill>
            <a:prstDash val="solid"/>
            <a:round/>
            <a:headEnd type="none" w="med" len="med"/>
            <a:tailEnd type="triangle" w="med" len="med"/>
          </a:ln>
        </p:spPr>
      </p:cxnSp>
      <p:sp>
        <p:nvSpPr>
          <p:cNvPr id="1343" name="Shape 1343"/>
          <p:cNvSpPr/>
          <p:nvPr/>
        </p:nvSpPr>
        <p:spPr>
          <a:xfrm>
            <a:off x="3275100" y="2881250"/>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&lt;sig&gt;</a:t>
            </a:r>
            <a:endParaRPr sz="1800" b="1">
              <a:latin typeface="Courier New"/>
              <a:ea typeface="Courier New"/>
              <a:cs typeface="Courier New"/>
              <a:sym typeface="Courier New"/>
            </a:endParaRPr>
          </a:p>
        </p:txBody>
      </p:sp>
      <p:sp>
        <p:nvSpPr>
          <p:cNvPr id="1344" name="Shape 1344"/>
          <p:cNvSpPr txBox="1"/>
          <p:nvPr/>
        </p:nvSpPr>
        <p:spPr>
          <a:xfrm>
            <a:off x="3868069" y="1000675"/>
            <a:ext cx="853200" cy="2051325"/>
          </a:xfrm>
          <a:prstGeom prst="rect">
            <a:avLst/>
          </a:prstGeom>
          <a:solidFill>
            <a:srgbClr val="FFFFFF"/>
          </a:solidFill>
          <a:ln>
            <a:noFill/>
          </a:ln>
        </p:spPr>
        <p:txBody>
          <a:bodyPr spcFirstLastPara="1" wrap="square" lIns="68569" tIns="68569" rIns="68569" bIns="68569" anchor="ctr" anchorCtr="0">
            <a:noAutofit/>
          </a:bodyPr>
          <a:lstStyle/>
          <a:p>
            <a:r>
              <a:rPr lang="en" sz="7200" b="1">
                <a:solidFill>
                  <a:srgbClr val="274E13"/>
                </a:solidFill>
                <a:highlight>
                  <a:srgbClr val="F9F9F9"/>
                </a:highlight>
              </a:rPr>
              <a:t>✓</a:t>
            </a:r>
            <a:endParaRPr sz="7200" b="1">
              <a:solidFill>
                <a:srgbClr val="274E13"/>
              </a:solidFill>
            </a:endParaRPr>
          </a:p>
        </p:txBody>
      </p:sp>
      <p:sp>
        <p:nvSpPr>
          <p:cNvPr id="1345" name="Shape 1345"/>
          <p:cNvSpPr/>
          <p:nvPr/>
        </p:nvSpPr>
        <p:spPr>
          <a:xfrm>
            <a:off x="3275100" y="2406950"/>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&lt;pubKey&gt;</a:t>
            </a:r>
            <a:endParaRPr sz="1800" b="1">
              <a:latin typeface="Courier New"/>
              <a:ea typeface="Courier New"/>
              <a:cs typeface="Courier New"/>
              <a:sym typeface="Courier New"/>
            </a:endParaRPr>
          </a:p>
        </p:txBody>
      </p:sp>
      <p:sp>
        <p:nvSpPr>
          <p:cNvPr id="1346" name="Shape 1346"/>
          <p:cNvSpPr/>
          <p:nvPr/>
        </p:nvSpPr>
        <p:spPr>
          <a:xfrm>
            <a:off x="3275100" y="1932650"/>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&lt;pubKey&gt;</a:t>
            </a:r>
            <a:endParaRPr sz="1800" b="1">
              <a:latin typeface="Courier New"/>
              <a:ea typeface="Courier New"/>
              <a:cs typeface="Courier New"/>
              <a:sym typeface="Courier New"/>
            </a:endParaRPr>
          </a:p>
        </p:txBody>
      </p:sp>
      <p:sp>
        <p:nvSpPr>
          <p:cNvPr id="1347" name="Shape 1347"/>
          <p:cNvSpPr/>
          <p:nvPr/>
        </p:nvSpPr>
        <p:spPr>
          <a:xfrm>
            <a:off x="3275100" y="1458350"/>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&lt;pubKeyHash?&gt;</a:t>
            </a:r>
            <a:endParaRPr sz="1800" b="1">
              <a:latin typeface="Courier New"/>
              <a:ea typeface="Courier New"/>
              <a:cs typeface="Courier New"/>
              <a:sym typeface="Courier New"/>
            </a:endParaRPr>
          </a:p>
        </p:txBody>
      </p:sp>
      <p:sp>
        <p:nvSpPr>
          <p:cNvPr id="1348" name="Shape 1348"/>
          <p:cNvSpPr/>
          <p:nvPr/>
        </p:nvSpPr>
        <p:spPr>
          <a:xfrm>
            <a:off x="3275100" y="1936225"/>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&lt;pubKeyHash&gt;</a:t>
            </a:r>
            <a:endParaRPr sz="1800" b="1">
              <a:latin typeface="Courier New"/>
              <a:ea typeface="Courier New"/>
              <a:cs typeface="Courier New"/>
              <a:sym typeface="Courier New"/>
            </a:endParaRPr>
          </a:p>
        </p:txBody>
      </p:sp>
      <p:sp>
        <p:nvSpPr>
          <p:cNvPr id="1349" name="Shape 1349"/>
          <p:cNvSpPr/>
          <p:nvPr/>
        </p:nvSpPr>
        <p:spPr>
          <a:xfrm>
            <a:off x="3275100" y="2881250"/>
            <a:ext cx="2131650" cy="474300"/>
          </a:xfrm>
          <a:prstGeom prst="rect">
            <a:avLst/>
          </a:prstGeom>
          <a:solidFill>
            <a:srgbClr val="6AA84F"/>
          </a:solid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pPr algn="ctr"/>
            <a:r>
              <a:rPr lang="en" sz="1800" b="1">
                <a:latin typeface="Courier New"/>
                <a:ea typeface="Courier New"/>
                <a:cs typeface="Courier New"/>
                <a:sym typeface="Courier New"/>
              </a:rPr>
              <a:t>true</a:t>
            </a:r>
            <a:endParaRPr sz="1800" b="1">
              <a:latin typeface="Courier New"/>
              <a:ea typeface="Courier New"/>
              <a:cs typeface="Courier New"/>
              <a:sym typeface="Courier New"/>
            </a:endParaRPr>
          </a:p>
        </p:txBody>
      </p:sp>
      <p:sp>
        <p:nvSpPr>
          <p:cNvPr id="1350" name="Shape 1350"/>
          <p:cNvSpPr txBox="1"/>
          <p:nvPr/>
        </p:nvSpPr>
        <p:spPr>
          <a:xfrm>
            <a:off x="1185338" y="4751925"/>
            <a:ext cx="391500" cy="254025"/>
          </a:xfrm>
          <a:prstGeom prst="rect">
            <a:avLst/>
          </a:prstGeom>
          <a:noFill/>
          <a:ln>
            <a:noFill/>
          </a:ln>
        </p:spPr>
        <p:txBody>
          <a:bodyPr spcFirstLastPara="1" wrap="square" lIns="68569" tIns="68569" rIns="68569" bIns="68569" anchor="t" anchorCtr="0">
            <a:noAutofit/>
          </a:bodyPr>
          <a:lstStyle/>
          <a:p>
            <a:endParaRPr sz="1050"/>
          </a:p>
        </p:txBody>
      </p:sp>
      <p:sp>
        <p:nvSpPr>
          <p:cNvPr id="1351" name="Shape 1351"/>
          <p:cNvSpPr txBox="1"/>
          <p:nvPr/>
        </p:nvSpPr>
        <p:spPr>
          <a:xfrm>
            <a:off x="1189913" y="606488"/>
            <a:ext cx="6620850" cy="636075"/>
          </a:xfrm>
          <a:prstGeom prst="rect">
            <a:avLst/>
          </a:prstGeom>
          <a:noFill/>
          <a:ln>
            <a:noFill/>
          </a:ln>
        </p:spPr>
        <p:txBody>
          <a:bodyPr spcFirstLastPara="1" wrap="square" lIns="68569" tIns="68569" rIns="68569" bIns="68569" anchor="ctr" anchorCtr="0">
            <a:noAutofit/>
          </a:bodyPr>
          <a:lstStyle/>
          <a:p>
            <a:r>
              <a:rPr lang="en" sz="1350">
                <a:solidFill>
                  <a:srgbClr val="333333"/>
                </a:solidFill>
                <a:highlight>
                  <a:srgbClr val="FFFFFF"/>
                </a:highlight>
              </a:rPr>
              <a:t>The sender of coins specifies the PK of the recipient, and the recipient of the coins, to redeem them, has to specify a signature using that specified PK. </a:t>
            </a:r>
            <a:endParaRPr sz="1350"/>
          </a:p>
        </p:txBody>
      </p:sp>
      <p:sp>
        <p:nvSpPr>
          <p:cNvPr id="1352" name="Shape 1352"/>
          <p:cNvSpPr txBox="1"/>
          <p:nvPr/>
        </p:nvSpPr>
        <p:spPr>
          <a:xfrm>
            <a:off x="1314788" y="4780238"/>
            <a:ext cx="6371100" cy="243450"/>
          </a:xfrm>
          <a:prstGeom prst="rect">
            <a:avLst/>
          </a:prstGeom>
          <a:noFill/>
          <a:ln>
            <a:noFill/>
          </a:ln>
        </p:spPr>
        <p:txBody>
          <a:bodyPr spcFirstLastPara="1" wrap="square" lIns="68569" tIns="68569" rIns="68569" bIns="68569" anchor="t" anchorCtr="0">
            <a:noAutofit/>
          </a:bodyPr>
          <a:lstStyle/>
          <a:p>
            <a:r>
              <a:rPr lang="en" sz="1500"/>
              <a:t>2 possible outputs -&gt; Valid or not</a:t>
            </a:r>
            <a:endParaRPr sz="1500"/>
          </a:p>
        </p:txBody>
      </p:sp>
    </p:spTree>
    <p:extLst>
      <p:ext uri="{BB962C8B-B14F-4D97-AF65-F5344CB8AC3E}">
        <p14:creationId xmlns:p14="http://schemas.microsoft.com/office/powerpoint/2010/main" val="3841170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6"/>
                                        </p:tgtEl>
                                        <p:attrNameLst>
                                          <p:attrName>style.visibility</p:attrName>
                                        </p:attrNameLst>
                                      </p:cBhvr>
                                      <p:to>
                                        <p:strVal val="visible"/>
                                      </p:to>
                                    </p:set>
                                    <p:animEffect transition="in" filter="fade">
                                      <p:cBhvr>
                                        <p:cTn id="7" dur="1000"/>
                                        <p:tgtEl>
                                          <p:spTgt spid="133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3"/>
                                        </p:tgtEl>
                                        <p:attrNameLst>
                                          <p:attrName>style.visibility</p:attrName>
                                        </p:attrNameLst>
                                      </p:cBhvr>
                                      <p:to>
                                        <p:strVal val="visible"/>
                                      </p:to>
                                    </p:set>
                                    <p:animEffect transition="in" filter="fade">
                                      <p:cBhvr>
                                        <p:cTn id="12" dur="1000"/>
                                        <p:tgtEl>
                                          <p:spTgt spid="134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1000"/>
                                        <p:tgtEl>
                                          <p:spTgt spid="1336"/>
                                        </p:tgtEl>
                                      </p:cBhvr>
                                    </p:animEffect>
                                    <p:set>
                                      <p:cBhvr>
                                        <p:cTn id="17" dur="1" fill="hold">
                                          <p:stCondLst>
                                            <p:cond delay="1000"/>
                                          </p:stCondLst>
                                        </p:cTn>
                                        <p:tgtEl>
                                          <p:spTgt spid="1336"/>
                                        </p:tgtEl>
                                        <p:attrNameLst>
                                          <p:attrName>style.visibility</p:attrName>
                                        </p:attrNameLst>
                                      </p:cBhvr>
                                      <p:to>
                                        <p:strVal val="hidden"/>
                                      </p:to>
                                    </p:set>
                                  </p:childTnLst>
                                </p:cTn>
                              </p:par>
                              <p:par>
                                <p:cTn id="18" presetID="10" presetClass="entr" presetSubtype="0" fill="hold" nodeType="withEffect">
                                  <p:stCondLst>
                                    <p:cond delay="0"/>
                                  </p:stCondLst>
                                  <p:childTnLst>
                                    <p:set>
                                      <p:cBhvr>
                                        <p:cTn id="19" dur="1" fill="hold">
                                          <p:stCondLst>
                                            <p:cond delay="0"/>
                                          </p:stCondLst>
                                        </p:cTn>
                                        <p:tgtEl>
                                          <p:spTgt spid="1337"/>
                                        </p:tgtEl>
                                        <p:attrNameLst>
                                          <p:attrName>style.visibility</p:attrName>
                                        </p:attrNameLst>
                                      </p:cBhvr>
                                      <p:to>
                                        <p:strVal val="visible"/>
                                      </p:to>
                                    </p:set>
                                    <p:animEffect transition="in" filter="fade">
                                      <p:cBhvr>
                                        <p:cTn id="20" dur="1000"/>
                                        <p:tgtEl>
                                          <p:spTgt spid="133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45"/>
                                        </p:tgtEl>
                                        <p:attrNameLst>
                                          <p:attrName>style.visibility</p:attrName>
                                        </p:attrNameLst>
                                      </p:cBhvr>
                                      <p:to>
                                        <p:strVal val="visible"/>
                                      </p:to>
                                    </p:set>
                                    <p:animEffect transition="in" filter="fade">
                                      <p:cBhvr>
                                        <p:cTn id="25" dur="1000"/>
                                        <p:tgtEl>
                                          <p:spTgt spid="134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1000"/>
                                        <p:tgtEl>
                                          <p:spTgt spid="1337"/>
                                        </p:tgtEl>
                                      </p:cBhvr>
                                    </p:animEffect>
                                    <p:set>
                                      <p:cBhvr>
                                        <p:cTn id="30" dur="1" fill="hold">
                                          <p:stCondLst>
                                            <p:cond delay="1000"/>
                                          </p:stCondLst>
                                        </p:cTn>
                                        <p:tgtEl>
                                          <p:spTgt spid="1337"/>
                                        </p:tgtEl>
                                        <p:attrNameLst>
                                          <p:attrName>style.visibility</p:attrName>
                                        </p:attrNameLst>
                                      </p:cBhvr>
                                      <p:to>
                                        <p:strVal val="hidden"/>
                                      </p:to>
                                    </p:set>
                                  </p:childTnLst>
                                </p:cTn>
                              </p:par>
                              <p:par>
                                <p:cTn id="31" presetID="10" presetClass="entr" presetSubtype="0" fill="hold" nodeType="withEffect">
                                  <p:stCondLst>
                                    <p:cond delay="0"/>
                                  </p:stCondLst>
                                  <p:childTnLst>
                                    <p:set>
                                      <p:cBhvr>
                                        <p:cTn id="32" dur="1" fill="hold">
                                          <p:stCondLst>
                                            <p:cond delay="0"/>
                                          </p:stCondLst>
                                        </p:cTn>
                                        <p:tgtEl>
                                          <p:spTgt spid="1338"/>
                                        </p:tgtEl>
                                        <p:attrNameLst>
                                          <p:attrName>style.visibility</p:attrName>
                                        </p:attrNameLst>
                                      </p:cBhvr>
                                      <p:to>
                                        <p:strVal val="visible"/>
                                      </p:to>
                                    </p:set>
                                    <p:animEffect transition="in" filter="fade">
                                      <p:cBhvr>
                                        <p:cTn id="33" dur="1000"/>
                                        <p:tgtEl>
                                          <p:spTgt spid="1338"/>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346"/>
                                        </p:tgtEl>
                                        <p:attrNameLst>
                                          <p:attrName>style.visibility</p:attrName>
                                        </p:attrNameLst>
                                      </p:cBhvr>
                                      <p:to>
                                        <p:strVal val="visible"/>
                                      </p:to>
                                    </p:set>
                                    <p:animEffect transition="in" filter="fade">
                                      <p:cBhvr>
                                        <p:cTn id="38" dur="1000"/>
                                        <p:tgtEl>
                                          <p:spTgt spid="134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nodeType="clickEffect">
                                  <p:stCondLst>
                                    <p:cond delay="0"/>
                                  </p:stCondLst>
                                  <p:childTnLst>
                                    <p:animEffect transition="out" filter="fade">
                                      <p:cBhvr>
                                        <p:cTn id="42" dur="1000"/>
                                        <p:tgtEl>
                                          <p:spTgt spid="1338"/>
                                        </p:tgtEl>
                                      </p:cBhvr>
                                    </p:animEffect>
                                    <p:set>
                                      <p:cBhvr>
                                        <p:cTn id="43" dur="1" fill="hold">
                                          <p:stCondLst>
                                            <p:cond delay="1000"/>
                                          </p:stCondLst>
                                        </p:cTn>
                                        <p:tgtEl>
                                          <p:spTgt spid="1338"/>
                                        </p:tgtEl>
                                        <p:attrNameLst>
                                          <p:attrName>style.visibility</p:attrName>
                                        </p:attrNameLst>
                                      </p:cBhvr>
                                      <p:to>
                                        <p:strVal val="hidden"/>
                                      </p:to>
                                    </p:set>
                                  </p:childTnLst>
                                </p:cTn>
                              </p:par>
                              <p:par>
                                <p:cTn id="44" presetID="10" presetClass="entr" presetSubtype="0" fill="hold" nodeType="withEffect">
                                  <p:stCondLst>
                                    <p:cond delay="0"/>
                                  </p:stCondLst>
                                  <p:childTnLst>
                                    <p:set>
                                      <p:cBhvr>
                                        <p:cTn id="45" dur="1" fill="hold">
                                          <p:stCondLst>
                                            <p:cond delay="0"/>
                                          </p:stCondLst>
                                        </p:cTn>
                                        <p:tgtEl>
                                          <p:spTgt spid="1339"/>
                                        </p:tgtEl>
                                        <p:attrNameLst>
                                          <p:attrName>style.visibility</p:attrName>
                                        </p:attrNameLst>
                                      </p:cBhvr>
                                      <p:to>
                                        <p:strVal val="visible"/>
                                      </p:to>
                                    </p:set>
                                    <p:animEffect transition="in" filter="fade">
                                      <p:cBhvr>
                                        <p:cTn id="46" dur="1000"/>
                                        <p:tgtEl>
                                          <p:spTgt spid="133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348"/>
                                        </p:tgtEl>
                                        <p:attrNameLst>
                                          <p:attrName>style.visibility</p:attrName>
                                        </p:attrNameLst>
                                      </p:cBhvr>
                                      <p:to>
                                        <p:strVal val="visible"/>
                                      </p:to>
                                    </p:set>
                                    <p:animEffect transition="in" filter="fade">
                                      <p:cBhvr>
                                        <p:cTn id="51" dur="1000"/>
                                        <p:tgtEl>
                                          <p:spTgt spid="1348"/>
                                        </p:tgtEl>
                                      </p:cBhvr>
                                    </p:animEffect>
                                  </p:childTnLst>
                                </p:cTn>
                              </p:par>
                              <p:par>
                                <p:cTn id="52" presetID="10" presetClass="exit" presetSubtype="0" fill="hold" nodeType="withEffect">
                                  <p:stCondLst>
                                    <p:cond delay="0"/>
                                  </p:stCondLst>
                                  <p:childTnLst>
                                    <p:animEffect transition="out" filter="fade">
                                      <p:cBhvr>
                                        <p:cTn id="53" dur="1000"/>
                                        <p:tgtEl>
                                          <p:spTgt spid="1346"/>
                                        </p:tgtEl>
                                      </p:cBhvr>
                                    </p:animEffect>
                                    <p:set>
                                      <p:cBhvr>
                                        <p:cTn id="54" dur="1" fill="hold">
                                          <p:stCondLst>
                                            <p:cond delay="1000"/>
                                          </p:stCondLst>
                                        </p:cTn>
                                        <p:tgtEl>
                                          <p:spTgt spid="1346"/>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nodeType="clickEffect">
                                  <p:stCondLst>
                                    <p:cond delay="0"/>
                                  </p:stCondLst>
                                  <p:childTnLst>
                                    <p:animEffect transition="out" filter="fade">
                                      <p:cBhvr>
                                        <p:cTn id="58" dur="1000"/>
                                        <p:tgtEl>
                                          <p:spTgt spid="1339"/>
                                        </p:tgtEl>
                                      </p:cBhvr>
                                    </p:animEffect>
                                    <p:set>
                                      <p:cBhvr>
                                        <p:cTn id="59" dur="1" fill="hold">
                                          <p:stCondLst>
                                            <p:cond delay="1000"/>
                                          </p:stCondLst>
                                        </p:cTn>
                                        <p:tgtEl>
                                          <p:spTgt spid="1339"/>
                                        </p:tgtEl>
                                        <p:attrNameLst>
                                          <p:attrName>style.visibility</p:attrName>
                                        </p:attrNameLst>
                                      </p:cBhvr>
                                      <p:to>
                                        <p:strVal val="hidden"/>
                                      </p:to>
                                    </p:set>
                                  </p:childTnLst>
                                </p:cTn>
                              </p:par>
                              <p:par>
                                <p:cTn id="60" presetID="10" presetClass="entr" presetSubtype="0" fill="hold" nodeType="withEffect">
                                  <p:stCondLst>
                                    <p:cond delay="0"/>
                                  </p:stCondLst>
                                  <p:childTnLst>
                                    <p:set>
                                      <p:cBhvr>
                                        <p:cTn id="61" dur="1" fill="hold">
                                          <p:stCondLst>
                                            <p:cond delay="0"/>
                                          </p:stCondLst>
                                        </p:cTn>
                                        <p:tgtEl>
                                          <p:spTgt spid="1340"/>
                                        </p:tgtEl>
                                        <p:attrNameLst>
                                          <p:attrName>style.visibility</p:attrName>
                                        </p:attrNameLst>
                                      </p:cBhvr>
                                      <p:to>
                                        <p:strVal val="visible"/>
                                      </p:to>
                                    </p:set>
                                    <p:animEffect transition="in" filter="fade">
                                      <p:cBhvr>
                                        <p:cTn id="62" dur="1000"/>
                                        <p:tgtEl>
                                          <p:spTgt spid="134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347"/>
                                        </p:tgtEl>
                                        <p:attrNameLst>
                                          <p:attrName>style.visibility</p:attrName>
                                        </p:attrNameLst>
                                      </p:cBhvr>
                                      <p:to>
                                        <p:strVal val="visible"/>
                                      </p:to>
                                    </p:set>
                                    <p:animEffect transition="in" filter="fade">
                                      <p:cBhvr>
                                        <p:cTn id="67" dur="1000"/>
                                        <p:tgtEl>
                                          <p:spTgt spid="134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nodeType="clickEffect">
                                  <p:stCondLst>
                                    <p:cond delay="0"/>
                                  </p:stCondLst>
                                  <p:childTnLst>
                                    <p:animEffect transition="out" filter="fade">
                                      <p:cBhvr>
                                        <p:cTn id="71" dur="1000"/>
                                        <p:tgtEl>
                                          <p:spTgt spid="1340"/>
                                        </p:tgtEl>
                                      </p:cBhvr>
                                    </p:animEffect>
                                    <p:set>
                                      <p:cBhvr>
                                        <p:cTn id="72" dur="1" fill="hold">
                                          <p:stCondLst>
                                            <p:cond delay="1000"/>
                                          </p:stCondLst>
                                        </p:cTn>
                                        <p:tgtEl>
                                          <p:spTgt spid="1340"/>
                                        </p:tgtEl>
                                        <p:attrNameLst>
                                          <p:attrName>style.visibility</p:attrName>
                                        </p:attrNameLst>
                                      </p:cBhvr>
                                      <p:to>
                                        <p:strVal val="hidden"/>
                                      </p:to>
                                    </p:set>
                                  </p:childTnLst>
                                </p:cTn>
                              </p:par>
                              <p:par>
                                <p:cTn id="73" presetID="10" presetClass="entr" presetSubtype="0" fill="hold" nodeType="withEffect">
                                  <p:stCondLst>
                                    <p:cond delay="0"/>
                                  </p:stCondLst>
                                  <p:childTnLst>
                                    <p:set>
                                      <p:cBhvr>
                                        <p:cTn id="74" dur="1" fill="hold">
                                          <p:stCondLst>
                                            <p:cond delay="0"/>
                                          </p:stCondLst>
                                        </p:cTn>
                                        <p:tgtEl>
                                          <p:spTgt spid="1341"/>
                                        </p:tgtEl>
                                        <p:attrNameLst>
                                          <p:attrName>style.visibility</p:attrName>
                                        </p:attrNameLst>
                                      </p:cBhvr>
                                      <p:to>
                                        <p:strVal val="visible"/>
                                      </p:to>
                                    </p:set>
                                    <p:animEffect transition="in" filter="fade">
                                      <p:cBhvr>
                                        <p:cTn id="75" dur="1000"/>
                                        <p:tgtEl>
                                          <p:spTgt spid="1341"/>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nodeType="clickEffect">
                                  <p:stCondLst>
                                    <p:cond delay="0"/>
                                  </p:stCondLst>
                                  <p:childTnLst>
                                    <p:animEffect transition="out" filter="fade">
                                      <p:cBhvr>
                                        <p:cTn id="79" dur="1000"/>
                                        <p:tgtEl>
                                          <p:spTgt spid="1348"/>
                                        </p:tgtEl>
                                      </p:cBhvr>
                                    </p:animEffect>
                                    <p:set>
                                      <p:cBhvr>
                                        <p:cTn id="80" dur="1" fill="hold">
                                          <p:stCondLst>
                                            <p:cond delay="1000"/>
                                          </p:stCondLst>
                                        </p:cTn>
                                        <p:tgtEl>
                                          <p:spTgt spid="1348"/>
                                        </p:tgtEl>
                                        <p:attrNameLst>
                                          <p:attrName>style.visibility</p:attrName>
                                        </p:attrNameLst>
                                      </p:cBhvr>
                                      <p:to>
                                        <p:strVal val="hidden"/>
                                      </p:to>
                                    </p:set>
                                  </p:childTnLst>
                                </p:cTn>
                              </p:par>
                              <p:par>
                                <p:cTn id="81" presetID="10" presetClass="exit" presetSubtype="0" fill="hold" nodeType="withEffect">
                                  <p:stCondLst>
                                    <p:cond delay="0"/>
                                  </p:stCondLst>
                                  <p:childTnLst>
                                    <p:animEffect transition="out" filter="fade">
                                      <p:cBhvr>
                                        <p:cTn id="82" dur="1000"/>
                                        <p:tgtEl>
                                          <p:spTgt spid="1347"/>
                                        </p:tgtEl>
                                      </p:cBhvr>
                                    </p:animEffect>
                                    <p:set>
                                      <p:cBhvr>
                                        <p:cTn id="83" dur="1" fill="hold">
                                          <p:stCondLst>
                                            <p:cond delay="1000"/>
                                          </p:stCondLst>
                                        </p:cTn>
                                        <p:tgtEl>
                                          <p:spTgt spid="1347"/>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10" presetClass="exit" presetSubtype="0" fill="hold" nodeType="clickEffect">
                                  <p:stCondLst>
                                    <p:cond delay="0"/>
                                  </p:stCondLst>
                                  <p:childTnLst>
                                    <p:animEffect transition="out" filter="fade">
                                      <p:cBhvr>
                                        <p:cTn id="87" dur="1000"/>
                                        <p:tgtEl>
                                          <p:spTgt spid="1341"/>
                                        </p:tgtEl>
                                      </p:cBhvr>
                                    </p:animEffect>
                                    <p:set>
                                      <p:cBhvr>
                                        <p:cTn id="88" dur="1" fill="hold">
                                          <p:stCondLst>
                                            <p:cond delay="1000"/>
                                          </p:stCondLst>
                                        </p:cTn>
                                        <p:tgtEl>
                                          <p:spTgt spid="1341"/>
                                        </p:tgtEl>
                                        <p:attrNameLst>
                                          <p:attrName>style.visibility</p:attrName>
                                        </p:attrNameLst>
                                      </p:cBhvr>
                                      <p:to>
                                        <p:strVal val="hidden"/>
                                      </p:to>
                                    </p:set>
                                  </p:childTnLst>
                                </p:cTn>
                              </p:par>
                              <p:par>
                                <p:cTn id="89" presetID="10" presetClass="entr" presetSubtype="0" fill="hold" nodeType="withEffect">
                                  <p:stCondLst>
                                    <p:cond delay="0"/>
                                  </p:stCondLst>
                                  <p:childTnLst>
                                    <p:set>
                                      <p:cBhvr>
                                        <p:cTn id="90" dur="1" fill="hold">
                                          <p:stCondLst>
                                            <p:cond delay="0"/>
                                          </p:stCondLst>
                                        </p:cTn>
                                        <p:tgtEl>
                                          <p:spTgt spid="1342"/>
                                        </p:tgtEl>
                                        <p:attrNameLst>
                                          <p:attrName>style.visibility</p:attrName>
                                        </p:attrNameLst>
                                      </p:cBhvr>
                                      <p:to>
                                        <p:strVal val="visible"/>
                                      </p:to>
                                    </p:set>
                                    <p:animEffect transition="in" filter="fade">
                                      <p:cBhvr>
                                        <p:cTn id="91" dur="1000"/>
                                        <p:tgtEl>
                                          <p:spTgt spid="1342"/>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nodeType="clickEffect">
                                  <p:stCondLst>
                                    <p:cond delay="0"/>
                                  </p:stCondLst>
                                  <p:childTnLst>
                                    <p:animEffect transition="out" filter="fade">
                                      <p:cBhvr>
                                        <p:cTn id="95" dur="1000"/>
                                        <p:tgtEl>
                                          <p:spTgt spid="1345"/>
                                        </p:tgtEl>
                                      </p:cBhvr>
                                    </p:animEffect>
                                    <p:set>
                                      <p:cBhvr>
                                        <p:cTn id="96" dur="1" fill="hold">
                                          <p:stCondLst>
                                            <p:cond delay="1000"/>
                                          </p:stCondLst>
                                        </p:cTn>
                                        <p:tgtEl>
                                          <p:spTgt spid="1345"/>
                                        </p:tgtEl>
                                        <p:attrNameLst>
                                          <p:attrName>style.visibility</p:attrName>
                                        </p:attrNameLst>
                                      </p:cBhvr>
                                      <p:to>
                                        <p:strVal val="hidden"/>
                                      </p:to>
                                    </p:set>
                                  </p:childTnLst>
                                </p:cTn>
                              </p:par>
                              <p:par>
                                <p:cTn id="97" presetID="10" presetClass="exit" presetSubtype="0" fill="hold" nodeType="withEffect">
                                  <p:stCondLst>
                                    <p:cond delay="0"/>
                                  </p:stCondLst>
                                  <p:childTnLst>
                                    <p:animEffect transition="out" filter="fade">
                                      <p:cBhvr>
                                        <p:cTn id="98" dur="1000"/>
                                        <p:tgtEl>
                                          <p:spTgt spid="1343"/>
                                        </p:tgtEl>
                                      </p:cBhvr>
                                    </p:animEffect>
                                    <p:set>
                                      <p:cBhvr>
                                        <p:cTn id="99" dur="1" fill="hold">
                                          <p:stCondLst>
                                            <p:cond delay="1000"/>
                                          </p:stCondLst>
                                        </p:cTn>
                                        <p:tgtEl>
                                          <p:spTgt spid="1343"/>
                                        </p:tgtEl>
                                        <p:attrNameLst>
                                          <p:attrName>style.visibility</p:attrName>
                                        </p:attrNameLst>
                                      </p:cBhvr>
                                      <p:to>
                                        <p:strVal val="hidden"/>
                                      </p:to>
                                    </p:set>
                                  </p:childTnLst>
                                </p:cTn>
                              </p:par>
                            </p:childTnLst>
                          </p:cTn>
                        </p:par>
                        <p:par>
                          <p:cTn id="100" fill="hold">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1349"/>
                                        </p:tgtEl>
                                        <p:attrNameLst>
                                          <p:attrName>style.visibility</p:attrName>
                                        </p:attrNameLst>
                                      </p:cBhvr>
                                      <p:to>
                                        <p:strVal val="visible"/>
                                      </p:to>
                                    </p:set>
                                    <p:animEffect transition="in" filter="fade">
                                      <p:cBhvr>
                                        <p:cTn id="103" dur="1000"/>
                                        <p:tgtEl>
                                          <p:spTgt spid="1349"/>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xit" presetSubtype="0" fill="hold" nodeType="clickEffect">
                                  <p:stCondLst>
                                    <p:cond delay="0"/>
                                  </p:stCondLst>
                                  <p:childTnLst>
                                    <p:animEffect transition="out" filter="fade">
                                      <p:cBhvr>
                                        <p:cTn id="107" dur="1000"/>
                                        <p:tgtEl>
                                          <p:spTgt spid="1342"/>
                                        </p:tgtEl>
                                      </p:cBhvr>
                                    </p:animEffect>
                                    <p:set>
                                      <p:cBhvr>
                                        <p:cTn id="108" dur="1" fill="hold">
                                          <p:stCondLst>
                                            <p:cond delay="1000"/>
                                          </p:stCondLst>
                                        </p:cTn>
                                        <p:tgtEl>
                                          <p:spTgt spid="1342"/>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nodeType="clickEffect">
                                  <p:stCondLst>
                                    <p:cond delay="0"/>
                                  </p:stCondLst>
                                  <p:childTnLst>
                                    <p:set>
                                      <p:cBhvr>
                                        <p:cTn id="112" dur="1" fill="hold">
                                          <p:stCondLst>
                                            <p:cond delay="0"/>
                                          </p:stCondLst>
                                        </p:cTn>
                                        <p:tgtEl>
                                          <p:spTgt spid="1344"/>
                                        </p:tgtEl>
                                        <p:attrNameLst>
                                          <p:attrName>style.visibility</p:attrName>
                                        </p:attrNameLst>
                                      </p:cBhvr>
                                      <p:to>
                                        <p:strVal val="visible"/>
                                      </p:to>
                                    </p:set>
                                    <p:animEffect transition="in" filter="fade">
                                      <p:cBhvr>
                                        <p:cTn id="113" dur="1000"/>
                                        <p:tgtEl>
                                          <p:spTgt spid="1344"/>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1352"/>
                                        </p:tgtEl>
                                        <p:attrNameLst>
                                          <p:attrName>style.visibility</p:attrName>
                                        </p:attrNameLst>
                                      </p:cBhvr>
                                      <p:to>
                                        <p:strVal val="visible"/>
                                      </p:to>
                                    </p:set>
                                    <p:animEffect transition="in" filter="fade">
                                      <p:cBhvr>
                                        <p:cTn id="118" dur="1000"/>
                                        <p:tgtEl>
                                          <p:spTgt spid="1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6"/>
        <p:cNvGrpSpPr/>
        <p:nvPr/>
      </p:nvGrpSpPr>
      <p:grpSpPr>
        <a:xfrm>
          <a:off x="0" y="0"/>
          <a:ext cx="0" cy="0"/>
          <a:chOff x="0" y="0"/>
          <a:chExt cx="0" cy="0"/>
        </a:xfrm>
      </p:grpSpPr>
      <p:sp>
        <p:nvSpPr>
          <p:cNvPr id="1357" name="Shape 1357"/>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What is </a:t>
            </a:r>
            <a:r>
              <a:rPr lang="en" sz="2250">
                <a:latin typeface="Courier New"/>
                <a:ea typeface="Courier New"/>
                <a:cs typeface="Courier New"/>
                <a:sym typeface="Courier New"/>
              </a:rPr>
              <a:t>OP_CHECKSIG?</a:t>
            </a:r>
            <a:endParaRPr sz="2250"/>
          </a:p>
        </p:txBody>
      </p:sp>
      <p:sp>
        <p:nvSpPr>
          <p:cNvPr id="1358" name="Shape 1358"/>
          <p:cNvSpPr txBox="1">
            <a:spLocks noGrp="1"/>
          </p:cNvSpPr>
          <p:nvPr>
            <p:ph type="body" idx="1"/>
          </p:nvPr>
        </p:nvSpPr>
        <p:spPr>
          <a:xfrm>
            <a:off x="1485900" y="1200150"/>
            <a:ext cx="6172200" cy="3725775"/>
          </a:xfrm>
          <a:prstGeom prst="rect">
            <a:avLst/>
          </a:prstGeom>
        </p:spPr>
        <p:txBody>
          <a:bodyPr spcFirstLastPara="1" wrap="square" lIns="68569" tIns="68569" rIns="68569" bIns="68569" anchor="t" anchorCtr="0">
            <a:noAutofit/>
          </a:bodyPr>
          <a:lstStyle/>
          <a:p>
            <a:pPr marL="0" indent="0">
              <a:spcBef>
                <a:spcPts val="0"/>
              </a:spcBef>
              <a:buNone/>
            </a:pPr>
            <a:r>
              <a:rPr lang="en" sz="1650">
                <a:solidFill>
                  <a:srgbClr val="333333"/>
                </a:solidFill>
                <a:highlight>
                  <a:srgbClr val="FFFFFF"/>
                </a:highlight>
                <a:latin typeface="Arial"/>
                <a:ea typeface="Arial"/>
                <a:cs typeface="Arial"/>
                <a:sym typeface="Arial"/>
              </a:rPr>
              <a:t>This instruction lets you verify a signature. So it's easy to write scripts that do signature verification without calling any special library to check the signatures. That's all built into the Bitcoin scripting language. </a:t>
            </a:r>
            <a:endParaRPr sz="1650">
              <a:solidFill>
                <a:srgbClr val="333333"/>
              </a:solidFill>
              <a:highlight>
                <a:srgbClr val="FFFFFF"/>
              </a:highlight>
              <a:latin typeface="Arial"/>
              <a:ea typeface="Arial"/>
              <a:cs typeface="Arial"/>
              <a:sym typeface="Arial"/>
            </a:endParaRPr>
          </a:p>
          <a:p>
            <a:pPr marL="0" indent="0">
              <a:spcBef>
                <a:spcPts val="0"/>
              </a:spcBef>
              <a:buNone/>
            </a:pPr>
            <a:endParaRPr sz="1650">
              <a:solidFill>
                <a:srgbClr val="333333"/>
              </a:solidFill>
              <a:highlight>
                <a:srgbClr val="FFFFFF"/>
              </a:highlight>
              <a:latin typeface="Arial"/>
              <a:ea typeface="Arial"/>
              <a:cs typeface="Arial"/>
              <a:sym typeface="Arial"/>
            </a:endParaRPr>
          </a:p>
          <a:p>
            <a:pPr marL="0" indent="0">
              <a:spcBef>
                <a:spcPts val="0"/>
              </a:spcBef>
              <a:buNone/>
            </a:pPr>
            <a:r>
              <a:rPr lang="en" sz="1650">
                <a:solidFill>
                  <a:srgbClr val="333333"/>
                </a:solidFill>
                <a:highlight>
                  <a:srgbClr val="FFFFFF"/>
                </a:highlight>
                <a:latin typeface="Arial"/>
                <a:ea typeface="Arial"/>
                <a:cs typeface="Arial"/>
                <a:sym typeface="Arial"/>
              </a:rPr>
              <a:t>There's only one thing you can sign in Bitcoin which is an entire transaction. </a:t>
            </a:r>
            <a:endParaRPr sz="1650">
              <a:solidFill>
                <a:srgbClr val="333333"/>
              </a:solidFill>
              <a:highlight>
                <a:srgbClr val="FFFFFF"/>
              </a:highlight>
              <a:latin typeface="Arial"/>
              <a:ea typeface="Arial"/>
              <a:cs typeface="Arial"/>
              <a:sym typeface="Arial"/>
            </a:endParaRPr>
          </a:p>
          <a:p>
            <a:pPr marL="0" indent="0">
              <a:spcBef>
                <a:spcPts val="0"/>
              </a:spcBef>
              <a:buNone/>
            </a:pPr>
            <a:endParaRPr sz="1650">
              <a:solidFill>
                <a:srgbClr val="333333"/>
              </a:solidFill>
              <a:highlight>
                <a:srgbClr val="FFFFFF"/>
              </a:highlight>
              <a:latin typeface="Arial"/>
              <a:ea typeface="Arial"/>
              <a:cs typeface="Arial"/>
              <a:sym typeface="Arial"/>
            </a:endParaRPr>
          </a:p>
          <a:p>
            <a:pPr marL="0" indent="0">
              <a:spcBef>
                <a:spcPts val="0"/>
              </a:spcBef>
              <a:buSzPts val="1100"/>
              <a:buNone/>
            </a:pPr>
            <a:r>
              <a:rPr lang="en" sz="1650">
                <a:solidFill>
                  <a:srgbClr val="333333"/>
                </a:solidFill>
                <a:highlight>
                  <a:srgbClr val="FFFFFF"/>
                </a:highlight>
                <a:latin typeface="Arial"/>
                <a:ea typeface="Arial"/>
                <a:cs typeface="Arial"/>
                <a:sym typeface="Arial"/>
              </a:rPr>
              <a:t>So this check sig instruction is going to verify that the entire transaction was successfully signed. </a:t>
            </a:r>
            <a:endParaRPr sz="1650">
              <a:latin typeface="Arial"/>
              <a:ea typeface="Arial"/>
              <a:cs typeface="Arial"/>
              <a:sym typeface="Arial"/>
            </a:endParaRPr>
          </a:p>
          <a:p>
            <a:pPr marL="0" indent="0">
              <a:spcBef>
                <a:spcPts val="450"/>
              </a:spcBef>
              <a:buNone/>
            </a:pPr>
            <a:endParaRPr sz="1650"/>
          </a:p>
        </p:txBody>
      </p:sp>
    </p:spTree>
    <p:extLst>
      <p:ext uri="{BB962C8B-B14F-4D97-AF65-F5344CB8AC3E}">
        <p14:creationId xmlns:p14="http://schemas.microsoft.com/office/powerpoint/2010/main" val="1203745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2"/>
        <p:cNvGrpSpPr/>
        <p:nvPr/>
      </p:nvGrpSpPr>
      <p:grpSpPr>
        <a:xfrm>
          <a:off x="0" y="0"/>
          <a:ext cx="0" cy="0"/>
          <a:chOff x="0" y="0"/>
          <a:chExt cx="0" cy="0"/>
        </a:xfrm>
      </p:grpSpPr>
      <p:sp>
        <p:nvSpPr>
          <p:cNvPr id="1363" name="Shape 1363"/>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Bitcoin script instructions</a:t>
            </a:r>
            <a:endParaRPr i="1"/>
          </a:p>
        </p:txBody>
      </p:sp>
      <p:sp>
        <p:nvSpPr>
          <p:cNvPr id="1364" name="Shape 1364"/>
          <p:cNvSpPr txBox="1">
            <a:spLocks noGrp="1"/>
          </p:cNvSpPr>
          <p:nvPr>
            <p:ph type="body" idx="1"/>
          </p:nvPr>
        </p:nvSpPr>
        <p:spPr>
          <a:xfrm>
            <a:off x="1485900" y="1200150"/>
            <a:ext cx="6261300" cy="3648825"/>
          </a:xfrm>
          <a:prstGeom prst="rect">
            <a:avLst/>
          </a:prstGeom>
        </p:spPr>
        <p:txBody>
          <a:bodyPr spcFirstLastPara="1" wrap="square" lIns="68569" tIns="68569" rIns="68569" bIns="68569" anchor="t" anchorCtr="0">
            <a:noAutofit/>
          </a:bodyPr>
          <a:lstStyle/>
          <a:p>
            <a:pPr marL="0" indent="0">
              <a:spcBef>
                <a:spcPts val="450"/>
              </a:spcBef>
              <a:buNone/>
            </a:pPr>
            <a:r>
              <a:rPr lang="en" sz="2800" dirty="0"/>
              <a:t>256 opcodes total (15 disabled, 75 reserved)</a:t>
            </a:r>
            <a:endParaRPr sz="2800" dirty="0"/>
          </a:p>
          <a:p>
            <a:pPr marL="685800" indent="-314325">
              <a:spcBef>
                <a:spcPts val="450"/>
              </a:spcBef>
            </a:pPr>
            <a:r>
              <a:rPr lang="en" sz="2800" dirty="0"/>
              <a:t>Arithmetic</a:t>
            </a:r>
            <a:endParaRPr sz="2800" dirty="0"/>
          </a:p>
          <a:p>
            <a:pPr marL="685800" indent="-314325">
              <a:spcBef>
                <a:spcPts val="0"/>
              </a:spcBef>
            </a:pPr>
            <a:r>
              <a:rPr lang="en" sz="2800" dirty="0"/>
              <a:t>If/then</a:t>
            </a:r>
            <a:endParaRPr sz="2800" dirty="0"/>
          </a:p>
          <a:p>
            <a:pPr marL="685800" indent="-314325">
              <a:spcBef>
                <a:spcPts val="0"/>
              </a:spcBef>
            </a:pPr>
            <a:r>
              <a:rPr lang="en" sz="2800" dirty="0"/>
              <a:t>Logic/data handling</a:t>
            </a:r>
            <a:endParaRPr sz="2800" dirty="0"/>
          </a:p>
          <a:p>
            <a:pPr marL="685800" indent="-314325">
              <a:spcBef>
                <a:spcPts val="0"/>
              </a:spcBef>
            </a:pPr>
            <a:r>
              <a:rPr lang="en" sz="2800" dirty="0"/>
              <a:t>Crypto!</a:t>
            </a:r>
            <a:endParaRPr sz="2800" dirty="0"/>
          </a:p>
          <a:p>
            <a:pPr marL="1371600" lvl="1" indent="-285750"/>
            <a:r>
              <a:rPr lang="en" sz="2000" dirty="0"/>
              <a:t>Hashes</a:t>
            </a:r>
            <a:endParaRPr sz="2000" dirty="0"/>
          </a:p>
          <a:p>
            <a:pPr marL="1371600" lvl="1" indent="-285750"/>
            <a:r>
              <a:rPr lang="en" sz="2000" dirty="0"/>
              <a:t>Signature verification</a:t>
            </a:r>
            <a:endParaRPr sz="2000" dirty="0"/>
          </a:p>
          <a:p>
            <a:pPr marL="1371600" lvl="1" indent="-285750"/>
            <a:r>
              <a:rPr lang="en" sz="2000" dirty="0"/>
              <a:t>Multi-signature verification</a:t>
            </a:r>
            <a:endParaRPr sz="2000" dirty="0"/>
          </a:p>
        </p:txBody>
      </p:sp>
    </p:spTree>
    <p:extLst>
      <p:ext uri="{BB962C8B-B14F-4D97-AF65-F5344CB8AC3E}">
        <p14:creationId xmlns:p14="http://schemas.microsoft.com/office/powerpoint/2010/main" val="30846343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68"/>
        <p:cNvGrpSpPr/>
        <p:nvPr/>
      </p:nvGrpSpPr>
      <p:grpSpPr>
        <a:xfrm>
          <a:off x="0" y="0"/>
          <a:ext cx="0" cy="0"/>
          <a:chOff x="0" y="0"/>
          <a:chExt cx="0" cy="0"/>
        </a:xfrm>
      </p:grpSpPr>
      <p:sp>
        <p:nvSpPr>
          <p:cNvPr id="1369" name="Shape 1369"/>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OP_CHECKMULTISIG</a:t>
            </a:r>
            <a:endParaRPr i="1"/>
          </a:p>
        </p:txBody>
      </p:sp>
      <p:sp>
        <p:nvSpPr>
          <p:cNvPr id="1370" name="Shape 1370"/>
          <p:cNvSpPr txBox="1">
            <a:spLocks noGrp="1"/>
          </p:cNvSpPr>
          <p:nvPr>
            <p:ph type="body" idx="1"/>
          </p:nvPr>
        </p:nvSpPr>
        <p:spPr>
          <a:xfrm>
            <a:off x="1485900" y="1200150"/>
            <a:ext cx="6261300" cy="2488725"/>
          </a:xfrm>
          <a:prstGeom prst="rect">
            <a:avLst/>
          </a:prstGeom>
        </p:spPr>
        <p:txBody>
          <a:bodyPr spcFirstLastPara="1" wrap="square" lIns="68569" tIns="68569" rIns="68569" bIns="68569" anchor="t" anchorCtr="0">
            <a:noAutofit/>
          </a:bodyPr>
          <a:lstStyle/>
          <a:p>
            <a:pPr marL="342900" indent="-314325">
              <a:spcBef>
                <a:spcPts val="450"/>
              </a:spcBef>
            </a:pPr>
            <a:r>
              <a:rPr lang="en" sz="2700"/>
              <a:t>Built-in support for joint signatures</a:t>
            </a:r>
            <a:endParaRPr sz="2700"/>
          </a:p>
          <a:p>
            <a:pPr marL="342900" indent="-342900">
              <a:spcBef>
                <a:spcPts val="0"/>
              </a:spcBef>
              <a:buSzPts val="3600"/>
            </a:pPr>
            <a:r>
              <a:rPr lang="en" sz="2700"/>
              <a:t>Specify </a:t>
            </a:r>
            <a:r>
              <a:rPr lang="en" sz="2700" i="1"/>
              <a:t>n</a:t>
            </a:r>
            <a:r>
              <a:rPr lang="en" sz="2700"/>
              <a:t> public keys</a:t>
            </a:r>
            <a:endParaRPr sz="2700"/>
          </a:p>
          <a:p>
            <a:pPr marL="342900" indent="-342900">
              <a:spcBef>
                <a:spcPts val="0"/>
              </a:spcBef>
              <a:buSzPts val="3600"/>
            </a:pPr>
            <a:r>
              <a:rPr lang="en" sz="2700"/>
              <a:t>Specify </a:t>
            </a:r>
            <a:r>
              <a:rPr lang="en" sz="2700" i="1"/>
              <a:t>t</a:t>
            </a:r>
            <a:endParaRPr sz="2700" i="1"/>
          </a:p>
          <a:p>
            <a:pPr marL="342900" indent="-342900">
              <a:spcBef>
                <a:spcPts val="0"/>
              </a:spcBef>
              <a:buSzPts val="3600"/>
            </a:pPr>
            <a:r>
              <a:rPr lang="en" sz="2700"/>
              <a:t>Verification requires </a:t>
            </a:r>
            <a:r>
              <a:rPr lang="en" sz="2700" i="1"/>
              <a:t>t</a:t>
            </a:r>
            <a:r>
              <a:rPr lang="en" sz="2700"/>
              <a:t> signatures</a:t>
            </a:r>
            <a:endParaRPr sz="2700"/>
          </a:p>
        </p:txBody>
      </p:sp>
      <p:pic>
        <p:nvPicPr>
          <p:cNvPr id="1371" name="Shape 1371"/>
          <p:cNvPicPr preferRelativeResize="0"/>
          <p:nvPr/>
        </p:nvPicPr>
        <p:blipFill>
          <a:blip r:embed="rId3">
            <a:alphaModFix/>
          </a:blip>
          <a:stretch>
            <a:fillRect/>
          </a:stretch>
        </p:blipFill>
        <p:spPr>
          <a:xfrm>
            <a:off x="2185463" y="3688900"/>
            <a:ext cx="890457" cy="1258613"/>
          </a:xfrm>
          <a:prstGeom prst="rect">
            <a:avLst/>
          </a:prstGeom>
          <a:noFill/>
          <a:ln>
            <a:noFill/>
          </a:ln>
        </p:spPr>
      </p:pic>
      <p:sp>
        <p:nvSpPr>
          <p:cNvPr id="1372" name="Shape 1372"/>
          <p:cNvSpPr txBox="1"/>
          <p:nvPr/>
        </p:nvSpPr>
        <p:spPr>
          <a:xfrm>
            <a:off x="3075919" y="4012125"/>
            <a:ext cx="4719825" cy="1036125"/>
          </a:xfrm>
          <a:prstGeom prst="rect">
            <a:avLst/>
          </a:prstGeom>
          <a:noFill/>
          <a:ln>
            <a:noFill/>
          </a:ln>
        </p:spPr>
        <p:txBody>
          <a:bodyPr spcFirstLastPara="1" wrap="square" lIns="68569" tIns="68569" rIns="68569" bIns="68569" anchor="t" anchorCtr="0">
            <a:noAutofit/>
          </a:bodyPr>
          <a:lstStyle/>
          <a:p>
            <a:r>
              <a:rPr lang="en" sz="2250">
                <a:solidFill>
                  <a:srgbClr val="FF0000"/>
                </a:solidFill>
                <a:latin typeface="Trebuchet MS"/>
                <a:ea typeface="Trebuchet MS"/>
                <a:cs typeface="Trebuchet MS"/>
                <a:sym typeface="Trebuchet MS"/>
              </a:rPr>
              <a:t>BUG ALERT:</a:t>
            </a:r>
            <a:r>
              <a:rPr lang="en" sz="2250">
                <a:latin typeface="Trebuchet MS"/>
                <a:ea typeface="Trebuchet MS"/>
                <a:cs typeface="Trebuchet MS"/>
                <a:sym typeface="Trebuchet MS"/>
              </a:rPr>
              <a:t> Extra data value popped from the stack and ignored</a:t>
            </a:r>
            <a:endParaRPr sz="2250">
              <a:latin typeface="Trebuchet MS"/>
              <a:ea typeface="Trebuchet MS"/>
              <a:cs typeface="Trebuchet MS"/>
              <a:sym typeface="Trebuchet MS"/>
            </a:endParaRPr>
          </a:p>
        </p:txBody>
      </p:sp>
    </p:spTree>
    <p:extLst>
      <p:ext uri="{BB962C8B-B14F-4D97-AF65-F5344CB8AC3E}">
        <p14:creationId xmlns:p14="http://schemas.microsoft.com/office/powerpoint/2010/main" val="926620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1"/>
                                        </p:tgtEl>
                                        <p:attrNameLst>
                                          <p:attrName>style.visibility</p:attrName>
                                        </p:attrNameLst>
                                      </p:cBhvr>
                                      <p:to>
                                        <p:strVal val="visible"/>
                                      </p:to>
                                    </p:set>
                                    <p:animEffect transition="in" filter="fade">
                                      <p:cBhvr>
                                        <p:cTn id="7" dur="1000"/>
                                        <p:tgtEl>
                                          <p:spTgt spid="1371"/>
                                        </p:tgtEl>
                                      </p:cBhvr>
                                    </p:animEffect>
                                  </p:childTnLst>
                                </p:cTn>
                              </p:par>
                              <p:par>
                                <p:cTn id="8" presetID="10" presetClass="entr" presetSubtype="0" fill="hold" nodeType="withEffect">
                                  <p:stCondLst>
                                    <p:cond delay="0"/>
                                  </p:stCondLst>
                                  <p:childTnLst>
                                    <p:set>
                                      <p:cBhvr>
                                        <p:cTn id="9" dur="1" fill="hold">
                                          <p:stCondLst>
                                            <p:cond delay="0"/>
                                          </p:stCondLst>
                                        </p:cTn>
                                        <p:tgtEl>
                                          <p:spTgt spid="1372"/>
                                        </p:tgtEl>
                                        <p:attrNameLst>
                                          <p:attrName>style.visibility</p:attrName>
                                        </p:attrNameLst>
                                      </p:cBhvr>
                                      <p:to>
                                        <p:strVal val="visible"/>
                                      </p:to>
                                    </p:set>
                                    <p:animEffect transition="in" filter="fade">
                                      <p:cBhvr>
                                        <p:cTn id="10" dur="1000"/>
                                        <p:tgtEl>
                                          <p:spTgt spid="13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68"/>
        <p:cNvGrpSpPr/>
        <p:nvPr/>
      </p:nvGrpSpPr>
      <p:grpSpPr>
        <a:xfrm>
          <a:off x="0" y="0"/>
          <a:ext cx="0" cy="0"/>
          <a:chOff x="0" y="0"/>
          <a:chExt cx="0" cy="0"/>
        </a:xfrm>
      </p:grpSpPr>
      <p:sp>
        <p:nvSpPr>
          <p:cNvPr id="1169" name="Shape 1169"/>
          <p:cNvSpPr txBox="1">
            <a:spLocks noGrp="1"/>
          </p:cNvSpPr>
          <p:nvPr>
            <p:ph type="title"/>
          </p:nvPr>
        </p:nvSpPr>
        <p:spPr>
          <a:xfrm>
            <a:off x="1064172" y="40375"/>
            <a:ext cx="7417676" cy="857475"/>
          </a:xfrm>
          <a:prstGeom prst="rect">
            <a:avLst/>
          </a:prstGeom>
        </p:spPr>
        <p:txBody>
          <a:bodyPr spcFirstLastPara="1" wrap="square" lIns="68569" tIns="68569" rIns="68569" bIns="68569" anchor="b" anchorCtr="0">
            <a:noAutofit/>
          </a:bodyPr>
          <a:lstStyle/>
          <a:p>
            <a:r>
              <a:rPr lang="en" sz="3200" dirty="0"/>
              <a:t>An account-based ledger (</a:t>
            </a:r>
            <a:r>
              <a:rPr lang="en" sz="3200" i="1" dirty="0"/>
              <a:t>not</a:t>
            </a:r>
            <a:r>
              <a:rPr lang="en" sz="3200" dirty="0"/>
              <a:t> Bitcoin)</a:t>
            </a:r>
            <a:endParaRPr sz="3200" dirty="0">
              <a:sym typeface="Trebuchet MS"/>
            </a:endParaRPr>
          </a:p>
        </p:txBody>
      </p:sp>
      <p:sp>
        <p:nvSpPr>
          <p:cNvPr id="1170" name="Shape 1170"/>
          <p:cNvSpPr/>
          <p:nvPr/>
        </p:nvSpPr>
        <p:spPr>
          <a:xfrm>
            <a:off x="1795709" y="1244975"/>
            <a:ext cx="4212450" cy="434700"/>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latin typeface="Trebuchet MS"/>
                <a:ea typeface="Trebuchet MS"/>
                <a:cs typeface="Trebuchet MS"/>
                <a:sym typeface="Trebuchet MS"/>
              </a:rPr>
              <a:t>Create 25 coins and credit to Alice</a:t>
            </a:r>
            <a:r>
              <a:rPr lang="en" sz="1350" baseline="-25000">
                <a:latin typeface="Trebuchet MS"/>
                <a:ea typeface="Trebuchet MS"/>
                <a:cs typeface="Trebuchet MS"/>
                <a:sym typeface="Trebuchet MS"/>
              </a:rPr>
              <a:t>ASSERTED BY MINERS</a:t>
            </a:r>
            <a:endParaRPr sz="1350" baseline="-25000">
              <a:latin typeface="Trebuchet MS"/>
              <a:ea typeface="Trebuchet MS"/>
              <a:cs typeface="Trebuchet MS"/>
              <a:sym typeface="Trebuchet MS"/>
            </a:endParaRPr>
          </a:p>
        </p:txBody>
      </p:sp>
      <p:sp>
        <p:nvSpPr>
          <p:cNvPr id="1171" name="Shape 1171"/>
          <p:cNvSpPr/>
          <p:nvPr/>
        </p:nvSpPr>
        <p:spPr>
          <a:xfrm>
            <a:off x="1795709" y="1679675"/>
            <a:ext cx="4212450" cy="434700"/>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buClr>
                <a:schemeClr val="dk1"/>
              </a:buClr>
              <a:buSzPts val="1100"/>
            </a:pPr>
            <a:r>
              <a:rPr lang="en" sz="1350">
                <a:solidFill>
                  <a:schemeClr val="dk1"/>
                </a:solidFill>
                <a:latin typeface="Trebuchet MS"/>
                <a:ea typeface="Trebuchet MS"/>
                <a:cs typeface="Trebuchet MS"/>
                <a:sym typeface="Trebuchet MS"/>
              </a:rPr>
              <a:t>Transfer 17 coins from Alice to Bob</a:t>
            </a:r>
            <a:r>
              <a:rPr lang="en" sz="1350" baseline="-25000">
                <a:solidFill>
                  <a:schemeClr val="dk1"/>
                </a:solidFill>
                <a:latin typeface="Trebuchet MS"/>
                <a:ea typeface="Trebuchet MS"/>
                <a:cs typeface="Trebuchet MS"/>
                <a:sym typeface="Trebuchet MS"/>
              </a:rPr>
              <a:t>SIGNED(Alice)</a:t>
            </a:r>
            <a:endParaRPr sz="1350" baseline="-25000">
              <a:solidFill>
                <a:schemeClr val="dk1"/>
              </a:solidFill>
              <a:latin typeface="Trebuchet MS"/>
              <a:ea typeface="Trebuchet MS"/>
              <a:cs typeface="Trebuchet MS"/>
              <a:sym typeface="Trebuchet MS"/>
            </a:endParaRPr>
          </a:p>
        </p:txBody>
      </p:sp>
      <p:sp>
        <p:nvSpPr>
          <p:cNvPr id="1172" name="Shape 1172"/>
          <p:cNvSpPr/>
          <p:nvPr/>
        </p:nvSpPr>
        <p:spPr>
          <a:xfrm>
            <a:off x="1795709" y="2114375"/>
            <a:ext cx="4212450" cy="434700"/>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buClr>
                <a:schemeClr val="dk1"/>
              </a:buClr>
              <a:buSzPts val="1100"/>
            </a:pPr>
            <a:r>
              <a:rPr lang="en" sz="1350">
                <a:solidFill>
                  <a:schemeClr val="dk1"/>
                </a:solidFill>
                <a:latin typeface="Trebuchet MS"/>
                <a:ea typeface="Trebuchet MS"/>
                <a:cs typeface="Trebuchet MS"/>
                <a:sym typeface="Trebuchet MS"/>
              </a:rPr>
              <a:t>Transfer 8 coins from Bob to Carol</a:t>
            </a:r>
            <a:r>
              <a:rPr lang="en" sz="1350" baseline="-25000">
                <a:solidFill>
                  <a:schemeClr val="dk1"/>
                </a:solidFill>
                <a:latin typeface="Trebuchet MS"/>
                <a:ea typeface="Trebuchet MS"/>
                <a:cs typeface="Trebuchet MS"/>
                <a:sym typeface="Trebuchet MS"/>
              </a:rPr>
              <a:t>SIGNED(Bob)</a:t>
            </a:r>
            <a:endParaRPr sz="1350">
              <a:solidFill>
                <a:schemeClr val="dk1"/>
              </a:solidFill>
              <a:latin typeface="Trebuchet MS"/>
              <a:ea typeface="Trebuchet MS"/>
              <a:cs typeface="Trebuchet MS"/>
              <a:sym typeface="Trebuchet MS"/>
            </a:endParaRPr>
          </a:p>
        </p:txBody>
      </p:sp>
      <p:sp>
        <p:nvSpPr>
          <p:cNvPr id="1173" name="Shape 1173"/>
          <p:cNvSpPr/>
          <p:nvPr/>
        </p:nvSpPr>
        <p:spPr>
          <a:xfrm>
            <a:off x="1795709" y="2549075"/>
            <a:ext cx="4212450" cy="434700"/>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buClr>
                <a:schemeClr val="dk1"/>
              </a:buClr>
              <a:buSzPts val="1100"/>
            </a:pPr>
            <a:r>
              <a:rPr lang="en" sz="1350">
                <a:solidFill>
                  <a:schemeClr val="dk1"/>
                </a:solidFill>
                <a:latin typeface="Trebuchet MS"/>
                <a:ea typeface="Trebuchet MS"/>
                <a:cs typeface="Trebuchet MS"/>
                <a:sym typeface="Trebuchet MS"/>
              </a:rPr>
              <a:t>Transfer 5 coins from Carol to Alice</a:t>
            </a:r>
            <a:r>
              <a:rPr lang="en" sz="1350" baseline="-25000">
                <a:solidFill>
                  <a:schemeClr val="dk1"/>
                </a:solidFill>
                <a:latin typeface="Trebuchet MS"/>
                <a:ea typeface="Trebuchet MS"/>
                <a:cs typeface="Trebuchet MS"/>
                <a:sym typeface="Trebuchet MS"/>
              </a:rPr>
              <a:t>SIGNED(Carol)</a:t>
            </a:r>
            <a:endParaRPr sz="1350">
              <a:solidFill>
                <a:schemeClr val="dk1"/>
              </a:solidFill>
              <a:latin typeface="Trebuchet MS"/>
              <a:ea typeface="Trebuchet MS"/>
              <a:cs typeface="Trebuchet MS"/>
              <a:sym typeface="Trebuchet MS"/>
            </a:endParaRPr>
          </a:p>
        </p:txBody>
      </p:sp>
      <p:sp>
        <p:nvSpPr>
          <p:cNvPr id="1174" name="Shape 1174"/>
          <p:cNvSpPr/>
          <p:nvPr/>
        </p:nvSpPr>
        <p:spPr>
          <a:xfrm>
            <a:off x="2911500" y="4490300"/>
            <a:ext cx="3321000" cy="526725"/>
          </a:xfrm>
          <a:prstGeom prst="roundRect">
            <a:avLst>
              <a:gd name="adj" fmla="val 16667"/>
            </a:avLst>
          </a:prstGeom>
          <a:solidFill>
            <a:srgbClr val="E6B8A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a:latin typeface="Trebuchet MS"/>
                <a:ea typeface="Trebuchet MS"/>
                <a:cs typeface="Trebuchet MS"/>
                <a:sym typeface="Trebuchet MS"/>
              </a:rPr>
              <a:t>SIMPLIFICATION: only one transaction per block</a:t>
            </a:r>
            <a:endParaRPr sz="1050">
              <a:latin typeface="Trebuchet MS"/>
              <a:ea typeface="Trebuchet MS"/>
              <a:cs typeface="Trebuchet MS"/>
              <a:sym typeface="Trebuchet MS"/>
            </a:endParaRPr>
          </a:p>
        </p:txBody>
      </p:sp>
      <p:cxnSp>
        <p:nvCxnSpPr>
          <p:cNvPr id="1175" name="Shape 1175"/>
          <p:cNvCxnSpPr/>
          <p:nvPr/>
        </p:nvCxnSpPr>
        <p:spPr>
          <a:xfrm>
            <a:off x="1446638" y="1350325"/>
            <a:ext cx="0" cy="2640825"/>
          </a:xfrm>
          <a:prstGeom prst="straightConnector1">
            <a:avLst/>
          </a:prstGeom>
          <a:noFill/>
          <a:ln w="19050" cap="flat" cmpd="sng">
            <a:solidFill>
              <a:schemeClr val="dk2"/>
            </a:solidFill>
            <a:prstDash val="solid"/>
            <a:round/>
            <a:headEnd type="none" w="med" len="med"/>
            <a:tailEnd type="triangle" w="med" len="med"/>
          </a:ln>
        </p:spPr>
      </p:cxnSp>
      <p:sp>
        <p:nvSpPr>
          <p:cNvPr id="1176" name="Shape 1176"/>
          <p:cNvSpPr txBox="1"/>
          <p:nvPr/>
        </p:nvSpPr>
        <p:spPr>
          <a:xfrm>
            <a:off x="1236113" y="1002925"/>
            <a:ext cx="448650" cy="347400"/>
          </a:xfrm>
          <a:prstGeom prst="rect">
            <a:avLst/>
          </a:prstGeom>
          <a:noFill/>
          <a:ln>
            <a:noFill/>
          </a:ln>
        </p:spPr>
        <p:txBody>
          <a:bodyPr spcFirstLastPara="1" wrap="square" lIns="68569" tIns="68569" rIns="68569" bIns="68569" anchor="t" anchorCtr="0">
            <a:noAutofit/>
          </a:bodyPr>
          <a:lstStyle/>
          <a:p>
            <a:r>
              <a:rPr lang="en" sz="1050"/>
              <a:t>time</a:t>
            </a:r>
            <a:endParaRPr sz="1050"/>
          </a:p>
        </p:txBody>
      </p:sp>
      <p:sp>
        <p:nvSpPr>
          <p:cNvPr id="1177" name="Shape 1177"/>
          <p:cNvSpPr/>
          <p:nvPr/>
        </p:nvSpPr>
        <p:spPr>
          <a:xfrm>
            <a:off x="1795709" y="2983775"/>
            <a:ext cx="4212450" cy="434700"/>
          </a:xfrm>
          <a:prstGeom prst="rect">
            <a:avLst/>
          </a:prstGeom>
          <a:solidFill>
            <a:srgbClr val="F6B26B"/>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Transfer 15 coins from Alice to David</a:t>
            </a:r>
            <a:r>
              <a:rPr lang="en" sz="1350" baseline="-25000">
                <a:solidFill>
                  <a:schemeClr val="dk1"/>
                </a:solidFill>
                <a:latin typeface="Trebuchet MS"/>
                <a:ea typeface="Trebuchet MS"/>
                <a:cs typeface="Trebuchet MS"/>
                <a:sym typeface="Trebuchet MS"/>
              </a:rPr>
              <a:t>SIGNED(Alice)</a:t>
            </a:r>
            <a:endParaRPr sz="1350">
              <a:solidFill>
                <a:schemeClr val="dk1"/>
              </a:solidFill>
              <a:latin typeface="Trebuchet MS"/>
              <a:ea typeface="Trebuchet MS"/>
              <a:cs typeface="Trebuchet MS"/>
              <a:sym typeface="Trebuchet MS"/>
            </a:endParaRPr>
          </a:p>
        </p:txBody>
      </p:sp>
      <p:cxnSp>
        <p:nvCxnSpPr>
          <p:cNvPr id="1178" name="Shape 1178"/>
          <p:cNvCxnSpPr/>
          <p:nvPr/>
        </p:nvCxnSpPr>
        <p:spPr>
          <a:xfrm rot="10800000">
            <a:off x="6408488" y="846500"/>
            <a:ext cx="13725" cy="1839825"/>
          </a:xfrm>
          <a:prstGeom prst="straightConnector1">
            <a:avLst/>
          </a:prstGeom>
          <a:noFill/>
          <a:ln w="19050" cap="flat" cmpd="sng">
            <a:solidFill>
              <a:schemeClr val="dk2"/>
            </a:solidFill>
            <a:prstDash val="dash"/>
            <a:round/>
            <a:headEnd type="none" w="med" len="med"/>
            <a:tailEnd type="triangle" w="med" len="med"/>
          </a:ln>
        </p:spPr>
      </p:cxnSp>
      <p:sp>
        <p:nvSpPr>
          <p:cNvPr id="1179" name="Shape 1179"/>
          <p:cNvSpPr txBox="1"/>
          <p:nvPr/>
        </p:nvSpPr>
        <p:spPr>
          <a:xfrm>
            <a:off x="6527063" y="1100075"/>
            <a:ext cx="1164825" cy="1014300"/>
          </a:xfrm>
          <a:prstGeom prst="rect">
            <a:avLst/>
          </a:prstGeom>
          <a:noFill/>
          <a:ln>
            <a:noFill/>
          </a:ln>
        </p:spPr>
        <p:txBody>
          <a:bodyPr spcFirstLastPara="1" wrap="square" lIns="68569" tIns="68569" rIns="68569" bIns="68569" anchor="t" anchorCtr="0">
            <a:noAutofit/>
          </a:bodyPr>
          <a:lstStyle/>
          <a:p>
            <a:r>
              <a:rPr lang="en" sz="1050"/>
              <a:t>might need to scan backwards until genesis!</a:t>
            </a:r>
            <a:endParaRPr sz="1050"/>
          </a:p>
        </p:txBody>
      </p:sp>
      <p:sp>
        <p:nvSpPr>
          <p:cNvPr id="1180" name="Shape 1180"/>
          <p:cNvSpPr/>
          <p:nvPr/>
        </p:nvSpPr>
        <p:spPr>
          <a:xfrm>
            <a:off x="6056456" y="2741975"/>
            <a:ext cx="1541700" cy="754875"/>
          </a:xfrm>
          <a:prstGeom prst="cloudCallout">
            <a:avLst>
              <a:gd name="adj1" fmla="val -68996"/>
              <a:gd name="adj2" fmla="val 20028"/>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is this valid?</a:t>
            </a:r>
            <a:endParaRPr sz="1050"/>
          </a:p>
        </p:txBody>
      </p:sp>
      <p:sp>
        <p:nvSpPr>
          <p:cNvPr id="1181" name="Shape 1181"/>
          <p:cNvSpPr txBox="1"/>
          <p:nvPr/>
        </p:nvSpPr>
        <p:spPr>
          <a:xfrm>
            <a:off x="6172650" y="3414619"/>
            <a:ext cx="1828350" cy="434700"/>
          </a:xfrm>
          <a:prstGeom prst="rect">
            <a:avLst/>
          </a:prstGeom>
          <a:solidFill>
            <a:srgbClr val="EA9999"/>
          </a:solidFill>
          <a:ln>
            <a:noFill/>
          </a:ln>
        </p:spPr>
        <p:txBody>
          <a:bodyPr spcFirstLastPara="1" wrap="square" lIns="68569" tIns="68569" rIns="68569" bIns="68569" anchor="t" anchorCtr="0">
            <a:noAutofit/>
          </a:bodyPr>
          <a:lstStyle/>
          <a:p>
            <a:r>
              <a:rPr lang="en" sz="1050"/>
              <a:t>Need to remember account balances to decide!</a:t>
            </a:r>
            <a:endParaRPr sz="1050"/>
          </a:p>
        </p:txBody>
      </p:sp>
    </p:spTree>
    <p:extLst>
      <p:ext uri="{BB962C8B-B14F-4D97-AF65-F5344CB8AC3E}">
        <p14:creationId xmlns:p14="http://schemas.microsoft.com/office/powerpoint/2010/main" val="678317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1"/>
                                        </p:tgtEl>
                                        <p:attrNameLst>
                                          <p:attrName>style.visibility</p:attrName>
                                        </p:attrNameLst>
                                      </p:cBhvr>
                                      <p:to>
                                        <p:strVal val="visible"/>
                                      </p:to>
                                    </p:set>
                                    <p:animEffect transition="in" filter="fade">
                                      <p:cBhvr>
                                        <p:cTn id="7" dur="1000"/>
                                        <p:tgtEl>
                                          <p:spTgt spid="11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72"/>
                                        </p:tgtEl>
                                        <p:attrNameLst>
                                          <p:attrName>style.visibility</p:attrName>
                                        </p:attrNameLst>
                                      </p:cBhvr>
                                      <p:to>
                                        <p:strVal val="visible"/>
                                      </p:to>
                                    </p:set>
                                    <p:animEffect transition="in" filter="fade">
                                      <p:cBhvr>
                                        <p:cTn id="12" dur="1000"/>
                                        <p:tgtEl>
                                          <p:spTgt spid="1172"/>
                                        </p:tgtEl>
                                      </p:cBhvr>
                                    </p:animEffect>
                                  </p:childTnLst>
                                </p:cTn>
                              </p:par>
                              <p:par>
                                <p:cTn id="13" presetID="10" presetClass="entr" presetSubtype="0" fill="hold" nodeType="withEffect">
                                  <p:stCondLst>
                                    <p:cond delay="0"/>
                                  </p:stCondLst>
                                  <p:childTnLst>
                                    <p:set>
                                      <p:cBhvr>
                                        <p:cTn id="14" dur="1" fill="hold">
                                          <p:stCondLst>
                                            <p:cond delay="0"/>
                                          </p:stCondLst>
                                        </p:cTn>
                                        <p:tgtEl>
                                          <p:spTgt spid="1173"/>
                                        </p:tgtEl>
                                        <p:attrNameLst>
                                          <p:attrName>style.visibility</p:attrName>
                                        </p:attrNameLst>
                                      </p:cBhvr>
                                      <p:to>
                                        <p:strVal val="visible"/>
                                      </p:to>
                                    </p:set>
                                    <p:animEffect transition="in" filter="fade">
                                      <p:cBhvr>
                                        <p:cTn id="15" dur="1000"/>
                                        <p:tgtEl>
                                          <p:spTgt spid="117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77"/>
                                        </p:tgtEl>
                                        <p:attrNameLst>
                                          <p:attrName>style.visibility</p:attrName>
                                        </p:attrNameLst>
                                      </p:cBhvr>
                                      <p:to>
                                        <p:strVal val="visible"/>
                                      </p:to>
                                    </p:set>
                                    <p:animEffect transition="in" filter="fade">
                                      <p:cBhvr>
                                        <p:cTn id="20" dur="1000"/>
                                        <p:tgtEl>
                                          <p:spTgt spid="1177"/>
                                        </p:tgtEl>
                                      </p:cBhvr>
                                    </p:animEffect>
                                  </p:childTnLst>
                                </p:cTn>
                              </p:par>
                              <p:par>
                                <p:cTn id="21" presetID="10" presetClass="entr" presetSubtype="0" fill="hold" nodeType="withEffect">
                                  <p:stCondLst>
                                    <p:cond delay="0"/>
                                  </p:stCondLst>
                                  <p:childTnLst>
                                    <p:set>
                                      <p:cBhvr>
                                        <p:cTn id="22" dur="1" fill="hold">
                                          <p:stCondLst>
                                            <p:cond delay="0"/>
                                          </p:stCondLst>
                                        </p:cTn>
                                        <p:tgtEl>
                                          <p:spTgt spid="1180"/>
                                        </p:tgtEl>
                                        <p:attrNameLst>
                                          <p:attrName>style.visibility</p:attrName>
                                        </p:attrNameLst>
                                      </p:cBhvr>
                                      <p:to>
                                        <p:strVal val="visible"/>
                                      </p:to>
                                    </p:set>
                                    <p:animEffect transition="in" filter="fade">
                                      <p:cBhvr>
                                        <p:cTn id="23" dur="1000"/>
                                        <p:tgtEl>
                                          <p:spTgt spid="118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178"/>
                                        </p:tgtEl>
                                        <p:attrNameLst>
                                          <p:attrName>style.visibility</p:attrName>
                                        </p:attrNameLst>
                                      </p:cBhvr>
                                      <p:to>
                                        <p:strVal val="visible"/>
                                      </p:to>
                                    </p:set>
                                    <p:animEffect transition="in" filter="fade">
                                      <p:cBhvr>
                                        <p:cTn id="28" dur="1000"/>
                                        <p:tgtEl>
                                          <p:spTgt spid="1178"/>
                                        </p:tgtEl>
                                      </p:cBhvr>
                                    </p:animEffect>
                                  </p:childTnLst>
                                </p:cTn>
                              </p:par>
                              <p:par>
                                <p:cTn id="29" presetID="10" presetClass="entr" presetSubtype="0" fill="hold" nodeType="withEffect">
                                  <p:stCondLst>
                                    <p:cond delay="0"/>
                                  </p:stCondLst>
                                  <p:childTnLst>
                                    <p:set>
                                      <p:cBhvr>
                                        <p:cTn id="30" dur="1" fill="hold">
                                          <p:stCondLst>
                                            <p:cond delay="0"/>
                                          </p:stCondLst>
                                        </p:cTn>
                                        <p:tgtEl>
                                          <p:spTgt spid="1179"/>
                                        </p:tgtEl>
                                        <p:attrNameLst>
                                          <p:attrName>style.visibility</p:attrName>
                                        </p:attrNameLst>
                                      </p:cBhvr>
                                      <p:to>
                                        <p:strVal val="visible"/>
                                      </p:to>
                                    </p:set>
                                    <p:animEffect transition="in" filter="fade">
                                      <p:cBhvr>
                                        <p:cTn id="31" dur="1000"/>
                                        <p:tgtEl>
                                          <p:spTgt spid="117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181"/>
                                        </p:tgtEl>
                                        <p:attrNameLst>
                                          <p:attrName>style.visibility</p:attrName>
                                        </p:attrNameLst>
                                      </p:cBhvr>
                                      <p:to>
                                        <p:strVal val="visible"/>
                                      </p:to>
                                    </p:set>
                                    <p:animEffect transition="in" filter="fade">
                                      <p:cBhvr>
                                        <p:cTn id="36" dur="1000"/>
                                        <p:tgtEl>
                                          <p:spTgt spid="1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5"/>
        <p:cNvGrpSpPr/>
        <p:nvPr/>
      </p:nvGrpSpPr>
      <p:grpSpPr>
        <a:xfrm>
          <a:off x="0" y="0"/>
          <a:ext cx="0" cy="0"/>
          <a:chOff x="0" y="0"/>
          <a:chExt cx="0" cy="0"/>
        </a:xfrm>
      </p:grpSpPr>
      <p:sp>
        <p:nvSpPr>
          <p:cNvPr id="1186" name="Shape 1186"/>
          <p:cNvSpPr txBox="1">
            <a:spLocks noGrp="1"/>
          </p:cNvSpPr>
          <p:nvPr>
            <p:ph type="title"/>
          </p:nvPr>
        </p:nvSpPr>
        <p:spPr>
          <a:xfrm>
            <a:off x="804041" y="40379"/>
            <a:ext cx="7890642" cy="857475"/>
          </a:xfrm>
          <a:prstGeom prst="rect">
            <a:avLst/>
          </a:prstGeom>
        </p:spPr>
        <p:txBody>
          <a:bodyPr spcFirstLastPara="1" wrap="square" lIns="68569" tIns="68569" rIns="68569" bIns="68569" anchor="b" anchorCtr="0">
            <a:noAutofit/>
          </a:bodyPr>
          <a:lstStyle/>
          <a:p>
            <a:r>
              <a:rPr lang="en" dirty="0"/>
              <a:t>A transaction-based ledger (Bitcoin)</a:t>
            </a:r>
            <a:endParaRPr dirty="0">
              <a:latin typeface="Trebuchet MS"/>
              <a:ea typeface="Trebuchet MS"/>
              <a:cs typeface="Trebuchet MS"/>
              <a:sym typeface="Trebuchet MS"/>
            </a:endParaRPr>
          </a:p>
        </p:txBody>
      </p:sp>
      <p:sp>
        <p:nvSpPr>
          <p:cNvPr id="1187" name="Shape 1187"/>
          <p:cNvSpPr/>
          <p:nvPr/>
        </p:nvSpPr>
        <p:spPr>
          <a:xfrm>
            <a:off x="1795706" y="822275"/>
            <a:ext cx="4212450" cy="85747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latin typeface="Trebuchet MS"/>
                <a:ea typeface="Trebuchet MS"/>
                <a:cs typeface="Trebuchet MS"/>
                <a:sym typeface="Trebuchet MS"/>
              </a:rPr>
              <a:t>	Inputs: Ø</a:t>
            </a:r>
            <a:endParaRPr sz="1350">
              <a:latin typeface="Trebuchet MS"/>
              <a:ea typeface="Trebuchet MS"/>
              <a:cs typeface="Trebuchet MS"/>
              <a:sym typeface="Trebuchet MS"/>
            </a:endParaRPr>
          </a:p>
          <a:p>
            <a:r>
              <a:rPr lang="en" sz="1350">
                <a:latin typeface="Trebuchet MS"/>
                <a:ea typeface="Trebuchet MS"/>
                <a:cs typeface="Trebuchet MS"/>
                <a:sym typeface="Trebuchet MS"/>
              </a:rPr>
              <a:t>       Outputs: 25.0</a:t>
            </a:r>
            <a:r>
              <a:rPr lang="en" sz="1350">
                <a:solidFill>
                  <a:schemeClr val="dk1"/>
                </a:solidFill>
                <a:latin typeface="Trebuchet MS"/>
                <a:ea typeface="Trebuchet MS"/>
                <a:cs typeface="Trebuchet MS"/>
                <a:sym typeface="Trebuchet MS"/>
              </a:rPr>
              <a:t>→</a:t>
            </a:r>
            <a:r>
              <a:rPr lang="en" sz="1350">
                <a:latin typeface="Trebuchet MS"/>
                <a:ea typeface="Trebuchet MS"/>
                <a:cs typeface="Trebuchet MS"/>
                <a:sym typeface="Trebuchet MS"/>
              </a:rPr>
              <a:t>Alice</a:t>
            </a:r>
            <a:endParaRPr sz="1350" baseline="-25000">
              <a:latin typeface="Trebuchet MS"/>
              <a:ea typeface="Trebuchet MS"/>
              <a:cs typeface="Trebuchet MS"/>
              <a:sym typeface="Trebuchet MS"/>
            </a:endParaRPr>
          </a:p>
        </p:txBody>
      </p:sp>
      <p:sp>
        <p:nvSpPr>
          <p:cNvPr id="1188" name="Shape 1188"/>
          <p:cNvSpPr/>
          <p:nvPr/>
        </p:nvSpPr>
        <p:spPr>
          <a:xfrm>
            <a:off x="1795706" y="167967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1[0]</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17.0→Bob, 8.0→Alice</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sp>
        <p:nvSpPr>
          <p:cNvPr id="1189" name="Shape 1189"/>
          <p:cNvSpPr/>
          <p:nvPr/>
        </p:nvSpPr>
        <p:spPr>
          <a:xfrm>
            <a:off x="2911500" y="4563925"/>
            <a:ext cx="3321000" cy="526725"/>
          </a:xfrm>
          <a:prstGeom prst="roundRect">
            <a:avLst>
              <a:gd name="adj" fmla="val 16667"/>
            </a:avLst>
          </a:prstGeom>
          <a:solidFill>
            <a:srgbClr val="E6B8A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a:latin typeface="Trebuchet MS"/>
                <a:ea typeface="Trebuchet MS"/>
                <a:cs typeface="Trebuchet MS"/>
                <a:sym typeface="Trebuchet MS"/>
              </a:rPr>
              <a:t>SIMPLIFICATION: only one transaction per block</a:t>
            </a:r>
            <a:endParaRPr sz="1050">
              <a:latin typeface="Trebuchet MS"/>
              <a:ea typeface="Trebuchet MS"/>
              <a:cs typeface="Trebuchet MS"/>
              <a:sym typeface="Trebuchet MS"/>
            </a:endParaRPr>
          </a:p>
        </p:txBody>
      </p:sp>
      <p:cxnSp>
        <p:nvCxnSpPr>
          <p:cNvPr id="1190" name="Shape 1190"/>
          <p:cNvCxnSpPr/>
          <p:nvPr/>
        </p:nvCxnSpPr>
        <p:spPr>
          <a:xfrm>
            <a:off x="1446638" y="1350325"/>
            <a:ext cx="0" cy="2640825"/>
          </a:xfrm>
          <a:prstGeom prst="straightConnector1">
            <a:avLst/>
          </a:prstGeom>
          <a:noFill/>
          <a:ln w="19050" cap="flat" cmpd="sng">
            <a:solidFill>
              <a:schemeClr val="dk2"/>
            </a:solidFill>
            <a:prstDash val="solid"/>
            <a:round/>
            <a:headEnd type="none" w="med" len="med"/>
            <a:tailEnd type="triangle" w="med" len="med"/>
          </a:ln>
        </p:spPr>
      </p:cxnSp>
      <p:sp>
        <p:nvSpPr>
          <p:cNvPr id="1191" name="Shape 1191"/>
          <p:cNvSpPr txBox="1"/>
          <p:nvPr/>
        </p:nvSpPr>
        <p:spPr>
          <a:xfrm>
            <a:off x="1236113" y="1002925"/>
            <a:ext cx="448650" cy="347400"/>
          </a:xfrm>
          <a:prstGeom prst="rect">
            <a:avLst/>
          </a:prstGeom>
          <a:noFill/>
          <a:ln>
            <a:noFill/>
          </a:ln>
        </p:spPr>
        <p:txBody>
          <a:bodyPr spcFirstLastPara="1" wrap="square" lIns="68569" tIns="68569" rIns="68569" bIns="68569" anchor="t" anchorCtr="0">
            <a:noAutofit/>
          </a:bodyPr>
          <a:lstStyle/>
          <a:p>
            <a:r>
              <a:rPr lang="en" sz="1050"/>
              <a:t>time</a:t>
            </a:r>
            <a:endParaRPr sz="1050"/>
          </a:p>
        </p:txBody>
      </p:sp>
      <p:sp>
        <p:nvSpPr>
          <p:cNvPr id="1192" name="Shape 1192"/>
          <p:cNvSpPr/>
          <p:nvPr/>
        </p:nvSpPr>
        <p:spPr>
          <a:xfrm>
            <a:off x="6056456" y="3556675"/>
            <a:ext cx="1541700" cy="754875"/>
          </a:xfrm>
          <a:prstGeom prst="cloudCallout">
            <a:avLst>
              <a:gd name="adj1" fmla="val -20833"/>
              <a:gd name="adj2" fmla="val 625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is this valid?</a:t>
            </a:r>
            <a:endParaRPr sz="1050"/>
          </a:p>
        </p:txBody>
      </p:sp>
      <p:sp>
        <p:nvSpPr>
          <p:cNvPr id="1193" name="Shape 1193"/>
          <p:cNvSpPr txBox="1"/>
          <p:nvPr/>
        </p:nvSpPr>
        <p:spPr>
          <a:xfrm>
            <a:off x="6357225" y="2534975"/>
            <a:ext cx="1164825" cy="579600"/>
          </a:xfrm>
          <a:prstGeom prst="rect">
            <a:avLst/>
          </a:prstGeom>
          <a:noFill/>
          <a:ln>
            <a:noFill/>
          </a:ln>
        </p:spPr>
        <p:txBody>
          <a:bodyPr spcFirstLastPara="1" wrap="square" lIns="68569" tIns="68569" rIns="68569" bIns="68569" anchor="t" anchorCtr="0">
            <a:noAutofit/>
          </a:bodyPr>
          <a:lstStyle/>
          <a:p>
            <a:r>
              <a:rPr lang="en" sz="1050"/>
              <a:t>finite scan to check for validity</a:t>
            </a:r>
            <a:endParaRPr sz="1050"/>
          </a:p>
        </p:txBody>
      </p:sp>
      <p:sp>
        <p:nvSpPr>
          <p:cNvPr id="1194" name="Shape 1194"/>
          <p:cNvSpPr/>
          <p:nvPr/>
        </p:nvSpPr>
        <p:spPr>
          <a:xfrm>
            <a:off x="1795706" y="261817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2[0]</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8.0→Carol, 7.0→Bob</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SIGNED(Bob)</a:t>
            </a:r>
            <a:endParaRPr sz="750">
              <a:solidFill>
                <a:schemeClr val="dk1"/>
              </a:solidFill>
              <a:latin typeface="Trebuchet MS"/>
              <a:ea typeface="Trebuchet MS"/>
              <a:cs typeface="Trebuchet MS"/>
              <a:sym typeface="Trebuchet MS"/>
            </a:endParaRPr>
          </a:p>
        </p:txBody>
      </p:sp>
      <p:sp>
        <p:nvSpPr>
          <p:cNvPr id="1195" name="Shape 1195"/>
          <p:cNvSpPr/>
          <p:nvPr/>
        </p:nvSpPr>
        <p:spPr>
          <a:xfrm>
            <a:off x="1795706" y="3556675"/>
            <a:ext cx="4212450" cy="933525"/>
          </a:xfrm>
          <a:prstGeom prst="rect">
            <a:avLst/>
          </a:prstGeom>
          <a:solidFill>
            <a:srgbClr val="F6B26B"/>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2[1]</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6.0→David, 2.0→Alice</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cxnSp>
        <p:nvCxnSpPr>
          <p:cNvPr id="1196" name="Shape 1196"/>
          <p:cNvCxnSpPr/>
          <p:nvPr/>
        </p:nvCxnSpPr>
        <p:spPr>
          <a:xfrm rot="10800000" flipH="1">
            <a:off x="2984963" y="2336600"/>
            <a:ext cx="1180125" cy="1251225"/>
          </a:xfrm>
          <a:prstGeom prst="straightConnector1">
            <a:avLst/>
          </a:prstGeom>
          <a:noFill/>
          <a:ln w="19050" cap="flat" cmpd="sng">
            <a:solidFill>
              <a:srgbClr val="FF0000"/>
            </a:solidFill>
            <a:prstDash val="solid"/>
            <a:round/>
            <a:headEnd type="none" w="med" len="med"/>
            <a:tailEnd type="triangle" w="med" len="med"/>
          </a:ln>
        </p:spPr>
      </p:cxnSp>
      <p:cxnSp>
        <p:nvCxnSpPr>
          <p:cNvPr id="1197" name="Shape 1197"/>
          <p:cNvCxnSpPr/>
          <p:nvPr/>
        </p:nvCxnSpPr>
        <p:spPr>
          <a:xfrm rot="10800000">
            <a:off x="6228994" y="2097875"/>
            <a:ext cx="0" cy="1481400"/>
          </a:xfrm>
          <a:prstGeom prst="straightConnector1">
            <a:avLst/>
          </a:prstGeom>
          <a:noFill/>
          <a:ln w="19050" cap="flat" cmpd="sng">
            <a:solidFill>
              <a:schemeClr val="dk2"/>
            </a:solidFill>
            <a:prstDash val="dash"/>
            <a:round/>
            <a:headEnd type="none" w="med" len="med"/>
            <a:tailEnd type="triangle" w="med" len="med"/>
          </a:ln>
        </p:spPr>
      </p:cxnSp>
      <p:sp>
        <p:nvSpPr>
          <p:cNvPr id="1198" name="Shape 1198"/>
          <p:cNvSpPr txBox="1"/>
          <p:nvPr/>
        </p:nvSpPr>
        <p:spPr>
          <a:xfrm>
            <a:off x="6119100" y="1115025"/>
            <a:ext cx="1738575" cy="651600"/>
          </a:xfrm>
          <a:prstGeom prst="rect">
            <a:avLst/>
          </a:prstGeom>
          <a:solidFill>
            <a:srgbClr val="6AA84F"/>
          </a:solidFill>
          <a:ln w="9525"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r>
              <a:rPr lang="en" sz="1350"/>
              <a:t>we implement this with hash pointers</a:t>
            </a:r>
            <a:endParaRPr sz="1350"/>
          </a:p>
        </p:txBody>
      </p:sp>
      <p:cxnSp>
        <p:nvCxnSpPr>
          <p:cNvPr id="1199" name="Shape 1199"/>
          <p:cNvCxnSpPr/>
          <p:nvPr/>
        </p:nvCxnSpPr>
        <p:spPr>
          <a:xfrm rot="10800000" flipH="1">
            <a:off x="3015469" y="2307425"/>
            <a:ext cx="325800" cy="415800"/>
          </a:xfrm>
          <a:prstGeom prst="straightConnector1">
            <a:avLst/>
          </a:prstGeom>
          <a:noFill/>
          <a:ln w="19050" cap="flat" cmpd="sng">
            <a:solidFill>
              <a:srgbClr val="FF0000"/>
            </a:solidFill>
            <a:prstDash val="solid"/>
            <a:round/>
            <a:headEnd type="none" w="med" len="med"/>
            <a:tailEnd type="triangle" w="med" len="med"/>
          </a:ln>
        </p:spPr>
      </p:cxnSp>
      <p:cxnSp>
        <p:nvCxnSpPr>
          <p:cNvPr id="1200" name="Shape 1200"/>
          <p:cNvCxnSpPr/>
          <p:nvPr/>
        </p:nvCxnSpPr>
        <p:spPr>
          <a:xfrm rot="10800000" flipH="1">
            <a:off x="2984963" y="1475925"/>
            <a:ext cx="328500" cy="282375"/>
          </a:xfrm>
          <a:prstGeom prst="straightConnector1">
            <a:avLst/>
          </a:prstGeom>
          <a:noFill/>
          <a:ln w="19050" cap="flat" cmpd="sng">
            <a:solidFill>
              <a:srgbClr val="FF0000"/>
            </a:solidFill>
            <a:prstDash val="solid"/>
            <a:round/>
            <a:headEnd type="none" w="med" len="med"/>
            <a:tailEnd type="triangle" w="med" len="med"/>
          </a:ln>
        </p:spPr>
      </p:cxnSp>
      <p:sp>
        <p:nvSpPr>
          <p:cNvPr id="1201" name="Shape 1201"/>
          <p:cNvSpPr/>
          <p:nvPr/>
        </p:nvSpPr>
        <p:spPr>
          <a:xfrm>
            <a:off x="4092731" y="1495775"/>
            <a:ext cx="1664550" cy="524475"/>
          </a:xfrm>
          <a:prstGeom prst="wedgeEllipseCallout">
            <a:avLst>
              <a:gd name="adj1" fmla="val -20833"/>
              <a:gd name="adj2" fmla="val 62500"/>
            </a:avLst>
          </a:prstGeom>
          <a:solidFill>
            <a:srgbClr val="B6D7A8"/>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change address</a:t>
            </a:r>
            <a:endParaRPr sz="1050"/>
          </a:p>
        </p:txBody>
      </p:sp>
      <p:sp>
        <p:nvSpPr>
          <p:cNvPr id="1202" name="Shape 1202"/>
          <p:cNvSpPr txBox="1"/>
          <p:nvPr/>
        </p:nvSpPr>
        <p:spPr>
          <a:xfrm>
            <a:off x="1795706" y="8222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1</a:t>
            </a:r>
            <a:endParaRPr sz="1050" b="1">
              <a:latin typeface="Courier New"/>
              <a:ea typeface="Courier New"/>
              <a:cs typeface="Courier New"/>
              <a:sym typeface="Courier New"/>
            </a:endParaRPr>
          </a:p>
        </p:txBody>
      </p:sp>
      <p:sp>
        <p:nvSpPr>
          <p:cNvPr id="1203" name="Shape 1203"/>
          <p:cNvSpPr txBox="1"/>
          <p:nvPr/>
        </p:nvSpPr>
        <p:spPr>
          <a:xfrm>
            <a:off x="1795706" y="16796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2</a:t>
            </a:r>
            <a:endParaRPr sz="1050" b="1">
              <a:latin typeface="Courier New"/>
              <a:ea typeface="Courier New"/>
              <a:cs typeface="Courier New"/>
              <a:sym typeface="Courier New"/>
            </a:endParaRPr>
          </a:p>
        </p:txBody>
      </p:sp>
      <p:sp>
        <p:nvSpPr>
          <p:cNvPr id="1204" name="Shape 1204"/>
          <p:cNvSpPr txBox="1"/>
          <p:nvPr/>
        </p:nvSpPr>
        <p:spPr>
          <a:xfrm>
            <a:off x="1795706" y="26181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3</a:t>
            </a:r>
            <a:endParaRPr sz="1050" b="1">
              <a:latin typeface="Courier New"/>
              <a:ea typeface="Courier New"/>
              <a:cs typeface="Courier New"/>
              <a:sym typeface="Courier New"/>
            </a:endParaRPr>
          </a:p>
        </p:txBody>
      </p:sp>
      <p:sp>
        <p:nvSpPr>
          <p:cNvPr id="1205" name="Shape 1205"/>
          <p:cNvSpPr txBox="1"/>
          <p:nvPr/>
        </p:nvSpPr>
        <p:spPr>
          <a:xfrm>
            <a:off x="1795706" y="35566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4</a:t>
            </a:r>
            <a:endParaRPr sz="1050" b="1">
              <a:latin typeface="Courier New"/>
              <a:ea typeface="Courier New"/>
              <a:cs typeface="Courier New"/>
              <a:sym typeface="Courier New"/>
            </a:endParaRPr>
          </a:p>
        </p:txBody>
      </p:sp>
      <p:sp>
        <p:nvSpPr>
          <p:cNvPr id="2" name="TextBox 1"/>
          <p:cNvSpPr txBox="1"/>
          <p:nvPr/>
        </p:nvSpPr>
        <p:spPr>
          <a:xfrm>
            <a:off x="7678537" y="3445653"/>
            <a:ext cx="1223237" cy="523220"/>
          </a:xfrm>
          <a:prstGeom prst="rect">
            <a:avLst/>
          </a:prstGeom>
          <a:noFill/>
        </p:spPr>
        <p:txBody>
          <a:bodyPr wrap="square" rtlCol="0">
            <a:spAutoFit/>
          </a:bodyPr>
          <a:lstStyle/>
          <a:p>
            <a:r>
              <a:rPr lang="en-US" sz="2800" dirty="0" smtClean="0"/>
              <a:t>UTXO</a:t>
            </a:r>
            <a:endParaRPr lang="en-US" sz="2800" dirty="0"/>
          </a:p>
        </p:txBody>
      </p:sp>
    </p:spTree>
    <p:extLst>
      <p:ext uri="{BB962C8B-B14F-4D97-AF65-F5344CB8AC3E}">
        <p14:creationId xmlns:p14="http://schemas.microsoft.com/office/powerpoint/2010/main" val="83106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88"/>
                                        </p:tgtEl>
                                        <p:attrNameLst>
                                          <p:attrName>style.visibility</p:attrName>
                                        </p:attrNameLst>
                                      </p:cBhvr>
                                      <p:to>
                                        <p:strVal val="visible"/>
                                      </p:to>
                                    </p:set>
                                    <p:animEffect transition="in" filter="fade">
                                      <p:cBhvr>
                                        <p:cTn id="7" dur="1000"/>
                                        <p:tgtEl>
                                          <p:spTgt spid="1188"/>
                                        </p:tgtEl>
                                      </p:cBhvr>
                                    </p:animEffect>
                                  </p:childTnLst>
                                </p:cTn>
                              </p:par>
                              <p:par>
                                <p:cTn id="8" presetID="10" presetClass="entr" presetSubtype="0" fill="hold" nodeType="withEffect">
                                  <p:stCondLst>
                                    <p:cond delay="0"/>
                                  </p:stCondLst>
                                  <p:childTnLst>
                                    <p:set>
                                      <p:cBhvr>
                                        <p:cTn id="9" dur="1" fill="hold">
                                          <p:stCondLst>
                                            <p:cond delay="0"/>
                                          </p:stCondLst>
                                        </p:cTn>
                                        <p:tgtEl>
                                          <p:spTgt spid="1203"/>
                                        </p:tgtEl>
                                        <p:attrNameLst>
                                          <p:attrName>style.visibility</p:attrName>
                                        </p:attrNameLst>
                                      </p:cBhvr>
                                      <p:to>
                                        <p:strVal val="visible"/>
                                      </p:to>
                                    </p:set>
                                    <p:animEffect transition="in" filter="fade">
                                      <p:cBhvr>
                                        <p:cTn id="10" dur="1000"/>
                                        <p:tgtEl>
                                          <p:spTgt spid="120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01"/>
                                        </p:tgtEl>
                                        <p:attrNameLst>
                                          <p:attrName>style.visibility</p:attrName>
                                        </p:attrNameLst>
                                      </p:cBhvr>
                                      <p:to>
                                        <p:strVal val="visible"/>
                                      </p:to>
                                    </p:set>
                                    <p:animEffect transition="in" filter="fade">
                                      <p:cBhvr>
                                        <p:cTn id="15" dur="1000"/>
                                        <p:tgtEl>
                                          <p:spTgt spid="120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94"/>
                                        </p:tgtEl>
                                        <p:attrNameLst>
                                          <p:attrName>style.visibility</p:attrName>
                                        </p:attrNameLst>
                                      </p:cBhvr>
                                      <p:to>
                                        <p:strVal val="visible"/>
                                      </p:to>
                                    </p:set>
                                    <p:animEffect transition="in" filter="fade">
                                      <p:cBhvr>
                                        <p:cTn id="20" dur="1000"/>
                                        <p:tgtEl>
                                          <p:spTgt spid="1194"/>
                                        </p:tgtEl>
                                      </p:cBhvr>
                                    </p:animEffect>
                                  </p:childTnLst>
                                </p:cTn>
                              </p:par>
                              <p:par>
                                <p:cTn id="21" presetID="10" presetClass="entr" presetSubtype="0" fill="hold" nodeType="withEffect">
                                  <p:stCondLst>
                                    <p:cond delay="0"/>
                                  </p:stCondLst>
                                  <p:childTnLst>
                                    <p:set>
                                      <p:cBhvr>
                                        <p:cTn id="22" dur="1" fill="hold">
                                          <p:stCondLst>
                                            <p:cond delay="0"/>
                                          </p:stCondLst>
                                        </p:cTn>
                                        <p:tgtEl>
                                          <p:spTgt spid="1204"/>
                                        </p:tgtEl>
                                        <p:attrNameLst>
                                          <p:attrName>style.visibility</p:attrName>
                                        </p:attrNameLst>
                                      </p:cBhvr>
                                      <p:to>
                                        <p:strVal val="visible"/>
                                      </p:to>
                                    </p:set>
                                    <p:animEffect transition="in" filter="fade">
                                      <p:cBhvr>
                                        <p:cTn id="23" dur="1000"/>
                                        <p:tgtEl>
                                          <p:spTgt spid="1204"/>
                                        </p:tgtEl>
                                      </p:cBhvr>
                                    </p:animEffect>
                                  </p:childTnLst>
                                </p:cTn>
                              </p:par>
                              <p:par>
                                <p:cTn id="24" presetID="10" presetClass="exit" presetSubtype="0" fill="hold" nodeType="withEffect">
                                  <p:stCondLst>
                                    <p:cond delay="0"/>
                                  </p:stCondLst>
                                  <p:childTnLst>
                                    <p:animEffect transition="out" filter="fade">
                                      <p:cBhvr>
                                        <p:cTn id="25" dur="1000"/>
                                        <p:tgtEl>
                                          <p:spTgt spid="1201"/>
                                        </p:tgtEl>
                                      </p:cBhvr>
                                    </p:animEffect>
                                    <p:set>
                                      <p:cBhvr>
                                        <p:cTn id="26" dur="1" fill="hold">
                                          <p:stCondLst>
                                            <p:cond delay="1000"/>
                                          </p:stCondLst>
                                        </p:cTn>
                                        <p:tgtEl>
                                          <p:spTgt spid="1201"/>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195"/>
                                        </p:tgtEl>
                                        <p:attrNameLst>
                                          <p:attrName>style.visibility</p:attrName>
                                        </p:attrNameLst>
                                      </p:cBhvr>
                                      <p:to>
                                        <p:strVal val="visible"/>
                                      </p:to>
                                    </p:set>
                                    <p:animEffect transition="in" filter="fade">
                                      <p:cBhvr>
                                        <p:cTn id="31" dur="1000"/>
                                        <p:tgtEl>
                                          <p:spTgt spid="1195"/>
                                        </p:tgtEl>
                                      </p:cBhvr>
                                    </p:animEffect>
                                  </p:childTnLst>
                                </p:cTn>
                              </p:par>
                              <p:par>
                                <p:cTn id="32" presetID="10" presetClass="entr" presetSubtype="0" fill="hold" nodeType="withEffect">
                                  <p:stCondLst>
                                    <p:cond delay="0"/>
                                  </p:stCondLst>
                                  <p:childTnLst>
                                    <p:set>
                                      <p:cBhvr>
                                        <p:cTn id="33" dur="1" fill="hold">
                                          <p:stCondLst>
                                            <p:cond delay="0"/>
                                          </p:stCondLst>
                                        </p:cTn>
                                        <p:tgtEl>
                                          <p:spTgt spid="1205"/>
                                        </p:tgtEl>
                                        <p:attrNameLst>
                                          <p:attrName>style.visibility</p:attrName>
                                        </p:attrNameLst>
                                      </p:cBhvr>
                                      <p:to>
                                        <p:strVal val="visible"/>
                                      </p:to>
                                    </p:set>
                                    <p:animEffect transition="in" filter="fade">
                                      <p:cBhvr>
                                        <p:cTn id="34" dur="1000"/>
                                        <p:tgtEl>
                                          <p:spTgt spid="1205"/>
                                        </p:tgtEl>
                                      </p:cBhvr>
                                    </p:animEffect>
                                  </p:childTnLst>
                                </p:cTn>
                              </p:par>
                              <p:par>
                                <p:cTn id="35" presetID="10" presetClass="entr" presetSubtype="0" fill="hold" nodeType="withEffect">
                                  <p:stCondLst>
                                    <p:cond delay="0"/>
                                  </p:stCondLst>
                                  <p:childTnLst>
                                    <p:set>
                                      <p:cBhvr>
                                        <p:cTn id="36" dur="1" fill="hold">
                                          <p:stCondLst>
                                            <p:cond delay="0"/>
                                          </p:stCondLst>
                                        </p:cTn>
                                        <p:tgtEl>
                                          <p:spTgt spid="1192"/>
                                        </p:tgtEl>
                                        <p:attrNameLst>
                                          <p:attrName>style.visibility</p:attrName>
                                        </p:attrNameLst>
                                      </p:cBhvr>
                                      <p:to>
                                        <p:strVal val="visible"/>
                                      </p:to>
                                    </p:set>
                                    <p:animEffect transition="in" filter="fade">
                                      <p:cBhvr>
                                        <p:cTn id="37" dur="1000"/>
                                        <p:tgtEl>
                                          <p:spTgt spid="119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93"/>
                                        </p:tgtEl>
                                        <p:attrNameLst>
                                          <p:attrName>style.visibility</p:attrName>
                                        </p:attrNameLst>
                                      </p:cBhvr>
                                      <p:to>
                                        <p:strVal val="visible"/>
                                      </p:to>
                                    </p:set>
                                    <p:animEffect transition="in" filter="fade">
                                      <p:cBhvr>
                                        <p:cTn id="42" dur="1000"/>
                                        <p:tgtEl>
                                          <p:spTgt spid="1193"/>
                                        </p:tgtEl>
                                      </p:cBhvr>
                                    </p:animEffect>
                                  </p:childTnLst>
                                </p:cTn>
                              </p:par>
                              <p:par>
                                <p:cTn id="43" presetID="10" presetClass="entr" presetSubtype="0" fill="hold" nodeType="withEffect">
                                  <p:stCondLst>
                                    <p:cond delay="0"/>
                                  </p:stCondLst>
                                  <p:childTnLst>
                                    <p:set>
                                      <p:cBhvr>
                                        <p:cTn id="44" dur="1" fill="hold">
                                          <p:stCondLst>
                                            <p:cond delay="0"/>
                                          </p:stCondLst>
                                        </p:cTn>
                                        <p:tgtEl>
                                          <p:spTgt spid="1197"/>
                                        </p:tgtEl>
                                        <p:attrNameLst>
                                          <p:attrName>style.visibility</p:attrName>
                                        </p:attrNameLst>
                                      </p:cBhvr>
                                      <p:to>
                                        <p:strVal val="visible"/>
                                      </p:to>
                                    </p:set>
                                    <p:animEffect transition="in" filter="fade">
                                      <p:cBhvr>
                                        <p:cTn id="45" dur="1000"/>
                                        <p:tgtEl>
                                          <p:spTgt spid="119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196"/>
                                        </p:tgtEl>
                                        <p:attrNameLst>
                                          <p:attrName>style.visibility</p:attrName>
                                        </p:attrNameLst>
                                      </p:cBhvr>
                                      <p:to>
                                        <p:strVal val="visible"/>
                                      </p:to>
                                    </p:set>
                                    <p:animEffect transition="in" filter="fade">
                                      <p:cBhvr>
                                        <p:cTn id="50" dur="1000"/>
                                        <p:tgtEl>
                                          <p:spTgt spid="1196"/>
                                        </p:tgtEl>
                                      </p:cBhvr>
                                    </p:animEffect>
                                  </p:childTnLst>
                                </p:cTn>
                              </p:par>
                              <p:par>
                                <p:cTn id="51" presetID="10" presetClass="entr" presetSubtype="0" fill="hold" nodeType="withEffect">
                                  <p:stCondLst>
                                    <p:cond delay="0"/>
                                  </p:stCondLst>
                                  <p:childTnLst>
                                    <p:set>
                                      <p:cBhvr>
                                        <p:cTn id="52" dur="1" fill="hold">
                                          <p:stCondLst>
                                            <p:cond delay="0"/>
                                          </p:stCondLst>
                                        </p:cTn>
                                        <p:tgtEl>
                                          <p:spTgt spid="1199"/>
                                        </p:tgtEl>
                                        <p:attrNameLst>
                                          <p:attrName>style.visibility</p:attrName>
                                        </p:attrNameLst>
                                      </p:cBhvr>
                                      <p:to>
                                        <p:strVal val="visible"/>
                                      </p:to>
                                    </p:set>
                                    <p:animEffect transition="in" filter="fade">
                                      <p:cBhvr>
                                        <p:cTn id="53" dur="1000"/>
                                        <p:tgtEl>
                                          <p:spTgt spid="1199"/>
                                        </p:tgtEl>
                                      </p:cBhvr>
                                    </p:animEffect>
                                  </p:childTnLst>
                                </p:cTn>
                              </p:par>
                              <p:par>
                                <p:cTn id="54" presetID="10" presetClass="entr" presetSubtype="0" fill="hold" nodeType="withEffect">
                                  <p:stCondLst>
                                    <p:cond delay="0"/>
                                  </p:stCondLst>
                                  <p:childTnLst>
                                    <p:set>
                                      <p:cBhvr>
                                        <p:cTn id="55" dur="1" fill="hold">
                                          <p:stCondLst>
                                            <p:cond delay="0"/>
                                          </p:stCondLst>
                                        </p:cTn>
                                        <p:tgtEl>
                                          <p:spTgt spid="1200"/>
                                        </p:tgtEl>
                                        <p:attrNameLst>
                                          <p:attrName>style.visibility</p:attrName>
                                        </p:attrNameLst>
                                      </p:cBhvr>
                                      <p:to>
                                        <p:strVal val="visible"/>
                                      </p:to>
                                    </p:set>
                                    <p:animEffect transition="in" filter="fade">
                                      <p:cBhvr>
                                        <p:cTn id="56" dur="1000"/>
                                        <p:tgtEl>
                                          <p:spTgt spid="1200"/>
                                        </p:tgtEl>
                                      </p:cBhvr>
                                    </p:animEffect>
                                  </p:childTnLst>
                                </p:cTn>
                              </p:par>
                              <p:par>
                                <p:cTn id="57" presetID="10" presetClass="entr" presetSubtype="0" fill="hold" nodeType="withEffect">
                                  <p:stCondLst>
                                    <p:cond delay="0"/>
                                  </p:stCondLst>
                                  <p:childTnLst>
                                    <p:set>
                                      <p:cBhvr>
                                        <p:cTn id="58" dur="1" fill="hold">
                                          <p:stCondLst>
                                            <p:cond delay="0"/>
                                          </p:stCondLst>
                                        </p:cTn>
                                        <p:tgtEl>
                                          <p:spTgt spid="1198"/>
                                        </p:tgtEl>
                                        <p:attrNameLst>
                                          <p:attrName>style.visibility</p:attrName>
                                        </p:attrNameLst>
                                      </p:cBhvr>
                                      <p:to>
                                        <p:strVal val="visible"/>
                                      </p:to>
                                    </p:set>
                                    <p:animEffect transition="in" filter="fade">
                                      <p:cBhvr>
                                        <p:cTn id="59" dur="1300"/>
                                        <p:tgtEl>
                                          <p:spTgt spid="1198"/>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9"/>
        <p:cNvGrpSpPr/>
        <p:nvPr/>
      </p:nvGrpSpPr>
      <p:grpSpPr>
        <a:xfrm>
          <a:off x="0" y="0"/>
          <a:ext cx="0" cy="0"/>
          <a:chOff x="0" y="0"/>
          <a:chExt cx="0" cy="0"/>
        </a:xfrm>
      </p:grpSpPr>
      <p:sp>
        <p:nvSpPr>
          <p:cNvPr id="1210" name="Shape 1210"/>
          <p:cNvSpPr txBox="1">
            <a:spLocks noGrp="1"/>
          </p:cNvSpPr>
          <p:nvPr>
            <p:ph type="title"/>
          </p:nvPr>
        </p:nvSpPr>
        <p:spPr>
          <a:xfrm>
            <a:off x="1485900" y="40379"/>
            <a:ext cx="6172200" cy="857475"/>
          </a:xfrm>
          <a:prstGeom prst="rect">
            <a:avLst/>
          </a:prstGeom>
        </p:spPr>
        <p:txBody>
          <a:bodyPr spcFirstLastPara="1" wrap="square" lIns="68569" tIns="68569" rIns="68569" bIns="68569" anchor="b" anchorCtr="0">
            <a:noAutofit/>
          </a:bodyPr>
          <a:lstStyle/>
          <a:p>
            <a:r>
              <a:rPr lang="en"/>
              <a:t>Merging value</a:t>
            </a:r>
            <a:endParaRPr>
              <a:latin typeface="Trebuchet MS"/>
              <a:ea typeface="Trebuchet MS"/>
              <a:cs typeface="Trebuchet MS"/>
              <a:sym typeface="Trebuchet MS"/>
            </a:endParaRPr>
          </a:p>
        </p:txBody>
      </p:sp>
      <p:sp>
        <p:nvSpPr>
          <p:cNvPr id="1211" name="Shape 1211"/>
          <p:cNvSpPr/>
          <p:nvPr/>
        </p:nvSpPr>
        <p:spPr>
          <a:xfrm>
            <a:off x="1795706" y="1191938"/>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17.0→Bob, 8.0→Alice</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sp>
        <p:nvSpPr>
          <p:cNvPr id="1212" name="Shape 1212"/>
          <p:cNvSpPr/>
          <p:nvPr/>
        </p:nvSpPr>
        <p:spPr>
          <a:xfrm>
            <a:off x="2911500" y="4563925"/>
            <a:ext cx="3321000" cy="526725"/>
          </a:xfrm>
          <a:prstGeom prst="roundRect">
            <a:avLst>
              <a:gd name="adj" fmla="val 16667"/>
            </a:avLst>
          </a:prstGeom>
          <a:solidFill>
            <a:srgbClr val="E6B8A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a:latin typeface="Trebuchet MS"/>
                <a:ea typeface="Trebuchet MS"/>
                <a:cs typeface="Trebuchet MS"/>
                <a:sym typeface="Trebuchet MS"/>
              </a:rPr>
              <a:t>SIMPLIFICATION: only one transaction per block</a:t>
            </a:r>
            <a:endParaRPr sz="1050">
              <a:latin typeface="Trebuchet MS"/>
              <a:ea typeface="Trebuchet MS"/>
              <a:cs typeface="Trebuchet MS"/>
              <a:sym typeface="Trebuchet MS"/>
            </a:endParaRPr>
          </a:p>
        </p:txBody>
      </p:sp>
      <p:cxnSp>
        <p:nvCxnSpPr>
          <p:cNvPr id="1213" name="Shape 1213"/>
          <p:cNvCxnSpPr/>
          <p:nvPr/>
        </p:nvCxnSpPr>
        <p:spPr>
          <a:xfrm>
            <a:off x="1446638" y="1350325"/>
            <a:ext cx="0" cy="2640825"/>
          </a:xfrm>
          <a:prstGeom prst="straightConnector1">
            <a:avLst/>
          </a:prstGeom>
          <a:noFill/>
          <a:ln w="19050" cap="flat" cmpd="sng">
            <a:solidFill>
              <a:schemeClr val="dk2"/>
            </a:solidFill>
            <a:prstDash val="solid"/>
            <a:round/>
            <a:headEnd type="none" w="med" len="med"/>
            <a:tailEnd type="triangle" w="med" len="med"/>
          </a:ln>
        </p:spPr>
      </p:cxnSp>
      <p:sp>
        <p:nvSpPr>
          <p:cNvPr id="1214" name="Shape 1214"/>
          <p:cNvSpPr txBox="1"/>
          <p:nvPr/>
        </p:nvSpPr>
        <p:spPr>
          <a:xfrm>
            <a:off x="1236113" y="1002925"/>
            <a:ext cx="448650" cy="347400"/>
          </a:xfrm>
          <a:prstGeom prst="rect">
            <a:avLst/>
          </a:prstGeom>
          <a:noFill/>
          <a:ln>
            <a:noFill/>
          </a:ln>
        </p:spPr>
        <p:txBody>
          <a:bodyPr spcFirstLastPara="1" wrap="square" lIns="68569" tIns="68569" rIns="68569" bIns="68569" anchor="t" anchorCtr="0">
            <a:noAutofit/>
          </a:bodyPr>
          <a:lstStyle/>
          <a:p>
            <a:r>
              <a:rPr lang="en" sz="1050"/>
              <a:t>time</a:t>
            </a:r>
            <a:endParaRPr sz="1050"/>
          </a:p>
        </p:txBody>
      </p:sp>
      <p:sp>
        <p:nvSpPr>
          <p:cNvPr id="1215" name="Shape 1215"/>
          <p:cNvSpPr/>
          <p:nvPr/>
        </p:nvSpPr>
        <p:spPr>
          <a:xfrm>
            <a:off x="1795706" y="234472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1[1]</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6.0→Carol, 2.0→Bob</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SIGNED(Carol)</a:t>
            </a:r>
            <a:endParaRPr sz="750">
              <a:solidFill>
                <a:schemeClr val="dk1"/>
              </a:solidFill>
              <a:latin typeface="Trebuchet MS"/>
              <a:ea typeface="Trebuchet MS"/>
              <a:cs typeface="Trebuchet MS"/>
              <a:sym typeface="Trebuchet MS"/>
            </a:endParaRPr>
          </a:p>
        </p:txBody>
      </p:sp>
      <p:sp>
        <p:nvSpPr>
          <p:cNvPr id="1216" name="Shape 1216"/>
          <p:cNvSpPr/>
          <p:nvPr/>
        </p:nvSpPr>
        <p:spPr>
          <a:xfrm>
            <a:off x="1795706" y="355667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1[0], 2[1]</a:t>
            </a:r>
            <a:endParaRPr sz="1350">
              <a:solidFill>
                <a:schemeClr val="dk1"/>
              </a:solidFill>
              <a:latin typeface="Trebuchet MS"/>
              <a:ea typeface="Trebuchet MS"/>
              <a:cs typeface="Trebuchet MS"/>
              <a:sym typeface="Trebuchet MS"/>
            </a:endParaRPr>
          </a:p>
          <a:p>
            <a:pPr indent="342900">
              <a:lnSpc>
                <a:spcPct val="150000"/>
              </a:lnSpc>
            </a:pPr>
            <a:r>
              <a:rPr lang="en" sz="1350">
                <a:solidFill>
                  <a:schemeClr val="dk1"/>
                </a:solidFill>
                <a:latin typeface="Trebuchet MS"/>
                <a:ea typeface="Trebuchet MS"/>
                <a:cs typeface="Trebuchet MS"/>
                <a:sym typeface="Trebuchet MS"/>
              </a:rPr>
              <a:t>Outputs: 19.0→Bob</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SIGNED(Bob)</a:t>
            </a:r>
            <a:endParaRPr sz="750">
              <a:solidFill>
                <a:schemeClr val="dk1"/>
              </a:solidFill>
              <a:latin typeface="Trebuchet MS"/>
              <a:ea typeface="Trebuchet MS"/>
              <a:cs typeface="Trebuchet MS"/>
              <a:sym typeface="Trebuchet MS"/>
            </a:endParaRPr>
          </a:p>
        </p:txBody>
      </p:sp>
      <p:cxnSp>
        <p:nvCxnSpPr>
          <p:cNvPr id="1217" name="Shape 1217"/>
          <p:cNvCxnSpPr/>
          <p:nvPr/>
        </p:nvCxnSpPr>
        <p:spPr>
          <a:xfrm rot="10800000" flipH="1">
            <a:off x="2944106" y="1905850"/>
            <a:ext cx="268875" cy="1685475"/>
          </a:xfrm>
          <a:prstGeom prst="straightConnector1">
            <a:avLst/>
          </a:prstGeom>
          <a:noFill/>
          <a:ln w="19050" cap="flat" cmpd="sng">
            <a:solidFill>
              <a:srgbClr val="FF0000"/>
            </a:solidFill>
            <a:prstDash val="solid"/>
            <a:round/>
            <a:headEnd type="none" w="med" len="med"/>
            <a:tailEnd type="triangle" w="med" len="med"/>
          </a:ln>
        </p:spPr>
      </p:cxnSp>
      <p:cxnSp>
        <p:nvCxnSpPr>
          <p:cNvPr id="1218" name="Shape 1218"/>
          <p:cNvCxnSpPr/>
          <p:nvPr/>
        </p:nvCxnSpPr>
        <p:spPr>
          <a:xfrm rot="10800000" flipH="1">
            <a:off x="3390244" y="3004050"/>
            <a:ext cx="915075" cy="594900"/>
          </a:xfrm>
          <a:prstGeom prst="straightConnector1">
            <a:avLst/>
          </a:prstGeom>
          <a:noFill/>
          <a:ln w="19050" cap="flat" cmpd="sng">
            <a:solidFill>
              <a:srgbClr val="FF0000"/>
            </a:solidFill>
            <a:prstDash val="solid"/>
            <a:round/>
            <a:headEnd type="none" w="med" len="med"/>
            <a:tailEnd type="triangle" w="med" len="med"/>
          </a:ln>
        </p:spPr>
      </p:cxnSp>
      <p:sp>
        <p:nvSpPr>
          <p:cNvPr id="1219" name="Shape 1219"/>
          <p:cNvSpPr txBox="1"/>
          <p:nvPr/>
        </p:nvSpPr>
        <p:spPr>
          <a:xfrm>
            <a:off x="1853794" y="2061075"/>
            <a:ext cx="255375" cy="230175"/>
          </a:xfrm>
          <a:prstGeom prst="rect">
            <a:avLst/>
          </a:prstGeom>
          <a:noFill/>
          <a:ln>
            <a:noFill/>
          </a:ln>
        </p:spPr>
        <p:txBody>
          <a:bodyPr spcFirstLastPara="1" wrap="square" lIns="68569" tIns="68569" rIns="68569" bIns="68569" anchor="ctr" anchorCtr="0">
            <a:noAutofit/>
          </a:bodyPr>
          <a:lstStyle/>
          <a:p>
            <a:r>
              <a:rPr lang="en" sz="1050"/>
              <a:t>...</a:t>
            </a:r>
            <a:endParaRPr sz="1050"/>
          </a:p>
        </p:txBody>
      </p:sp>
      <p:sp>
        <p:nvSpPr>
          <p:cNvPr id="1220" name="Shape 1220"/>
          <p:cNvSpPr txBox="1"/>
          <p:nvPr/>
        </p:nvSpPr>
        <p:spPr>
          <a:xfrm>
            <a:off x="1853794" y="3278325"/>
            <a:ext cx="255375" cy="230175"/>
          </a:xfrm>
          <a:prstGeom prst="rect">
            <a:avLst/>
          </a:prstGeom>
          <a:noFill/>
          <a:ln>
            <a:noFill/>
          </a:ln>
        </p:spPr>
        <p:txBody>
          <a:bodyPr spcFirstLastPara="1" wrap="square" lIns="68569" tIns="68569" rIns="68569" bIns="68569" anchor="ctr" anchorCtr="0">
            <a:noAutofit/>
          </a:bodyPr>
          <a:lstStyle/>
          <a:p>
            <a:r>
              <a:rPr lang="en" sz="1050"/>
              <a:t>...</a:t>
            </a:r>
            <a:endParaRPr sz="1050"/>
          </a:p>
        </p:txBody>
      </p:sp>
      <p:sp>
        <p:nvSpPr>
          <p:cNvPr id="1221" name="Shape 1221"/>
          <p:cNvSpPr txBox="1"/>
          <p:nvPr/>
        </p:nvSpPr>
        <p:spPr>
          <a:xfrm>
            <a:off x="1795706" y="1191950"/>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1</a:t>
            </a:r>
            <a:endParaRPr sz="1050" b="1">
              <a:latin typeface="Courier New"/>
              <a:ea typeface="Courier New"/>
              <a:cs typeface="Courier New"/>
              <a:sym typeface="Courier New"/>
            </a:endParaRPr>
          </a:p>
        </p:txBody>
      </p:sp>
      <p:sp>
        <p:nvSpPr>
          <p:cNvPr id="1222" name="Shape 1222"/>
          <p:cNvSpPr txBox="1"/>
          <p:nvPr/>
        </p:nvSpPr>
        <p:spPr>
          <a:xfrm>
            <a:off x="1795706" y="234472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2</a:t>
            </a:r>
            <a:endParaRPr sz="1050" b="1">
              <a:latin typeface="Courier New"/>
              <a:ea typeface="Courier New"/>
              <a:cs typeface="Courier New"/>
              <a:sym typeface="Courier New"/>
            </a:endParaRPr>
          </a:p>
        </p:txBody>
      </p:sp>
      <p:sp>
        <p:nvSpPr>
          <p:cNvPr id="1223" name="Shape 1223"/>
          <p:cNvSpPr txBox="1"/>
          <p:nvPr/>
        </p:nvSpPr>
        <p:spPr>
          <a:xfrm>
            <a:off x="1795706" y="35566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3</a:t>
            </a:r>
            <a:endParaRPr sz="1050" b="1">
              <a:latin typeface="Courier New"/>
              <a:ea typeface="Courier New"/>
              <a:cs typeface="Courier New"/>
              <a:sym typeface="Courier New"/>
            </a:endParaRPr>
          </a:p>
        </p:txBody>
      </p:sp>
    </p:spTree>
    <p:extLst>
      <p:ext uri="{BB962C8B-B14F-4D97-AF65-F5344CB8AC3E}">
        <p14:creationId xmlns:p14="http://schemas.microsoft.com/office/powerpoint/2010/main" val="42456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17"/>
                                        </p:tgtEl>
                                        <p:attrNameLst>
                                          <p:attrName>style.visibility</p:attrName>
                                        </p:attrNameLst>
                                      </p:cBhvr>
                                      <p:to>
                                        <p:strVal val="visible"/>
                                      </p:to>
                                    </p:set>
                                    <p:animEffect transition="in" filter="fade">
                                      <p:cBhvr>
                                        <p:cTn id="7" dur="1000"/>
                                        <p:tgtEl>
                                          <p:spTgt spid="1217"/>
                                        </p:tgtEl>
                                      </p:cBhvr>
                                    </p:animEffect>
                                  </p:childTnLst>
                                </p:cTn>
                              </p:par>
                              <p:par>
                                <p:cTn id="8" presetID="10" presetClass="entr" presetSubtype="0" fill="hold" nodeType="withEffect">
                                  <p:stCondLst>
                                    <p:cond delay="0"/>
                                  </p:stCondLst>
                                  <p:childTnLst>
                                    <p:set>
                                      <p:cBhvr>
                                        <p:cTn id="9" dur="1" fill="hold">
                                          <p:stCondLst>
                                            <p:cond delay="0"/>
                                          </p:stCondLst>
                                        </p:cTn>
                                        <p:tgtEl>
                                          <p:spTgt spid="1218"/>
                                        </p:tgtEl>
                                        <p:attrNameLst>
                                          <p:attrName>style.visibility</p:attrName>
                                        </p:attrNameLst>
                                      </p:cBhvr>
                                      <p:to>
                                        <p:strVal val="visible"/>
                                      </p:to>
                                    </p:set>
                                    <p:animEffect transition="in" filter="fade">
                                      <p:cBhvr>
                                        <p:cTn id="10" dur="1000"/>
                                        <p:tgtEl>
                                          <p:spTgt spid="1218"/>
                                        </p:tgtEl>
                                      </p:cBhvr>
                                    </p:animEffect>
                                  </p:childTnLst>
                                </p:cTn>
                              </p:par>
                              <p:par>
                                <p:cTn id="11" presetID="10" presetClass="entr" presetSubtype="0" fill="hold" nodeType="withEffect">
                                  <p:stCondLst>
                                    <p:cond delay="0"/>
                                  </p:stCondLst>
                                  <p:childTnLst>
                                    <p:set>
                                      <p:cBhvr>
                                        <p:cTn id="12" dur="1" fill="hold">
                                          <p:stCondLst>
                                            <p:cond delay="0"/>
                                          </p:stCondLst>
                                        </p:cTn>
                                        <p:tgtEl>
                                          <p:spTgt spid="1216"/>
                                        </p:tgtEl>
                                        <p:attrNameLst>
                                          <p:attrName>style.visibility</p:attrName>
                                        </p:attrNameLst>
                                      </p:cBhvr>
                                      <p:to>
                                        <p:strVal val="visible"/>
                                      </p:to>
                                    </p:set>
                                    <p:animEffect transition="in" filter="fade">
                                      <p:cBhvr>
                                        <p:cTn id="13" dur="1000"/>
                                        <p:tgtEl>
                                          <p:spTgt spid="1216"/>
                                        </p:tgtEl>
                                      </p:cBhvr>
                                    </p:animEffect>
                                  </p:childTnLst>
                                </p:cTn>
                              </p:par>
                              <p:par>
                                <p:cTn id="14" presetID="10" presetClass="entr" presetSubtype="0" fill="hold" nodeType="withEffect">
                                  <p:stCondLst>
                                    <p:cond delay="0"/>
                                  </p:stCondLst>
                                  <p:childTnLst>
                                    <p:set>
                                      <p:cBhvr>
                                        <p:cTn id="15" dur="1" fill="hold">
                                          <p:stCondLst>
                                            <p:cond delay="0"/>
                                          </p:stCondLst>
                                        </p:cTn>
                                        <p:tgtEl>
                                          <p:spTgt spid="1223"/>
                                        </p:tgtEl>
                                        <p:attrNameLst>
                                          <p:attrName>style.visibility</p:attrName>
                                        </p:attrNameLst>
                                      </p:cBhvr>
                                      <p:to>
                                        <p:strVal val="visible"/>
                                      </p:to>
                                    </p:set>
                                    <p:animEffect transition="in" filter="fade">
                                      <p:cBhvr>
                                        <p:cTn id="16" dur="1000"/>
                                        <p:tgtEl>
                                          <p:spTgt spid="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7"/>
        <p:cNvGrpSpPr/>
        <p:nvPr/>
      </p:nvGrpSpPr>
      <p:grpSpPr>
        <a:xfrm>
          <a:off x="0" y="0"/>
          <a:ext cx="0" cy="0"/>
          <a:chOff x="0" y="0"/>
          <a:chExt cx="0" cy="0"/>
        </a:xfrm>
      </p:grpSpPr>
      <p:sp>
        <p:nvSpPr>
          <p:cNvPr id="1228" name="Shape 1228"/>
          <p:cNvSpPr txBox="1">
            <a:spLocks noGrp="1"/>
          </p:cNvSpPr>
          <p:nvPr>
            <p:ph type="title"/>
          </p:nvPr>
        </p:nvSpPr>
        <p:spPr>
          <a:xfrm>
            <a:off x="1485900" y="40379"/>
            <a:ext cx="6172200" cy="857475"/>
          </a:xfrm>
          <a:prstGeom prst="rect">
            <a:avLst/>
          </a:prstGeom>
        </p:spPr>
        <p:txBody>
          <a:bodyPr spcFirstLastPara="1" wrap="square" lIns="68569" tIns="68569" rIns="68569" bIns="68569" anchor="b" anchorCtr="0">
            <a:noAutofit/>
          </a:bodyPr>
          <a:lstStyle/>
          <a:p>
            <a:r>
              <a:rPr lang="en"/>
              <a:t>Joint payments</a:t>
            </a:r>
            <a:endParaRPr>
              <a:latin typeface="Trebuchet MS"/>
              <a:ea typeface="Trebuchet MS"/>
              <a:cs typeface="Trebuchet MS"/>
              <a:sym typeface="Trebuchet MS"/>
            </a:endParaRPr>
          </a:p>
        </p:txBody>
      </p:sp>
      <p:sp>
        <p:nvSpPr>
          <p:cNvPr id="1229" name="Shape 1229"/>
          <p:cNvSpPr/>
          <p:nvPr/>
        </p:nvSpPr>
        <p:spPr>
          <a:xfrm>
            <a:off x="1795706" y="1191938"/>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17.0→Bob, 8.0→Alice</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sp>
        <p:nvSpPr>
          <p:cNvPr id="1230" name="Shape 1230"/>
          <p:cNvSpPr/>
          <p:nvPr/>
        </p:nvSpPr>
        <p:spPr>
          <a:xfrm>
            <a:off x="2911500" y="4563925"/>
            <a:ext cx="3321000" cy="526725"/>
          </a:xfrm>
          <a:prstGeom prst="roundRect">
            <a:avLst>
              <a:gd name="adj" fmla="val 16667"/>
            </a:avLst>
          </a:prstGeom>
          <a:solidFill>
            <a:srgbClr val="E6B8A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a:latin typeface="Trebuchet MS"/>
                <a:ea typeface="Trebuchet MS"/>
                <a:cs typeface="Trebuchet MS"/>
                <a:sym typeface="Trebuchet MS"/>
              </a:rPr>
              <a:t>SIMPLIFICATION: only one transaction per block</a:t>
            </a:r>
            <a:endParaRPr sz="1050">
              <a:latin typeface="Trebuchet MS"/>
              <a:ea typeface="Trebuchet MS"/>
              <a:cs typeface="Trebuchet MS"/>
              <a:sym typeface="Trebuchet MS"/>
            </a:endParaRPr>
          </a:p>
        </p:txBody>
      </p:sp>
      <p:cxnSp>
        <p:nvCxnSpPr>
          <p:cNvPr id="1231" name="Shape 1231"/>
          <p:cNvCxnSpPr/>
          <p:nvPr/>
        </p:nvCxnSpPr>
        <p:spPr>
          <a:xfrm>
            <a:off x="1446638" y="1350325"/>
            <a:ext cx="0" cy="2640825"/>
          </a:xfrm>
          <a:prstGeom prst="straightConnector1">
            <a:avLst/>
          </a:prstGeom>
          <a:noFill/>
          <a:ln w="19050" cap="flat" cmpd="sng">
            <a:solidFill>
              <a:schemeClr val="dk2"/>
            </a:solidFill>
            <a:prstDash val="solid"/>
            <a:round/>
            <a:headEnd type="none" w="med" len="med"/>
            <a:tailEnd type="triangle" w="med" len="med"/>
          </a:ln>
        </p:spPr>
      </p:cxnSp>
      <p:sp>
        <p:nvSpPr>
          <p:cNvPr id="1232" name="Shape 1232"/>
          <p:cNvSpPr txBox="1"/>
          <p:nvPr/>
        </p:nvSpPr>
        <p:spPr>
          <a:xfrm>
            <a:off x="1236113" y="1002925"/>
            <a:ext cx="448650" cy="347400"/>
          </a:xfrm>
          <a:prstGeom prst="rect">
            <a:avLst/>
          </a:prstGeom>
          <a:noFill/>
          <a:ln>
            <a:noFill/>
          </a:ln>
        </p:spPr>
        <p:txBody>
          <a:bodyPr spcFirstLastPara="1" wrap="square" lIns="68569" tIns="68569" rIns="68569" bIns="68569" anchor="t" anchorCtr="0">
            <a:noAutofit/>
          </a:bodyPr>
          <a:lstStyle/>
          <a:p>
            <a:r>
              <a:rPr lang="en" sz="1050"/>
              <a:t>time</a:t>
            </a:r>
            <a:endParaRPr sz="1050"/>
          </a:p>
        </p:txBody>
      </p:sp>
      <p:sp>
        <p:nvSpPr>
          <p:cNvPr id="1233" name="Shape 1233"/>
          <p:cNvSpPr/>
          <p:nvPr/>
        </p:nvSpPr>
        <p:spPr>
          <a:xfrm>
            <a:off x="1795706" y="234472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1[1]</a:t>
            </a:r>
            <a:endParaRPr sz="1350" baseline="-25000">
              <a:solidFill>
                <a:schemeClr val="dk1"/>
              </a:solidFill>
              <a:latin typeface="Trebuchet MS"/>
              <a:ea typeface="Trebuchet MS"/>
              <a:cs typeface="Trebuchet MS"/>
              <a:sym typeface="Trebuchet MS"/>
            </a:endParaRPr>
          </a:p>
          <a:p>
            <a:pPr indent="342900">
              <a:lnSpc>
                <a:spcPct val="115000"/>
              </a:lnSpc>
            </a:pPr>
            <a:r>
              <a:rPr lang="en" sz="1350">
                <a:solidFill>
                  <a:schemeClr val="dk1"/>
                </a:solidFill>
                <a:latin typeface="Trebuchet MS"/>
                <a:ea typeface="Trebuchet MS"/>
                <a:cs typeface="Trebuchet MS"/>
                <a:sym typeface="Trebuchet MS"/>
              </a:rPr>
              <a:t>Outputs: 6.0→Carol, 2.0→Bob</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SIGNED(Carol)</a:t>
            </a:r>
            <a:endParaRPr sz="750">
              <a:solidFill>
                <a:schemeClr val="dk1"/>
              </a:solidFill>
              <a:latin typeface="Trebuchet MS"/>
              <a:ea typeface="Trebuchet MS"/>
              <a:cs typeface="Trebuchet MS"/>
              <a:sym typeface="Trebuchet MS"/>
            </a:endParaRPr>
          </a:p>
        </p:txBody>
      </p:sp>
      <p:sp>
        <p:nvSpPr>
          <p:cNvPr id="1234" name="Shape 1234"/>
          <p:cNvSpPr/>
          <p:nvPr/>
        </p:nvSpPr>
        <p:spPr>
          <a:xfrm>
            <a:off x="1795706" y="3556675"/>
            <a:ext cx="4212450" cy="933525"/>
          </a:xfrm>
          <a:prstGeom prst="rect">
            <a:avLst/>
          </a:prstGeom>
          <a:solidFill>
            <a:srgbClr val="CCCCCC"/>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indent="342900">
              <a:lnSpc>
                <a:spcPct val="150000"/>
              </a:lnSpc>
            </a:pPr>
            <a:r>
              <a:rPr lang="en" sz="1350">
                <a:solidFill>
                  <a:schemeClr val="dk1"/>
                </a:solidFill>
                <a:latin typeface="Trebuchet MS"/>
                <a:ea typeface="Trebuchet MS"/>
                <a:cs typeface="Trebuchet MS"/>
                <a:sym typeface="Trebuchet MS"/>
              </a:rPr>
              <a:t>Inputs: 2[0], 2[1]</a:t>
            </a:r>
            <a:endParaRPr sz="1350">
              <a:solidFill>
                <a:schemeClr val="dk1"/>
              </a:solidFill>
              <a:latin typeface="Trebuchet MS"/>
              <a:ea typeface="Trebuchet MS"/>
              <a:cs typeface="Trebuchet MS"/>
              <a:sym typeface="Trebuchet MS"/>
            </a:endParaRPr>
          </a:p>
          <a:p>
            <a:pPr indent="342900">
              <a:lnSpc>
                <a:spcPct val="150000"/>
              </a:lnSpc>
            </a:pPr>
            <a:r>
              <a:rPr lang="en" sz="1350">
                <a:solidFill>
                  <a:schemeClr val="dk1"/>
                </a:solidFill>
                <a:latin typeface="Trebuchet MS"/>
                <a:ea typeface="Trebuchet MS"/>
                <a:cs typeface="Trebuchet MS"/>
                <a:sym typeface="Trebuchet MS"/>
              </a:rPr>
              <a:t>Outputs: 8.0→David</a:t>
            </a:r>
            <a:endParaRPr sz="135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SIGNED(Carol), SIGNED(Bob)</a:t>
            </a:r>
            <a:endParaRPr sz="750">
              <a:solidFill>
                <a:schemeClr val="dk1"/>
              </a:solidFill>
              <a:latin typeface="Trebuchet MS"/>
              <a:ea typeface="Trebuchet MS"/>
              <a:cs typeface="Trebuchet MS"/>
              <a:sym typeface="Trebuchet MS"/>
            </a:endParaRPr>
          </a:p>
        </p:txBody>
      </p:sp>
      <p:cxnSp>
        <p:nvCxnSpPr>
          <p:cNvPr id="1235" name="Shape 1235"/>
          <p:cNvCxnSpPr/>
          <p:nvPr/>
        </p:nvCxnSpPr>
        <p:spPr>
          <a:xfrm rot="10800000" flipH="1">
            <a:off x="2966981" y="3035000"/>
            <a:ext cx="303075" cy="525825"/>
          </a:xfrm>
          <a:prstGeom prst="straightConnector1">
            <a:avLst/>
          </a:prstGeom>
          <a:noFill/>
          <a:ln w="19050" cap="flat" cmpd="sng">
            <a:solidFill>
              <a:srgbClr val="FF0000"/>
            </a:solidFill>
            <a:prstDash val="solid"/>
            <a:round/>
            <a:headEnd type="none" w="med" len="med"/>
            <a:tailEnd type="triangle" w="med" len="med"/>
          </a:ln>
        </p:spPr>
      </p:cxnSp>
      <p:cxnSp>
        <p:nvCxnSpPr>
          <p:cNvPr id="1236" name="Shape 1236"/>
          <p:cNvCxnSpPr/>
          <p:nvPr/>
        </p:nvCxnSpPr>
        <p:spPr>
          <a:xfrm rot="10800000" flipH="1">
            <a:off x="3360244" y="2996450"/>
            <a:ext cx="922275" cy="571500"/>
          </a:xfrm>
          <a:prstGeom prst="straightConnector1">
            <a:avLst/>
          </a:prstGeom>
          <a:noFill/>
          <a:ln w="19050" cap="flat" cmpd="sng">
            <a:solidFill>
              <a:srgbClr val="FF0000"/>
            </a:solidFill>
            <a:prstDash val="solid"/>
            <a:round/>
            <a:headEnd type="none" w="med" len="med"/>
            <a:tailEnd type="triangle" w="med" len="med"/>
          </a:ln>
        </p:spPr>
      </p:cxnSp>
      <p:sp>
        <p:nvSpPr>
          <p:cNvPr id="1237" name="Shape 1237"/>
          <p:cNvSpPr txBox="1"/>
          <p:nvPr/>
        </p:nvSpPr>
        <p:spPr>
          <a:xfrm>
            <a:off x="1853794" y="2061075"/>
            <a:ext cx="255375" cy="230175"/>
          </a:xfrm>
          <a:prstGeom prst="rect">
            <a:avLst/>
          </a:prstGeom>
          <a:noFill/>
          <a:ln>
            <a:noFill/>
          </a:ln>
        </p:spPr>
        <p:txBody>
          <a:bodyPr spcFirstLastPara="1" wrap="square" lIns="68569" tIns="68569" rIns="68569" bIns="68569" anchor="ctr" anchorCtr="0">
            <a:noAutofit/>
          </a:bodyPr>
          <a:lstStyle/>
          <a:p>
            <a:r>
              <a:rPr lang="en" sz="1050"/>
              <a:t>...</a:t>
            </a:r>
            <a:endParaRPr sz="1050"/>
          </a:p>
        </p:txBody>
      </p:sp>
      <p:sp>
        <p:nvSpPr>
          <p:cNvPr id="1238" name="Shape 1238"/>
          <p:cNvSpPr txBox="1"/>
          <p:nvPr/>
        </p:nvSpPr>
        <p:spPr>
          <a:xfrm>
            <a:off x="1853794" y="3278325"/>
            <a:ext cx="255375" cy="230175"/>
          </a:xfrm>
          <a:prstGeom prst="rect">
            <a:avLst/>
          </a:prstGeom>
          <a:noFill/>
          <a:ln>
            <a:noFill/>
          </a:ln>
        </p:spPr>
        <p:txBody>
          <a:bodyPr spcFirstLastPara="1" wrap="square" lIns="68569" tIns="68569" rIns="68569" bIns="68569" anchor="ctr" anchorCtr="0">
            <a:noAutofit/>
          </a:bodyPr>
          <a:lstStyle/>
          <a:p>
            <a:r>
              <a:rPr lang="en" sz="1050"/>
              <a:t>...</a:t>
            </a:r>
            <a:endParaRPr sz="1050"/>
          </a:p>
        </p:txBody>
      </p:sp>
      <p:sp>
        <p:nvSpPr>
          <p:cNvPr id="1239" name="Shape 1239"/>
          <p:cNvSpPr/>
          <p:nvPr/>
        </p:nvSpPr>
        <p:spPr>
          <a:xfrm>
            <a:off x="4510650" y="3735700"/>
            <a:ext cx="1428525" cy="487800"/>
          </a:xfrm>
          <a:prstGeom prst="wedgeRectCallout">
            <a:avLst>
              <a:gd name="adj1" fmla="val -20833"/>
              <a:gd name="adj2" fmla="val 62500"/>
            </a:avLst>
          </a:prstGeom>
          <a:solidFill>
            <a:srgbClr val="B6D7A8"/>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pPr algn="ctr"/>
            <a:r>
              <a:rPr lang="en" sz="1050"/>
              <a:t>two signatures!</a:t>
            </a:r>
            <a:endParaRPr sz="1050"/>
          </a:p>
        </p:txBody>
      </p:sp>
      <p:sp>
        <p:nvSpPr>
          <p:cNvPr id="1240" name="Shape 1240"/>
          <p:cNvSpPr txBox="1"/>
          <p:nvPr/>
        </p:nvSpPr>
        <p:spPr>
          <a:xfrm>
            <a:off x="1795706" y="1191950"/>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1</a:t>
            </a:r>
            <a:endParaRPr sz="1050" b="1">
              <a:latin typeface="Courier New"/>
              <a:ea typeface="Courier New"/>
              <a:cs typeface="Courier New"/>
              <a:sym typeface="Courier New"/>
            </a:endParaRPr>
          </a:p>
        </p:txBody>
      </p:sp>
      <p:sp>
        <p:nvSpPr>
          <p:cNvPr id="1241" name="Shape 1241"/>
          <p:cNvSpPr txBox="1"/>
          <p:nvPr/>
        </p:nvSpPr>
        <p:spPr>
          <a:xfrm>
            <a:off x="1795706" y="234472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2</a:t>
            </a:r>
            <a:endParaRPr sz="1050" b="1">
              <a:latin typeface="Courier New"/>
              <a:ea typeface="Courier New"/>
              <a:cs typeface="Courier New"/>
              <a:sym typeface="Courier New"/>
            </a:endParaRPr>
          </a:p>
        </p:txBody>
      </p:sp>
      <p:sp>
        <p:nvSpPr>
          <p:cNvPr id="1242" name="Shape 1242"/>
          <p:cNvSpPr txBox="1"/>
          <p:nvPr/>
        </p:nvSpPr>
        <p:spPr>
          <a:xfrm>
            <a:off x="1795706" y="3556675"/>
            <a:ext cx="254025" cy="347400"/>
          </a:xfrm>
          <a:prstGeom prst="rect">
            <a:avLst/>
          </a:prstGeom>
          <a:solidFill>
            <a:srgbClr val="00FF00"/>
          </a:solidFill>
          <a:ln w="9525" cap="flat" cmpd="sng">
            <a:solidFill>
              <a:srgbClr val="666666"/>
            </a:solidFill>
            <a:prstDash val="solid"/>
            <a:round/>
            <a:headEnd type="none" w="sm" len="sm"/>
            <a:tailEnd type="none" w="sm" len="sm"/>
          </a:ln>
        </p:spPr>
        <p:txBody>
          <a:bodyPr spcFirstLastPara="1" wrap="square" lIns="68569" tIns="68569" rIns="68569" bIns="68569" anchor="t" anchorCtr="0">
            <a:noAutofit/>
          </a:bodyPr>
          <a:lstStyle/>
          <a:p>
            <a:r>
              <a:rPr lang="en" sz="1050" b="1">
                <a:latin typeface="Courier New"/>
                <a:ea typeface="Courier New"/>
                <a:cs typeface="Courier New"/>
                <a:sym typeface="Courier New"/>
              </a:rPr>
              <a:t>3</a:t>
            </a:r>
            <a:endParaRPr sz="1050" b="1">
              <a:latin typeface="Courier New"/>
              <a:ea typeface="Courier New"/>
              <a:cs typeface="Courier New"/>
              <a:sym typeface="Courier New"/>
            </a:endParaRPr>
          </a:p>
        </p:txBody>
      </p:sp>
    </p:spTree>
    <p:extLst>
      <p:ext uri="{BB962C8B-B14F-4D97-AF65-F5344CB8AC3E}">
        <p14:creationId xmlns:p14="http://schemas.microsoft.com/office/powerpoint/2010/main" val="2064222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35"/>
                                        </p:tgtEl>
                                        <p:attrNameLst>
                                          <p:attrName>style.visibility</p:attrName>
                                        </p:attrNameLst>
                                      </p:cBhvr>
                                      <p:to>
                                        <p:strVal val="visible"/>
                                      </p:to>
                                    </p:set>
                                    <p:animEffect transition="in" filter="fade">
                                      <p:cBhvr>
                                        <p:cTn id="7" dur="1000"/>
                                        <p:tgtEl>
                                          <p:spTgt spid="1235"/>
                                        </p:tgtEl>
                                      </p:cBhvr>
                                    </p:animEffect>
                                  </p:childTnLst>
                                </p:cTn>
                              </p:par>
                              <p:par>
                                <p:cTn id="8" presetID="10" presetClass="entr" presetSubtype="0" fill="hold" nodeType="withEffect">
                                  <p:stCondLst>
                                    <p:cond delay="0"/>
                                  </p:stCondLst>
                                  <p:childTnLst>
                                    <p:set>
                                      <p:cBhvr>
                                        <p:cTn id="9" dur="1" fill="hold">
                                          <p:stCondLst>
                                            <p:cond delay="0"/>
                                          </p:stCondLst>
                                        </p:cTn>
                                        <p:tgtEl>
                                          <p:spTgt spid="1236"/>
                                        </p:tgtEl>
                                        <p:attrNameLst>
                                          <p:attrName>style.visibility</p:attrName>
                                        </p:attrNameLst>
                                      </p:cBhvr>
                                      <p:to>
                                        <p:strVal val="visible"/>
                                      </p:to>
                                    </p:set>
                                    <p:animEffect transition="in" filter="fade">
                                      <p:cBhvr>
                                        <p:cTn id="10" dur="1000"/>
                                        <p:tgtEl>
                                          <p:spTgt spid="1236"/>
                                        </p:tgtEl>
                                      </p:cBhvr>
                                    </p:animEffect>
                                  </p:childTnLst>
                                </p:cTn>
                              </p:par>
                              <p:par>
                                <p:cTn id="11" presetID="10" presetClass="entr" presetSubtype="0" fill="hold" nodeType="withEffect">
                                  <p:stCondLst>
                                    <p:cond delay="0"/>
                                  </p:stCondLst>
                                  <p:childTnLst>
                                    <p:set>
                                      <p:cBhvr>
                                        <p:cTn id="12" dur="1" fill="hold">
                                          <p:stCondLst>
                                            <p:cond delay="0"/>
                                          </p:stCondLst>
                                        </p:cTn>
                                        <p:tgtEl>
                                          <p:spTgt spid="1234"/>
                                        </p:tgtEl>
                                        <p:attrNameLst>
                                          <p:attrName>style.visibility</p:attrName>
                                        </p:attrNameLst>
                                      </p:cBhvr>
                                      <p:to>
                                        <p:strVal val="visible"/>
                                      </p:to>
                                    </p:set>
                                    <p:animEffect transition="in" filter="fade">
                                      <p:cBhvr>
                                        <p:cTn id="13" dur="1000"/>
                                        <p:tgtEl>
                                          <p:spTgt spid="1234"/>
                                        </p:tgtEl>
                                      </p:cBhvr>
                                    </p:animEffect>
                                  </p:childTnLst>
                                </p:cTn>
                              </p:par>
                              <p:par>
                                <p:cTn id="14" presetID="10" presetClass="entr" presetSubtype="0" fill="hold" nodeType="withEffect">
                                  <p:stCondLst>
                                    <p:cond delay="0"/>
                                  </p:stCondLst>
                                  <p:childTnLst>
                                    <p:set>
                                      <p:cBhvr>
                                        <p:cTn id="15" dur="1" fill="hold">
                                          <p:stCondLst>
                                            <p:cond delay="0"/>
                                          </p:stCondLst>
                                        </p:cTn>
                                        <p:tgtEl>
                                          <p:spTgt spid="1242"/>
                                        </p:tgtEl>
                                        <p:attrNameLst>
                                          <p:attrName>style.visibility</p:attrName>
                                        </p:attrNameLst>
                                      </p:cBhvr>
                                      <p:to>
                                        <p:strVal val="visible"/>
                                      </p:to>
                                    </p:set>
                                    <p:animEffect transition="in" filter="fade">
                                      <p:cBhvr>
                                        <p:cTn id="16" dur="1000"/>
                                        <p:tgtEl>
                                          <p:spTgt spid="124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39"/>
                                        </p:tgtEl>
                                        <p:attrNameLst>
                                          <p:attrName>style.visibility</p:attrName>
                                        </p:attrNameLst>
                                      </p:cBhvr>
                                      <p:to>
                                        <p:strVal val="visible"/>
                                      </p:to>
                                    </p:set>
                                    <p:animEffect transition="in" filter="fade">
                                      <p:cBhvr>
                                        <p:cTn id="21" dur="1000"/>
                                        <p:tgtEl>
                                          <p:spTgt spid="12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Double spending - How is it checked?</a:t>
            </a:r>
            <a:endParaRPr/>
          </a:p>
        </p:txBody>
      </p:sp>
      <p:sp>
        <p:nvSpPr>
          <p:cNvPr id="251" name="Shape 251"/>
          <p:cNvSpPr txBox="1">
            <a:spLocks noGrp="1"/>
          </p:cNvSpPr>
          <p:nvPr>
            <p:ph type="body" idx="1"/>
          </p:nvPr>
        </p:nvSpPr>
        <p:spPr>
          <a:xfrm>
            <a:off x="1485900" y="1200150"/>
            <a:ext cx="6172200" cy="3725775"/>
          </a:xfrm>
          <a:prstGeom prst="rect">
            <a:avLst/>
          </a:prstGeom>
        </p:spPr>
        <p:txBody>
          <a:bodyPr spcFirstLastPara="1" wrap="square" lIns="68569" tIns="68569" rIns="68569" bIns="68569" anchor="t" anchorCtr="0">
            <a:noAutofit/>
          </a:bodyPr>
          <a:lstStyle/>
          <a:p>
            <a:pPr marL="0" indent="0">
              <a:spcBef>
                <a:spcPts val="450"/>
              </a:spcBef>
              <a:buNone/>
            </a:pPr>
            <a:r>
              <a:rPr lang="en" sz="1350" b="1" dirty="0">
                <a:solidFill>
                  <a:srgbClr val="242729"/>
                </a:solidFill>
                <a:highlight>
                  <a:srgbClr val="FFFFFF"/>
                </a:highlight>
                <a:latin typeface="Arial"/>
                <a:ea typeface="Arial"/>
                <a:cs typeface="Arial"/>
                <a:sym typeface="Arial"/>
              </a:rPr>
              <a:t>Special database!</a:t>
            </a:r>
            <a:endParaRPr sz="1350" b="1" dirty="0">
              <a:solidFill>
                <a:srgbClr val="242729"/>
              </a:solidFill>
              <a:highlight>
                <a:srgbClr val="FFFFFF"/>
              </a:highlight>
              <a:latin typeface="Arial"/>
              <a:ea typeface="Arial"/>
              <a:cs typeface="Arial"/>
              <a:sym typeface="Arial"/>
            </a:endParaRPr>
          </a:p>
          <a:p>
            <a:pPr marL="0" indent="0">
              <a:spcBef>
                <a:spcPts val="450"/>
              </a:spcBef>
              <a:buNone/>
            </a:pPr>
            <a:endParaRPr sz="1350" dirty="0">
              <a:solidFill>
                <a:srgbClr val="242729"/>
              </a:solidFill>
              <a:highlight>
                <a:srgbClr val="FFFFFF"/>
              </a:highlight>
              <a:latin typeface="Arial"/>
              <a:ea typeface="Arial"/>
              <a:cs typeface="Arial"/>
              <a:sym typeface="Arial"/>
            </a:endParaRPr>
          </a:p>
          <a:p>
            <a:pPr marL="0" indent="0">
              <a:spcBef>
                <a:spcPts val="450"/>
              </a:spcBef>
              <a:buNone/>
            </a:pPr>
            <a:r>
              <a:rPr lang="en" sz="1350" dirty="0">
                <a:solidFill>
                  <a:srgbClr val="242729"/>
                </a:solidFill>
                <a:highlight>
                  <a:srgbClr val="FFFFFF"/>
                </a:highlight>
                <a:latin typeface="Arial"/>
                <a:ea typeface="Arial"/>
                <a:cs typeface="Arial"/>
                <a:sym typeface="Arial"/>
              </a:rPr>
              <a:t>While a node works through the blockchain, it keeps track of the "coins" that exist, and updates this database with every transaction that happens. The database is referred to as the Bitcoin network's "Unspent Transaction Output Set". So, when you're up to date, the node has a list of every "coin" that is available for spending</a:t>
            </a:r>
            <a:endParaRPr sz="1350" dirty="0">
              <a:solidFill>
                <a:srgbClr val="242729"/>
              </a:solidFill>
              <a:highlight>
                <a:srgbClr val="FFFFFF"/>
              </a:highlight>
              <a:latin typeface="Arial"/>
              <a:ea typeface="Arial"/>
              <a:cs typeface="Arial"/>
              <a:sym typeface="Arial"/>
            </a:endParaRPr>
          </a:p>
          <a:p>
            <a:pPr marL="0" indent="0">
              <a:spcBef>
                <a:spcPts val="450"/>
              </a:spcBef>
              <a:buNone/>
            </a:pPr>
            <a:endParaRPr sz="1350" dirty="0">
              <a:solidFill>
                <a:srgbClr val="242729"/>
              </a:solidFill>
              <a:highlight>
                <a:srgbClr val="FFFFFF"/>
              </a:highlight>
              <a:latin typeface="Arial"/>
              <a:ea typeface="Arial"/>
              <a:cs typeface="Arial"/>
              <a:sym typeface="Arial"/>
            </a:endParaRPr>
          </a:p>
          <a:p>
            <a:pPr marL="0" indent="0">
              <a:spcBef>
                <a:spcPts val="450"/>
              </a:spcBef>
              <a:buNone/>
            </a:pPr>
            <a:r>
              <a:rPr lang="en" sz="1350" b="1" dirty="0">
                <a:solidFill>
                  <a:srgbClr val="242729"/>
                </a:solidFill>
                <a:highlight>
                  <a:srgbClr val="FFFFFF"/>
                </a:highlight>
                <a:latin typeface="Arial"/>
                <a:ea typeface="Arial"/>
                <a:cs typeface="Arial"/>
                <a:sym typeface="Arial"/>
              </a:rPr>
              <a:t>Number of unspend transactions</a:t>
            </a:r>
            <a:r>
              <a:rPr lang="en" sz="1350" dirty="0">
                <a:solidFill>
                  <a:srgbClr val="242729"/>
                </a:solidFill>
                <a:highlight>
                  <a:srgbClr val="FFFFFF"/>
                </a:highlight>
                <a:latin typeface="Arial"/>
                <a:ea typeface="Arial"/>
                <a:cs typeface="Arial"/>
                <a:sym typeface="Arial"/>
              </a:rPr>
              <a:t>: </a:t>
            </a:r>
            <a:r>
              <a:rPr lang="en" sz="1350" u="sng" dirty="0">
                <a:solidFill>
                  <a:schemeClr val="hlink"/>
                </a:solidFill>
                <a:highlight>
                  <a:srgbClr val="FFFFFF"/>
                </a:highlight>
                <a:latin typeface="Arial"/>
                <a:ea typeface="Arial"/>
                <a:cs typeface="Arial"/>
                <a:sym typeface="Arial"/>
                <a:hlinkClick r:id="rId3"/>
              </a:rPr>
              <a:t>https://blockchain.info/charts/utxo-count</a:t>
            </a:r>
            <a:endParaRPr sz="1350" dirty="0">
              <a:solidFill>
                <a:srgbClr val="242729"/>
              </a:solidFill>
              <a:highlight>
                <a:srgbClr val="FFFFFF"/>
              </a:highlight>
              <a:latin typeface="Arial"/>
              <a:ea typeface="Arial"/>
              <a:cs typeface="Arial"/>
              <a:sym typeface="Arial"/>
            </a:endParaRPr>
          </a:p>
          <a:p>
            <a:pPr marL="0" indent="0">
              <a:spcBef>
                <a:spcPts val="450"/>
              </a:spcBef>
              <a:buNone/>
            </a:pPr>
            <a:endParaRPr sz="1350" dirty="0">
              <a:solidFill>
                <a:srgbClr val="242729"/>
              </a:solidFill>
              <a:highlight>
                <a:srgbClr val="FFFFFF"/>
              </a:highlight>
              <a:latin typeface="Arial"/>
              <a:ea typeface="Arial"/>
              <a:cs typeface="Arial"/>
              <a:sym typeface="Arial"/>
            </a:endParaRPr>
          </a:p>
          <a:p>
            <a:pPr marL="0" indent="0">
              <a:spcBef>
                <a:spcPts val="450"/>
              </a:spcBef>
              <a:buNone/>
            </a:pPr>
            <a:r>
              <a:rPr lang="en" sz="1350" dirty="0">
                <a:solidFill>
                  <a:srgbClr val="85200C"/>
                </a:solidFill>
                <a:latin typeface="Arial"/>
                <a:ea typeface="Arial"/>
                <a:cs typeface="Arial"/>
                <a:sym typeface="Arial"/>
              </a:rPr>
              <a:t>Can also check for a specific Bitcoin address!</a:t>
            </a:r>
            <a:endParaRPr sz="1350" dirty="0">
              <a:solidFill>
                <a:srgbClr val="85200C"/>
              </a:solidFill>
              <a:latin typeface="Arial"/>
              <a:ea typeface="Arial"/>
              <a:cs typeface="Arial"/>
              <a:sym typeface="Arial"/>
            </a:endParaRPr>
          </a:p>
        </p:txBody>
      </p:sp>
    </p:spTree>
    <p:extLst>
      <p:ext uri="{BB962C8B-B14F-4D97-AF65-F5344CB8AC3E}">
        <p14:creationId xmlns:p14="http://schemas.microsoft.com/office/powerpoint/2010/main" val="394688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6"/>
        <p:cNvGrpSpPr/>
        <p:nvPr/>
      </p:nvGrpSpPr>
      <p:grpSpPr>
        <a:xfrm>
          <a:off x="0" y="0"/>
          <a:ext cx="0" cy="0"/>
          <a:chOff x="0" y="0"/>
          <a:chExt cx="0" cy="0"/>
        </a:xfrm>
      </p:grpSpPr>
      <p:sp>
        <p:nvSpPr>
          <p:cNvPr id="1247" name="Shape 1247"/>
          <p:cNvSpPr txBox="1">
            <a:spLocks noGrp="1"/>
          </p:cNvSpPr>
          <p:nvPr>
            <p:ph type="title"/>
          </p:nvPr>
        </p:nvSpPr>
        <p:spPr>
          <a:xfrm>
            <a:off x="725214" y="205979"/>
            <a:ext cx="7874876" cy="857475"/>
          </a:xfrm>
          <a:prstGeom prst="rect">
            <a:avLst/>
          </a:prstGeom>
        </p:spPr>
        <p:txBody>
          <a:bodyPr spcFirstLastPara="1" wrap="square" lIns="68569" tIns="68569" rIns="68569" bIns="68569" anchor="b" anchorCtr="0">
            <a:noAutofit/>
          </a:bodyPr>
          <a:lstStyle/>
          <a:p>
            <a:r>
              <a:rPr lang="en" dirty="0"/>
              <a:t>The real deal: a Bitcoin transaction</a:t>
            </a:r>
            <a:endParaRPr dirty="0">
              <a:latin typeface="Trebuchet MS"/>
              <a:ea typeface="Trebuchet MS"/>
              <a:cs typeface="Trebuchet MS"/>
              <a:sym typeface="Trebuchet MS"/>
            </a:endParaRPr>
          </a:p>
        </p:txBody>
      </p:sp>
      <p:sp>
        <p:nvSpPr>
          <p:cNvPr id="1248" name="Shape 1248"/>
          <p:cNvSpPr txBox="1">
            <a:spLocks noGrp="1"/>
          </p:cNvSpPr>
          <p:nvPr>
            <p:ph type="body" idx="1"/>
          </p:nvPr>
        </p:nvSpPr>
        <p:spPr>
          <a:xfrm>
            <a:off x="2725537" y="749579"/>
            <a:ext cx="6172200" cy="4145625"/>
          </a:xfrm>
          <a:prstGeom prst="rect">
            <a:avLst/>
          </a:prstGeom>
        </p:spPr>
        <p:txBody>
          <a:bodyPr spcFirstLastPara="1" wrap="square" lIns="68569" tIns="68569" rIns="68569" bIns="68569" anchor="t" anchorCtr="0">
            <a:noAutofit/>
          </a:bodyPr>
          <a:lstStyle/>
          <a:p>
            <a:pPr marL="0" indent="0">
              <a:spcBef>
                <a:spcPts val="450"/>
              </a:spcBef>
              <a:buSzPts val="1100"/>
              <a:buNone/>
            </a:pPr>
            <a:r>
              <a:rPr lang="en" sz="900" dirty="0"/>
              <a:t>{</a:t>
            </a:r>
            <a:br>
              <a:rPr lang="en" sz="900" dirty="0"/>
            </a:br>
            <a:r>
              <a:rPr lang="en" sz="900" dirty="0"/>
              <a:t>      "hash":"5a42590fbe0a90ee8e8747244d6c84f0db1a3a24e8f1b95b10c9e050990b8b6b",</a:t>
            </a:r>
            <a:br>
              <a:rPr lang="en" sz="900" dirty="0"/>
            </a:br>
            <a:r>
              <a:rPr lang="en" sz="900" dirty="0" smtClean="0"/>
              <a:t>      "</a:t>
            </a:r>
            <a:r>
              <a:rPr lang="en" sz="900" dirty="0"/>
              <a:t>vin_sz":2,</a:t>
            </a:r>
            <a:br>
              <a:rPr lang="en" sz="900" dirty="0"/>
            </a:br>
            <a:r>
              <a:rPr lang="en" sz="900" dirty="0"/>
              <a:t>      "vout_sz":1,</a:t>
            </a:r>
            <a:br>
              <a:rPr lang="en" sz="900" dirty="0"/>
            </a:br>
            <a:r>
              <a:rPr lang="en" sz="900" dirty="0"/>
              <a:t>      "lock_time":0,</a:t>
            </a:r>
            <a:br>
              <a:rPr lang="en" sz="900" dirty="0"/>
            </a:br>
            <a:r>
              <a:rPr lang="en" sz="900" dirty="0"/>
              <a:t>      "size":404,</a:t>
            </a:r>
            <a:br>
              <a:rPr lang="en" sz="900" dirty="0"/>
            </a:br>
            <a:r>
              <a:rPr lang="en" sz="900" dirty="0"/>
              <a:t>      "in":[</a:t>
            </a:r>
            <a:br>
              <a:rPr lang="en" sz="900" dirty="0"/>
            </a:br>
            <a:r>
              <a:rPr lang="en" sz="900" dirty="0"/>
              <a:t>        {</a:t>
            </a:r>
            <a:br>
              <a:rPr lang="en" sz="900" dirty="0"/>
            </a:br>
            <a:r>
              <a:rPr lang="en" sz="900" dirty="0"/>
              <a:t>          "prev_out":{</a:t>
            </a:r>
            <a:br>
              <a:rPr lang="en" sz="900" dirty="0"/>
            </a:br>
            <a:r>
              <a:rPr lang="en" sz="900" dirty="0"/>
              <a:t>            "hash":"3be4ac9728a0823cf5e2deb2e86fc0bd2aa503a91d307b42ba76117d79280260",</a:t>
            </a:r>
            <a:br>
              <a:rPr lang="en" sz="900" dirty="0"/>
            </a:br>
            <a:r>
              <a:rPr lang="en" sz="900" dirty="0"/>
              <a:t>            "n":0</a:t>
            </a:r>
            <a:br>
              <a:rPr lang="en" sz="900" dirty="0"/>
            </a:br>
            <a:r>
              <a:rPr lang="en" sz="900" dirty="0"/>
              <a:t>          }, </a:t>
            </a:r>
            <a:endParaRPr sz="900" dirty="0"/>
          </a:p>
          <a:p>
            <a:pPr marL="0" indent="342900">
              <a:spcBef>
                <a:spcPts val="450"/>
              </a:spcBef>
              <a:buSzPts val="1100"/>
              <a:buNone/>
            </a:pPr>
            <a:r>
              <a:rPr lang="en" sz="900" dirty="0"/>
              <a:t>"scriptSig":"30440..."</a:t>
            </a:r>
            <a:br>
              <a:rPr lang="en" sz="900" dirty="0"/>
            </a:br>
            <a:r>
              <a:rPr lang="en" sz="900" dirty="0"/>
              <a:t>        },</a:t>
            </a:r>
            <a:br>
              <a:rPr lang="en" sz="900" dirty="0"/>
            </a:br>
            <a:r>
              <a:rPr lang="en" sz="900" dirty="0"/>
              <a:t>        {</a:t>
            </a:r>
            <a:br>
              <a:rPr lang="en" sz="900" dirty="0"/>
            </a:br>
            <a:r>
              <a:rPr lang="en" sz="900" dirty="0"/>
              <a:t>          "prev_out":{</a:t>
            </a:r>
            <a:br>
              <a:rPr lang="en" sz="900" dirty="0"/>
            </a:br>
            <a:r>
              <a:rPr lang="en" sz="900" dirty="0"/>
              <a:t>            "hash":"7508e6ab259b4df0fd5147bab0c949d81473db4518f81afc5c3f52f91ff6b34e",</a:t>
            </a:r>
            <a:br>
              <a:rPr lang="en" sz="900" dirty="0"/>
            </a:br>
            <a:r>
              <a:rPr lang="en" sz="900" dirty="0"/>
              <a:t>            "n":0</a:t>
            </a:r>
            <a:br>
              <a:rPr lang="en" sz="900" dirty="0"/>
            </a:br>
            <a:r>
              <a:rPr lang="en" sz="900" dirty="0"/>
              <a:t>          },</a:t>
            </a:r>
            <a:br>
              <a:rPr lang="en" sz="900" dirty="0"/>
            </a:br>
            <a:r>
              <a:rPr lang="en" sz="900" dirty="0"/>
              <a:t>          "scriptSig":"3f3a4ce81...."</a:t>
            </a:r>
            <a:br>
              <a:rPr lang="en" sz="900" dirty="0"/>
            </a:br>
            <a:r>
              <a:rPr lang="en" sz="900" dirty="0"/>
              <a:t>        }</a:t>
            </a:r>
            <a:br>
              <a:rPr lang="en" sz="900" dirty="0"/>
            </a:br>
            <a:r>
              <a:rPr lang="en" sz="900" dirty="0"/>
              <a:t>      ],</a:t>
            </a:r>
            <a:br>
              <a:rPr lang="en" sz="900" dirty="0"/>
            </a:br>
            <a:r>
              <a:rPr lang="en" sz="900" dirty="0"/>
              <a:t>      "out":[</a:t>
            </a:r>
            <a:br>
              <a:rPr lang="en" sz="900" dirty="0"/>
            </a:br>
            <a:r>
              <a:rPr lang="en" sz="900" dirty="0"/>
              <a:t>        {</a:t>
            </a:r>
            <a:br>
              <a:rPr lang="en" sz="900" dirty="0"/>
            </a:br>
            <a:r>
              <a:rPr lang="en" sz="900" dirty="0"/>
              <a:t>          "value":"10.12287097",</a:t>
            </a:r>
            <a:br>
              <a:rPr lang="en" sz="900" dirty="0"/>
            </a:br>
            <a:r>
              <a:rPr lang="en" sz="900" dirty="0"/>
              <a:t>          "scriptPubKey":"OP_DUP OP_HASH160 69e02e18b5705a05dd6b28ed517716c894b3d42e OP_EQUALVERIFY OP_CHECKSIG"</a:t>
            </a:r>
            <a:br>
              <a:rPr lang="en" sz="900" dirty="0"/>
            </a:br>
            <a:r>
              <a:rPr lang="en" sz="900" dirty="0"/>
              <a:t>        }</a:t>
            </a:r>
            <a:br>
              <a:rPr lang="en" sz="900" dirty="0"/>
            </a:br>
            <a:r>
              <a:rPr lang="en" sz="900" dirty="0"/>
              <a:t>      ]</a:t>
            </a:r>
            <a:endParaRPr sz="900" dirty="0"/>
          </a:p>
          <a:p>
            <a:pPr marL="0" indent="0">
              <a:spcBef>
                <a:spcPts val="450"/>
              </a:spcBef>
              <a:buSzPts val="1100"/>
              <a:buNone/>
            </a:pPr>
            <a:r>
              <a:rPr lang="en" sz="900" dirty="0"/>
              <a:t>}</a:t>
            </a:r>
            <a:endParaRPr sz="900" dirty="0"/>
          </a:p>
          <a:p>
            <a:pPr marL="0" indent="0">
              <a:spcBef>
                <a:spcPts val="450"/>
              </a:spcBef>
              <a:buNone/>
            </a:pPr>
            <a:endParaRPr sz="675" dirty="0"/>
          </a:p>
        </p:txBody>
      </p:sp>
      <p:sp>
        <p:nvSpPr>
          <p:cNvPr id="1249" name="Shape 1249"/>
          <p:cNvSpPr/>
          <p:nvPr/>
        </p:nvSpPr>
        <p:spPr>
          <a:xfrm>
            <a:off x="2465850" y="1026093"/>
            <a:ext cx="207000" cy="754425"/>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50" name="Shape 1250"/>
          <p:cNvSpPr/>
          <p:nvPr/>
        </p:nvSpPr>
        <p:spPr>
          <a:xfrm>
            <a:off x="2465850" y="1883301"/>
            <a:ext cx="207000" cy="2101303"/>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51" name="Shape 1251"/>
          <p:cNvSpPr/>
          <p:nvPr/>
        </p:nvSpPr>
        <p:spPr>
          <a:xfrm>
            <a:off x="2465850" y="4033051"/>
            <a:ext cx="207000" cy="100685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52" name="Shape 1252"/>
          <p:cNvSpPr txBox="1"/>
          <p:nvPr/>
        </p:nvSpPr>
        <p:spPr>
          <a:xfrm>
            <a:off x="1353413" y="2715355"/>
            <a:ext cx="879975" cy="423225"/>
          </a:xfrm>
          <a:prstGeom prst="rect">
            <a:avLst/>
          </a:prstGeom>
          <a:noFill/>
          <a:ln>
            <a:noFill/>
          </a:ln>
        </p:spPr>
        <p:txBody>
          <a:bodyPr spcFirstLastPara="1" wrap="square" lIns="68569" tIns="68569" rIns="68569" bIns="68569" anchor="t" anchorCtr="0">
            <a:noAutofit/>
          </a:bodyPr>
          <a:lstStyle/>
          <a:p>
            <a:r>
              <a:rPr lang="en" sz="1050" dirty="0"/>
              <a:t>input(s)</a:t>
            </a:r>
            <a:endParaRPr sz="1050" dirty="0"/>
          </a:p>
        </p:txBody>
      </p:sp>
      <p:sp>
        <p:nvSpPr>
          <p:cNvPr id="1253" name="Shape 1253"/>
          <p:cNvSpPr txBox="1"/>
          <p:nvPr/>
        </p:nvSpPr>
        <p:spPr>
          <a:xfrm>
            <a:off x="1353413" y="1231063"/>
            <a:ext cx="879975" cy="423225"/>
          </a:xfrm>
          <a:prstGeom prst="rect">
            <a:avLst/>
          </a:prstGeom>
          <a:noFill/>
          <a:ln>
            <a:noFill/>
          </a:ln>
        </p:spPr>
        <p:txBody>
          <a:bodyPr spcFirstLastPara="1" wrap="square" lIns="68569" tIns="68569" rIns="68569" bIns="68569" anchor="t" anchorCtr="0">
            <a:noAutofit/>
          </a:bodyPr>
          <a:lstStyle/>
          <a:p>
            <a:r>
              <a:rPr lang="en" sz="1050" dirty="0"/>
              <a:t>metadata</a:t>
            </a:r>
            <a:endParaRPr sz="1050" dirty="0"/>
          </a:p>
        </p:txBody>
      </p:sp>
      <p:sp>
        <p:nvSpPr>
          <p:cNvPr id="1254" name="Shape 1254"/>
          <p:cNvSpPr txBox="1"/>
          <p:nvPr/>
        </p:nvSpPr>
        <p:spPr>
          <a:xfrm>
            <a:off x="1353413" y="4307325"/>
            <a:ext cx="879975" cy="423225"/>
          </a:xfrm>
          <a:prstGeom prst="rect">
            <a:avLst/>
          </a:prstGeom>
          <a:noFill/>
          <a:ln>
            <a:noFill/>
          </a:ln>
        </p:spPr>
        <p:txBody>
          <a:bodyPr spcFirstLastPara="1" wrap="square" lIns="68569" tIns="68569" rIns="68569" bIns="68569" anchor="t" anchorCtr="0">
            <a:noAutofit/>
          </a:bodyPr>
          <a:lstStyle/>
          <a:p>
            <a:r>
              <a:rPr lang="en" sz="1050"/>
              <a:t>output(s)</a:t>
            </a:r>
            <a:endParaRPr sz="1050"/>
          </a:p>
        </p:txBody>
      </p:sp>
    </p:spTree>
    <p:extLst>
      <p:ext uri="{BB962C8B-B14F-4D97-AF65-F5344CB8AC3E}">
        <p14:creationId xmlns:p14="http://schemas.microsoft.com/office/powerpoint/2010/main" val="700558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9"/>
                                        </p:tgtEl>
                                        <p:attrNameLst>
                                          <p:attrName>style.visibility</p:attrName>
                                        </p:attrNameLst>
                                      </p:cBhvr>
                                      <p:to>
                                        <p:strVal val="visible"/>
                                      </p:to>
                                    </p:set>
                                    <p:animEffect transition="in" filter="fade">
                                      <p:cBhvr>
                                        <p:cTn id="7" dur="1000"/>
                                        <p:tgtEl>
                                          <p:spTgt spid="1249"/>
                                        </p:tgtEl>
                                      </p:cBhvr>
                                    </p:animEffect>
                                  </p:childTnLst>
                                </p:cTn>
                              </p:par>
                              <p:par>
                                <p:cTn id="8" presetID="10" presetClass="entr" presetSubtype="0" fill="hold" nodeType="withEffect">
                                  <p:stCondLst>
                                    <p:cond delay="0"/>
                                  </p:stCondLst>
                                  <p:childTnLst>
                                    <p:set>
                                      <p:cBhvr>
                                        <p:cTn id="9" dur="1" fill="hold">
                                          <p:stCondLst>
                                            <p:cond delay="0"/>
                                          </p:stCondLst>
                                        </p:cTn>
                                        <p:tgtEl>
                                          <p:spTgt spid="1250"/>
                                        </p:tgtEl>
                                        <p:attrNameLst>
                                          <p:attrName>style.visibility</p:attrName>
                                        </p:attrNameLst>
                                      </p:cBhvr>
                                      <p:to>
                                        <p:strVal val="visible"/>
                                      </p:to>
                                    </p:set>
                                    <p:animEffect transition="in" filter="fade">
                                      <p:cBhvr>
                                        <p:cTn id="10" dur="1000"/>
                                        <p:tgtEl>
                                          <p:spTgt spid="1250"/>
                                        </p:tgtEl>
                                      </p:cBhvr>
                                    </p:animEffect>
                                  </p:childTnLst>
                                </p:cTn>
                              </p:par>
                              <p:par>
                                <p:cTn id="11" presetID="10" presetClass="entr" presetSubtype="0" fill="hold" nodeType="withEffect">
                                  <p:stCondLst>
                                    <p:cond delay="0"/>
                                  </p:stCondLst>
                                  <p:childTnLst>
                                    <p:set>
                                      <p:cBhvr>
                                        <p:cTn id="12" dur="1" fill="hold">
                                          <p:stCondLst>
                                            <p:cond delay="0"/>
                                          </p:stCondLst>
                                        </p:cTn>
                                        <p:tgtEl>
                                          <p:spTgt spid="1251"/>
                                        </p:tgtEl>
                                        <p:attrNameLst>
                                          <p:attrName>style.visibility</p:attrName>
                                        </p:attrNameLst>
                                      </p:cBhvr>
                                      <p:to>
                                        <p:strVal val="visible"/>
                                      </p:to>
                                    </p:set>
                                    <p:animEffect transition="in" filter="fade">
                                      <p:cBhvr>
                                        <p:cTn id="13" dur="1000"/>
                                        <p:tgtEl>
                                          <p:spTgt spid="1251"/>
                                        </p:tgtEl>
                                      </p:cBhvr>
                                    </p:animEffect>
                                  </p:childTnLst>
                                </p:cTn>
                              </p:par>
                              <p:par>
                                <p:cTn id="14" presetID="10" presetClass="entr" presetSubtype="0" fill="hold" nodeType="withEffect">
                                  <p:stCondLst>
                                    <p:cond delay="0"/>
                                  </p:stCondLst>
                                  <p:childTnLst>
                                    <p:set>
                                      <p:cBhvr>
                                        <p:cTn id="15" dur="1" fill="hold">
                                          <p:stCondLst>
                                            <p:cond delay="0"/>
                                          </p:stCondLst>
                                        </p:cTn>
                                        <p:tgtEl>
                                          <p:spTgt spid="1252"/>
                                        </p:tgtEl>
                                        <p:attrNameLst>
                                          <p:attrName>style.visibility</p:attrName>
                                        </p:attrNameLst>
                                      </p:cBhvr>
                                      <p:to>
                                        <p:strVal val="visible"/>
                                      </p:to>
                                    </p:set>
                                    <p:animEffect transition="in" filter="fade">
                                      <p:cBhvr>
                                        <p:cTn id="16" dur="1000"/>
                                        <p:tgtEl>
                                          <p:spTgt spid="1252"/>
                                        </p:tgtEl>
                                      </p:cBhvr>
                                    </p:animEffect>
                                  </p:childTnLst>
                                </p:cTn>
                              </p:par>
                              <p:par>
                                <p:cTn id="17" presetID="10" presetClass="entr" presetSubtype="0" fill="hold" nodeType="withEffect">
                                  <p:stCondLst>
                                    <p:cond delay="0"/>
                                  </p:stCondLst>
                                  <p:childTnLst>
                                    <p:set>
                                      <p:cBhvr>
                                        <p:cTn id="18" dur="1" fill="hold">
                                          <p:stCondLst>
                                            <p:cond delay="0"/>
                                          </p:stCondLst>
                                        </p:cTn>
                                        <p:tgtEl>
                                          <p:spTgt spid="1253"/>
                                        </p:tgtEl>
                                        <p:attrNameLst>
                                          <p:attrName>style.visibility</p:attrName>
                                        </p:attrNameLst>
                                      </p:cBhvr>
                                      <p:to>
                                        <p:strVal val="visible"/>
                                      </p:to>
                                    </p:set>
                                    <p:animEffect transition="in" filter="fade">
                                      <p:cBhvr>
                                        <p:cTn id="19" dur="1000"/>
                                        <p:tgtEl>
                                          <p:spTgt spid="1253"/>
                                        </p:tgtEl>
                                      </p:cBhvr>
                                    </p:animEffect>
                                  </p:childTnLst>
                                </p:cTn>
                              </p:par>
                              <p:par>
                                <p:cTn id="20" presetID="10" presetClass="entr" presetSubtype="0" fill="hold" nodeType="withEffect">
                                  <p:stCondLst>
                                    <p:cond delay="0"/>
                                  </p:stCondLst>
                                  <p:childTnLst>
                                    <p:set>
                                      <p:cBhvr>
                                        <p:cTn id="21" dur="1" fill="hold">
                                          <p:stCondLst>
                                            <p:cond delay="0"/>
                                          </p:stCondLst>
                                        </p:cTn>
                                        <p:tgtEl>
                                          <p:spTgt spid="1254"/>
                                        </p:tgtEl>
                                        <p:attrNameLst>
                                          <p:attrName>style.visibility</p:attrName>
                                        </p:attrNameLst>
                                      </p:cBhvr>
                                      <p:to>
                                        <p:strVal val="visible"/>
                                      </p:to>
                                    </p:set>
                                    <p:animEffect transition="in" filter="fade">
                                      <p:cBhvr>
                                        <p:cTn id="22" dur="1000"/>
                                        <p:tgtEl>
                                          <p:spTgt spid="1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8"/>
        <p:cNvGrpSpPr/>
        <p:nvPr/>
      </p:nvGrpSpPr>
      <p:grpSpPr>
        <a:xfrm>
          <a:off x="0" y="0"/>
          <a:ext cx="0" cy="0"/>
          <a:chOff x="0" y="0"/>
          <a:chExt cx="0" cy="0"/>
        </a:xfrm>
      </p:grpSpPr>
      <p:sp>
        <p:nvSpPr>
          <p:cNvPr id="1260" name="Shape 1260"/>
          <p:cNvSpPr txBox="1">
            <a:spLocks noGrp="1"/>
          </p:cNvSpPr>
          <p:nvPr>
            <p:ph type="body" idx="1"/>
          </p:nvPr>
        </p:nvSpPr>
        <p:spPr>
          <a:xfrm>
            <a:off x="2707369" y="867156"/>
            <a:ext cx="6172200" cy="4145625"/>
          </a:xfrm>
          <a:prstGeom prst="rect">
            <a:avLst/>
          </a:prstGeom>
        </p:spPr>
        <p:txBody>
          <a:bodyPr spcFirstLastPara="1" wrap="square" lIns="68569" tIns="68569" rIns="68569" bIns="68569" anchor="t" anchorCtr="0">
            <a:noAutofit/>
          </a:bodyPr>
          <a:lstStyle/>
          <a:p>
            <a:pPr marL="0" indent="0">
              <a:spcBef>
                <a:spcPts val="450"/>
              </a:spcBef>
              <a:buNone/>
            </a:pPr>
            <a:r>
              <a:rPr lang="en" sz="2400" dirty="0"/>
              <a:t>{</a:t>
            </a:r>
            <a:br>
              <a:rPr lang="en" sz="2400" dirty="0"/>
            </a:br>
            <a:r>
              <a:rPr lang="en" sz="2400" dirty="0"/>
              <a:t>    "hash":"5a42590...b8b6b",</a:t>
            </a:r>
            <a:br>
              <a:rPr lang="en" sz="2400" dirty="0"/>
            </a:br>
            <a:r>
              <a:rPr lang="en" sz="2400" dirty="0"/>
              <a:t>      "ver":1,</a:t>
            </a:r>
            <a:br>
              <a:rPr lang="en" sz="2400" dirty="0"/>
            </a:br>
            <a:r>
              <a:rPr lang="en" sz="2400" dirty="0"/>
              <a:t>      "vin_sz":2,</a:t>
            </a:r>
            <a:br>
              <a:rPr lang="en" sz="2400" dirty="0"/>
            </a:br>
            <a:r>
              <a:rPr lang="en" sz="2400" dirty="0"/>
              <a:t>      "vout_sz":1,</a:t>
            </a:r>
            <a:br>
              <a:rPr lang="en" sz="2400" dirty="0"/>
            </a:br>
            <a:r>
              <a:rPr lang="en" sz="2400" dirty="0"/>
              <a:t>      "lock_time":0,</a:t>
            </a:r>
            <a:br>
              <a:rPr lang="en" sz="2400" dirty="0"/>
            </a:br>
            <a:r>
              <a:rPr lang="en" sz="2400" dirty="0"/>
              <a:t>      "size":404,</a:t>
            </a:r>
            <a:endParaRPr sz="2400" dirty="0"/>
          </a:p>
          <a:p>
            <a:pPr marL="0" indent="0">
              <a:spcBef>
                <a:spcPts val="450"/>
              </a:spcBef>
              <a:buNone/>
            </a:pPr>
            <a:r>
              <a:rPr lang="en" sz="2400" dirty="0"/>
              <a:t>...</a:t>
            </a:r>
            <a:endParaRPr sz="2400" dirty="0"/>
          </a:p>
          <a:p>
            <a:pPr marL="0" indent="0">
              <a:spcBef>
                <a:spcPts val="450"/>
              </a:spcBef>
              <a:buNone/>
            </a:pPr>
            <a:r>
              <a:rPr lang="en" sz="2400" dirty="0"/>
              <a:t>}</a:t>
            </a:r>
            <a:endParaRPr sz="2400" dirty="0"/>
          </a:p>
        </p:txBody>
      </p:sp>
      <p:sp>
        <p:nvSpPr>
          <p:cNvPr id="1261" name="Shape 1261"/>
          <p:cNvSpPr/>
          <p:nvPr/>
        </p:nvSpPr>
        <p:spPr>
          <a:xfrm>
            <a:off x="2465850" y="1817875"/>
            <a:ext cx="241425" cy="9477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62" name="Shape 1262"/>
          <p:cNvSpPr txBox="1"/>
          <p:nvPr/>
        </p:nvSpPr>
        <p:spPr>
          <a:xfrm>
            <a:off x="1353413" y="3176375"/>
            <a:ext cx="1112400" cy="423225"/>
          </a:xfrm>
          <a:prstGeom prst="rect">
            <a:avLst/>
          </a:prstGeom>
          <a:noFill/>
          <a:ln>
            <a:noFill/>
          </a:ln>
        </p:spPr>
        <p:txBody>
          <a:bodyPr spcFirstLastPara="1" wrap="square" lIns="68569" tIns="68569" rIns="68569" bIns="68569" anchor="t" anchorCtr="0">
            <a:noAutofit/>
          </a:bodyPr>
          <a:lstStyle/>
          <a:p>
            <a:r>
              <a:rPr lang="en" sz="1050"/>
              <a:t>housekeeping</a:t>
            </a:r>
            <a:endParaRPr sz="1050"/>
          </a:p>
        </p:txBody>
      </p:sp>
      <p:sp>
        <p:nvSpPr>
          <p:cNvPr id="1263" name="Shape 1263"/>
          <p:cNvSpPr txBox="1"/>
          <p:nvPr/>
        </p:nvSpPr>
        <p:spPr>
          <a:xfrm>
            <a:off x="1353356" y="2080075"/>
            <a:ext cx="1112400" cy="423225"/>
          </a:xfrm>
          <a:prstGeom prst="rect">
            <a:avLst/>
          </a:prstGeom>
          <a:noFill/>
          <a:ln>
            <a:noFill/>
          </a:ln>
        </p:spPr>
        <p:txBody>
          <a:bodyPr spcFirstLastPara="1" wrap="square" lIns="68569" tIns="68569" rIns="68569" bIns="68569" anchor="t" anchorCtr="0">
            <a:noAutofit/>
          </a:bodyPr>
          <a:lstStyle/>
          <a:p>
            <a:r>
              <a:rPr lang="en" sz="1050"/>
              <a:t>housekeeping</a:t>
            </a:r>
            <a:endParaRPr sz="1050"/>
          </a:p>
        </p:txBody>
      </p:sp>
      <p:sp>
        <p:nvSpPr>
          <p:cNvPr id="1264" name="Shape 1264"/>
          <p:cNvSpPr/>
          <p:nvPr/>
        </p:nvSpPr>
        <p:spPr>
          <a:xfrm>
            <a:off x="2500369" y="3259775"/>
            <a:ext cx="207000" cy="2565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65" name="Shape 1265"/>
          <p:cNvSpPr txBox="1"/>
          <p:nvPr/>
        </p:nvSpPr>
        <p:spPr>
          <a:xfrm>
            <a:off x="1315894" y="1360075"/>
            <a:ext cx="1184400" cy="423225"/>
          </a:xfrm>
          <a:prstGeom prst="rect">
            <a:avLst/>
          </a:prstGeom>
          <a:noFill/>
          <a:ln>
            <a:noFill/>
          </a:ln>
        </p:spPr>
        <p:txBody>
          <a:bodyPr spcFirstLastPara="1" wrap="square" lIns="68569" tIns="68569" rIns="68569" bIns="68569" anchor="t" anchorCtr="0">
            <a:noAutofit/>
          </a:bodyPr>
          <a:lstStyle/>
          <a:p>
            <a:r>
              <a:rPr lang="en" sz="1050"/>
              <a:t>transaction hash</a:t>
            </a:r>
            <a:endParaRPr sz="1050"/>
          </a:p>
        </p:txBody>
      </p:sp>
      <p:sp>
        <p:nvSpPr>
          <p:cNvPr id="1266" name="Shape 1266"/>
          <p:cNvSpPr/>
          <p:nvPr/>
        </p:nvSpPr>
        <p:spPr>
          <a:xfrm>
            <a:off x="2462850" y="1443475"/>
            <a:ext cx="207000" cy="2565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67" name="Shape 1267"/>
          <p:cNvSpPr txBox="1"/>
          <p:nvPr/>
        </p:nvSpPr>
        <p:spPr>
          <a:xfrm>
            <a:off x="1353413" y="2801025"/>
            <a:ext cx="1184400" cy="423225"/>
          </a:xfrm>
          <a:prstGeom prst="rect">
            <a:avLst/>
          </a:prstGeom>
          <a:noFill/>
          <a:ln>
            <a:noFill/>
          </a:ln>
        </p:spPr>
        <p:txBody>
          <a:bodyPr spcFirstLastPara="1" wrap="square" lIns="68569" tIns="68569" rIns="68569" bIns="68569" anchor="t" anchorCtr="0">
            <a:noAutofit/>
          </a:bodyPr>
          <a:lstStyle/>
          <a:p>
            <a:r>
              <a:rPr lang="en" sz="1050"/>
              <a:t>“not valid before”</a:t>
            </a:r>
            <a:endParaRPr sz="1050"/>
          </a:p>
        </p:txBody>
      </p:sp>
      <p:sp>
        <p:nvSpPr>
          <p:cNvPr id="1268" name="Shape 1268"/>
          <p:cNvSpPr/>
          <p:nvPr/>
        </p:nvSpPr>
        <p:spPr>
          <a:xfrm>
            <a:off x="2500369" y="2884425"/>
            <a:ext cx="207000" cy="2565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69" name="Shape 1269"/>
          <p:cNvSpPr/>
          <p:nvPr/>
        </p:nvSpPr>
        <p:spPr>
          <a:xfrm>
            <a:off x="5399336" y="2786325"/>
            <a:ext cx="1421550" cy="452700"/>
          </a:xfrm>
          <a:prstGeom prst="roundRect">
            <a:avLst>
              <a:gd name="adj" fmla="val 16667"/>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more on this later...</a:t>
            </a:r>
            <a:endParaRPr sz="1050"/>
          </a:p>
        </p:txBody>
      </p:sp>
      <p:sp>
        <p:nvSpPr>
          <p:cNvPr id="2" name="Title 1"/>
          <p:cNvSpPr>
            <a:spLocks noGrp="1"/>
          </p:cNvSpPr>
          <p:nvPr>
            <p:ph type="title"/>
          </p:nvPr>
        </p:nvSpPr>
        <p:spPr/>
        <p:txBody>
          <a:bodyPr/>
          <a:lstStyle/>
          <a:p>
            <a:r>
              <a:rPr lang="en-US" dirty="0"/>
              <a:t>The real deal: a Bitcoin </a:t>
            </a:r>
            <a:r>
              <a:rPr lang="en-US" dirty="0" smtClean="0"/>
              <a:t>transaction</a:t>
            </a:r>
            <a:endParaRPr lang="en-US" dirty="0"/>
          </a:p>
        </p:txBody>
      </p:sp>
      <p:sp>
        <p:nvSpPr>
          <p:cNvPr id="14" name="Shape 1247"/>
          <p:cNvSpPr txBox="1">
            <a:spLocks/>
          </p:cNvSpPr>
          <p:nvPr/>
        </p:nvSpPr>
        <p:spPr>
          <a:xfrm>
            <a:off x="725214" y="205979"/>
            <a:ext cx="7874876" cy="857475"/>
          </a:xfrm>
          <a:prstGeom prst="rect">
            <a:avLst/>
          </a:prstGeom>
          <a:noFill/>
          <a:ln>
            <a:noFill/>
          </a:ln>
        </p:spPr>
        <p:txBody>
          <a:bodyPr spcFirstLastPara="1" wrap="square" lIns="68569" tIns="68569" rIns="68569" bIns="68569"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1pPr>
            <a:lvl2pPr marR="0" lvl="1"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chemeClr val="dk1"/>
              </a:buClr>
              <a:buSzPts val="3600"/>
              <a:buFont typeface="Trebuchet MS"/>
              <a:buNone/>
              <a:defRPr sz="3600" b="1" i="0" u="none" strike="noStrike" cap="none">
                <a:solidFill>
                  <a:schemeClr val="dk1"/>
                </a:solidFill>
                <a:latin typeface="Trebuchet MS"/>
                <a:ea typeface="Trebuchet MS"/>
                <a:cs typeface="Trebuchet MS"/>
                <a:sym typeface="Trebuchet MS"/>
              </a:defRPr>
            </a:lvl9pPr>
          </a:lstStyle>
          <a:p>
            <a:endParaRPr lang="en-US" dirty="0"/>
          </a:p>
        </p:txBody>
      </p:sp>
    </p:spTree>
    <p:extLst>
      <p:ext uri="{BB962C8B-B14F-4D97-AF65-F5344CB8AC3E}">
        <p14:creationId xmlns:p14="http://schemas.microsoft.com/office/powerpoint/2010/main" val="304744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1"/>
                                        </p:tgtEl>
                                        <p:attrNameLst>
                                          <p:attrName>style.visibility</p:attrName>
                                        </p:attrNameLst>
                                      </p:cBhvr>
                                      <p:to>
                                        <p:strVal val="visible"/>
                                      </p:to>
                                    </p:set>
                                    <p:animEffect transition="in" filter="fade">
                                      <p:cBhvr>
                                        <p:cTn id="7" dur="1000"/>
                                        <p:tgtEl>
                                          <p:spTgt spid="1261"/>
                                        </p:tgtEl>
                                      </p:cBhvr>
                                    </p:animEffect>
                                  </p:childTnLst>
                                </p:cTn>
                              </p:par>
                              <p:par>
                                <p:cTn id="8" presetID="10" presetClass="entr" presetSubtype="0" fill="hold" nodeType="withEffect">
                                  <p:stCondLst>
                                    <p:cond delay="0"/>
                                  </p:stCondLst>
                                  <p:childTnLst>
                                    <p:set>
                                      <p:cBhvr>
                                        <p:cTn id="9" dur="1" fill="hold">
                                          <p:stCondLst>
                                            <p:cond delay="0"/>
                                          </p:stCondLst>
                                        </p:cTn>
                                        <p:tgtEl>
                                          <p:spTgt spid="1263"/>
                                        </p:tgtEl>
                                        <p:attrNameLst>
                                          <p:attrName>style.visibility</p:attrName>
                                        </p:attrNameLst>
                                      </p:cBhvr>
                                      <p:to>
                                        <p:strVal val="visible"/>
                                      </p:to>
                                    </p:set>
                                    <p:animEffect transition="in" filter="fade">
                                      <p:cBhvr>
                                        <p:cTn id="10" dur="1000"/>
                                        <p:tgtEl>
                                          <p:spTgt spid="1263"/>
                                        </p:tgtEl>
                                      </p:cBhvr>
                                    </p:animEffect>
                                  </p:childTnLst>
                                </p:cTn>
                              </p:par>
                              <p:par>
                                <p:cTn id="11" presetID="10" presetClass="entr" presetSubtype="0" fill="hold" nodeType="withEffect">
                                  <p:stCondLst>
                                    <p:cond delay="0"/>
                                  </p:stCondLst>
                                  <p:childTnLst>
                                    <p:set>
                                      <p:cBhvr>
                                        <p:cTn id="12" dur="1" fill="hold">
                                          <p:stCondLst>
                                            <p:cond delay="0"/>
                                          </p:stCondLst>
                                        </p:cTn>
                                        <p:tgtEl>
                                          <p:spTgt spid="1262"/>
                                        </p:tgtEl>
                                        <p:attrNameLst>
                                          <p:attrName>style.visibility</p:attrName>
                                        </p:attrNameLst>
                                      </p:cBhvr>
                                      <p:to>
                                        <p:strVal val="visible"/>
                                      </p:to>
                                    </p:set>
                                    <p:animEffect transition="in" filter="fade">
                                      <p:cBhvr>
                                        <p:cTn id="13" dur="1000"/>
                                        <p:tgtEl>
                                          <p:spTgt spid="1262"/>
                                        </p:tgtEl>
                                      </p:cBhvr>
                                    </p:animEffect>
                                  </p:childTnLst>
                                </p:cTn>
                              </p:par>
                              <p:par>
                                <p:cTn id="14" presetID="10" presetClass="entr" presetSubtype="0" fill="hold" nodeType="withEffect">
                                  <p:stCondLst>
                                    <p:cond delay="0"/>
                                  </p:stCondLst>
                                  <p:childTnLst>
                                    <p:set>
                                      <p:cBhvr>
                                        <p:cTn id="15" dur="1" fill="hold">
                                          <p:stCondLst>
                                            <p:cond delay="0"/>
                                          </p:stCondLst>
                                        </p:cTn>
                                        <p:tgtEl>
                                          <p:spTgt spid="1264"/>
                                        </p:tgtEl>
                                        <p:attrNameLst>
                                          <p:attrName>style.visibility</p:attrName>
                                        </p:attrNameLst>
                                      </p:cBhvr>
                                      <p:to>
                                        <p:strVal val="visible"/>
                                      </p:to>
                                    </p:set>
                                    <p:animEffect transition="in" filter="fade">
                                      <p:cBhvr>
                                        <p:cTn id="16" dur="1000"/>
                                        <p:tgtEl>
                                          <p:spTgt spid="126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65"/>
                                        </p:tgtEl>
                                        <p:attrNameLst>
                                          <p:attrName>style.visibility</p:attrName>
                                        </p:attrNameLst>
                                      </p:cBhvr>
                                      <p:to>
                                        <p:strVal val="visible"/>
                                      </p:to>
                                    </p:set>
                                    <p:animEffect transition="in" filter="fade">
                                      <p:cBhvr>
                                        <p:cTn id="21" dur="1000"/>
                                        <p:tgtEl>
                                          <p:spTgt spid="1265"/>
                                        </p:tgtEl>
                                      </p:cBhvr>
                                    </p:animEffect>
                                  </p:childTnLst>
                                </p:cTn>
                              </p:par>
                              <p:par>
                                <p:cTn id="22" presetID="10" presetClass="entr" presetSubtype="0" fill="hold" nodeType="withEffect">
                                  <p:stCondLst>
                                    <p:cond delay="0"/>
                                  </p:stCondLst>
                                  <p:childTnLst>
                                    <p:set>
                                      <p:cBhvr>
                                        <p:cTn id="23" dur="1" fill="hold">
                                          <p:stCondLst>
                                            <p:cond delay="0"/>
                                          </p:stCondLst>
                                        </p:cTn>
                                        <p:tgtEl>
                                          <p:spTgt spid="1266"/>
                                        </p:tgtEl>
                                        <p:attrNameLst>
                                          <p:attrName>style.visibility</p:attrName>
                                        </p:attrNameLst>
                                      </p:cBhvr>
                                      <p:to>
                                        <p:strVal val="visible"/>
                                      </p:to>
                                    </p:set>
                                    <p:animEffect transition="in" filter="fade">
                                      <p:cBhvr>
                                        <p:cTn id="24" dur="1000"/>
                                        <p:tgtEl>
                                          <p:spTgt spid="126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267"/>
                                        </p:tgtEl>
                                        <p:attrNameLst>
                                          <p:attrName>style.visibility</p:attrName>
                                        </p:attrNameLst>
                                      </p:cBhvr>
                                      <p:to>
                                        <p:strVal val="visible"/>
                                      </p:to>
                                    </p:set>
                                    <p:animEffect transition="in" filter="fade">
                                      <p:cBhvr>
                                        <p:cTn id="29" dur="1000"/>
                                        <p:tgtEl>
                                          <p:spTgt spid="1267"/>
                                        </p:tgtEl>
                                      </p:cBhvr>
                                    </p:animEffect>
                                  </p:childTnLst>
                                </p:cTn>
                              </p:par>
                              <p:par>
                                <p:cTn id="30" presetID="10" presetClass="entr" presetSubtype="0" fill="hold" nodeType="withEffect">
                                  <p:stCondLst>
                                    <p:cond delay="0"/>
                                  </p:stCondLst>
                                  <p:childTnLst>
                                    <p:set>
                                      <p:cBhvr>
                                        <p:cTn id="31" dur="1" fill="hold">
                                          <p:stCondLst>
                                            <p:cond delay="0"/>
                                          </p:stCondLst>
                                        </p:cTn>
                                        <p:tgtEl>
                                          <p:spTgt spid="1268"/>
                                        </p:tgtEl>
                                        <p:attrNameLst>
                                          <p:attrName>style.visibility</p:attrName>
                                        </p:attrNameLst>
                                      </p:cBhvr>
                                      <p:to>
                                        <p:strVal val="visible"/>
                                      </p:to>
                                    </p:set>
                                    <p:animEffect transition="in" filter="fade">
                                      <p:cBhvr>
                                        <p:cTn id="32" dur="1000"/>
                                        <p:tgtEl>
                                          <p:spTgt spid="1268"/>
                                        </p:tgtEl>
                                      </p:cBhvr>
                                    </p:animEffect>
                                  </p:childTnLst>
                                </p:cTn>
                              </p:par>
                              <p:par>
                                <p:cTn id="33" presetID="10" presetClass="entr" presetSubtype="0" fill="hold" nodeType="withEffect">
                                  <p:stCondLst>
                                    <p:cond delay="0"/>
                                  </p:stCondLst>
                                  <p:childTnLst>
                                    <p:set>
                                      <p:cBhvr>
                                        <p:cTn id="34" dur="1" fill="hold">
                                          <p:stCondLst>
                                            <p:cond delay="0"/>
                                          </p:stCondLst>
                                        </p:cTn>
                                        <p:tgtEl>
                                          <p:spTgt spid="1269"/>
                                        </p:tgtEl>
                                        <p:attrNameLst>
                                          <p:attrName>style.visibility</p:attrName>
                                        </p:attrNameLst>
                                      </p:cBhvr>
                                      <p:to>
                                        <p:strVal val="visible"/>
                                      </p:to>
                                    </p:set>
                                    <p:animEffect transition="in" filter="fade">
                                      <p:cBhvr>
                                        <p:cTn id="35" dur="1000"/>
                                        <p:tgtEl>
                                          <p:spTgt spid="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73"/>
        <p:cNvGrpSpPr/>
        <p:nvPr/>
      </p:nvGrpSpPr>
      <p:grpSpPr>
        <a:xfrm>
          <a:off x="0" y="0"/>
          <a:ext cx="0" cy="0"/>
          <a:chOff x="0" y="0"/>
          <a:chExt cx="0" cy="0"/>
        </a:xfrm>
      </p:grpSpPr>
      <p:sp>
        <p:nvSpPr>
          <p:cNvPr id="1274" name="Shape 1274"/>
          <p:cNvSpPr txBox="1">
            <a:spLocks noGrp="1"/>
          </p:cNvSpPr>
          <p:nvPr>
            <p:ph type="title"/>
          </p:nvPr>
        </p:nvSpPr>
        <p:spPr>
          <a:xfrm>
            <a:off x="457200" y="205979"/>
            <a:ext cx="7200900" cy="857475"/>
          </a:xfrm>
          <a:prstGeom prst="rect">
            <a:avLst/>
          </a:prstGeom>
        </p:spPr>
        <p:txBody>
          <a:bodyPr spcFirstLastPara="1" wrap="square" lIns="68569" tIns="68569" rIns="68569" bIns="68569" anchor="b" anchorCtr="0">
            <a:noAutofit/>
          </a:bodyPr>
          <a:lstStyle/>
          <a:p>
            <a:r>
              <a:rPr lang="en" dirty="0"/>
              <a:t>The real deal: transaction inputs</a:t>
            </a:r>
            <a:endParaRPr dirty="0">
              <a:latin typeface="Trebuchet MS"/>
              <a:ea typeface="Trebuchet MS"/>
              <a:cs typeface="Trebuchet MS"/>
              <a:sym typeface="Trebuchet MS"/>
            </a:endParaRPr>
          </a:p>
        </p:txBody>
      </p:sp>
      <p:sp>
        <p:nvSpPr>
          <p:cNvPr id="1275" name="Shape 1275"/>
          <p:cNvSpPr txBox="1">
            <a:spLocks noGrp="1"/>
          </p:cNvSpPr>
          <p:nvPr>
            <p:ph type="body" idx="1"/>
          </p:nvPr>
        </p:nvSpPr>
        <p:spPr>
          <a:xfrm>
            <a:off x="2631450" y="1649155"/>
            <a:ext cx="6172200" cy="4122000"/>
          </a:xfrm>
          <a:prstGeom prst="rect">
            <a:avLst/>
          </a:prstGeom>
        </p:spPr>
        <p:txBody>
          <a:bodyPr spcFirstLastPara="1" wrap="square" lIns="68569" tIns="68569" rIns="68569" bIns="68569" anchor="t" anchorCtr="0">
            <a:noAutofit/>
          </a:bodyPr>
          <a:lstStyle/>
          <a:p>
            <a:pPr marL="0" indent="0">
              <a:spcBef>
                <a:spcPts val="450"/>
              </a:spcBef>
              <a:buNone/>
            </a:pPr>
            <a:r>
              <a:rPr lang="en" sz="1500" dirty="0"/>
              <a:t>      "in":[</a:t>
            </a:r>
            <a:br>
              <a:rPr lang="en" sz="1500" dirty="0"/>
            </a:br>
            <a:r>
              <a:rPr lang="en" sz="1500" dirty="0"/>
              <a:t>        {</a:t>
            </a:r>
            <a:br>
              <a:rPr lang="en" sz="1500" dirty="0"/>
            </a:br>
            <a:r>
              <a:rPr lang="en" sz="1500" dirty="0"/>
              <a:t>          "prev_out":{</a:t>
            </a:r>
            <a:br>
              <a:rPr lang="en" sz="1500" dirty="0"/>
            </a:br>
            <a:r>
              <a:rPr lang="en" sz="1500" dirty="0"/>
              <a:t>            "hash":"3be4...80260",</a:t>
            </a:r>
            <a:br>
              <a:rPr lang="en" sz="1500" dirty="0"/>
            </a:br>
            <a:r>
              <a:rPr lang="en" sz="1500" dirty="0"/>
              <a:t>            "n":0</a:t>
            </a:r>
            <a:br>
              <a:rPr lang="en" sz="1500" dirty="0"/>
            </a:br>
            <a:r>
              <a:rPr lang="en" sz="1500" dirty="0"/>
              <a:t>          }, </a:t>
            </a:r>
            <a:endParaRPr sz="1500" dirty="0"/>
          </a:p>
          <a:p>
            <a:pPr marL="0" indent="342900">
              <a:spcBef>
                <a:spcPts val="450"/>
              </a:spcBef>
              <a:buNone/>
            </a:pPr>
            <a:r>
              <a:rPr lang="en" sz="1500" dirty="0"/>
              <a:t>"scriptSig":"30440....3f3a4ce81"</a:t>
            </a:r>
            <a:br>
              <a:rPr lang="en" sz="1500" dirty="0"/>
            </a:br>
            <a:r>
              <a:rPr lang="en" sz="1500" dirty="0"/>
              <a:t>        },</a:t>
            </a:r>
            <a:br>
              <a:rPr lang="en" sz="1500" dirty="0"/>
            </a:br>
            <a:r>
              <a:rPr lang="en" sz="1500" dirty="0"/>
              <a:t>      ... </a:t>
            </a:r>
            <a:r>
              <a:rPr lang="en" sz="1500" dirty="0" smtClean="0"/>
              <a:t>(e.g. public key)</a:t>
            </a:r>
            <a:endParaRPr sz="1500" dirty="0"/>
          </a:p>
          <a:p>
            <a:pPr marL="0" indent="0">
              <a:spcBef>
                <a:spcPts val="450"/>
              </a:spcBef>
              <a:buNone/>
            </a:pPr>
            <a:r>
              <a:rPr lang="en" sz="1500" dirty="0"/>
              <a:t>      ],</a:t>
            </a:r>
            <a:endParaRPr sz="1500" dirty="0"/>
          </a:p>
        </p:txBody>
      </p:sp>
      <p:sp>
        <p:nvSpPr>
          <p:cNvPr id="1276" name="Shape 1276"/>
          <p:cNvSpPr/>
          <p:nvPr/>
        </p:nvSpPr>
        <p:spPr>
          <a:xfrm>
            <a:off x="2527950" y="2011025"/>
            <a:ext cx="207000" cy="913844"/>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77" name="Shape 1277"/>
          <p:cNvSpPr/>
          <p:nvPr/>
        </p:nvSpPr>
        <p:spPr>
          <a:xfrm>
            <a:off x="2543475" y="3111475"/>
            <a:ext cx="175950" cy="340200"/>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78" name="Shape 1278"/>
          <p:cNvSpPr/>
          <p:nvPr/>
        </p:nvSpPr>
        <p:spPr>
          <a:xfrm>
            <a:off x="2559000" y="3797625"/>
            <a:ext cx="144900" cy="423225"/>
          </a:xfrm>
          <a:prstGeom prst="leftBrace">
            <a:avLst>
              <a:gd name="adj1" fmla="val 8333"/>
              <a:gd name="adj2" fmla="val 48607"/>
            </a:avLst>
          </a:prstGeom>
          <a:no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279" name="Shape 1279"/>
          <p:cNvSpPr txBox="1"/>
          <p:nvPr/>
        </p:nvSpPr>
        <p:spPr>
          <a:xfrm>
            <a:off x="1353413" y="3069925"/>
            <a:ext cx="879975" cy="423225"/>
          </a:xfrm>
          <a:prstGeom prst="rect">
            <a:avLst/>
          </a:prstGeom>
          <a:noFill/>
          <a:ln>
            <a:noFill/>
          </a:ln>
        </p:spPr>
        <p:txBody>
          <a:bodyPr spcFirstLastPara="1" wrap="square" lIns="68569" tIns="68569" rIns="68569" bIns="68569" anchor="t" anchorCtr="0">
            <a:noAutofit/>
          </a:bodyPr>
          <a:lstStyle/>
          <a:p>
            <a:r>
              <a:rPr lang="en" sz="1050"/>
              <a:t>signature</a:t>
            </a:r>
            <a:endParaRPr sz="1050"/>
          </a:p>
        </p:txBody>
      </p:sp>
      <p:sp>
        <p:nvSpPr>
          <p:cNvPr id="1280" name="Shape 1280"/>
          <p:cNvSpPr txBox="1"/>
          <p:nvPr/>
        </p:nvSpPr>
        <p:spPr>
          <a:xfrm>
            <a:off x="1353413" y="2180734"/>
            <a:ext cx="879975" cy="574425"/>
          </a:xfrm>
          <a:prstGeom prst="rect">
            <a:avLst/>
          </a:prstGeom>
          <a:noFill/>
          <a:ln>
            <a:noFill/>
          </a:ln>
        </p:spPr>
        <p:txBody>
          <a:bodyPr spcFirstLastPara="1" wrap="square" lIns="68569" tIns="68569" rIns="68569" bIns="68569" anchor="t" anchorCtr="0">
            <a:noAutofit/>
          </a:bodyPr>
          <a:lstStyle/>
          <a:p>
            <a:r>
              <a:rPr lang="en" sz="1050" dirty="0"/>
              <a:t>previous</a:t>
            </a:r>
            <a:endParaRPr sz="1050" dirty="0"/>
          </a:p>
          <a:p>
            <a:r>
              <a:rPr lang="en" sz="1050" dirty="0"/>
              <a:t>transaction</a:t>
            </a:r>
            <a:endParaRPr sz="1050" dirty="0"/>
          </a:p>
        </p:txBody>
      </p:sp>
      <p:sp>
        <p:nvSpPr>
          <p:cNvPr id="1281" name="Shape 1281"/>
          <p:cNvSpPr txBox="1"/>
          <p:nvPr/>
        </p:nvSpPr>
        <p:spPr>
          <a:xfrm>
            <a:off x="1353413" y="3797625"/>
            <a:ext cx="997200" cy="517725"/>
          </a:xfrm>
          <a:prstGeom prst="rect">
            <a:avLst/>
          </a:prstGeom>
          <a:noFill/>
          <a:ln>
            <a:noFill/>
          </a:ln>
        </p:spPr>
        <p:txBody>
          <a:bodyPr spcFirstLastPara="1" wrap="square" lIns="68569" tIns="68569" rIns="68569" bIns="68569" anchor="t" anchorCtr="0">
            <a:noAutofit/>
          </a:bodyPr>
          <a:lstStyle/>
          <a:p>
            <a:r>
              <a:rPr lang="en" sz="1050"/>
              <a:t>(more inputs)</a:t>
            </a:r>
            <a:endParaRPr sz="1050"/>
          </a:p>
        </p:txBody>
      </p:sp>
    </p:spTree>
    <p:extLst>
      <p:ext uri="{BB962C8B-B14F-4D97-AF65-F5344CB8AC3E}">
        <p14:creationId xmlns:p14="http://schemas.microsoft.com/office/powerpoint/2010/main" val="48628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76"/>
                                        </p:tgtEl>
                                        <p:attrNameLst>
                                          <p:attrName>style.visibility</p:attrName>
                                        </p:attrNameLst>
                                      </p:cBhvr>
                                      <p:to>
                                        <p:strVal val="visible"/>
                                      </p:to>
                                    </p:set>
                                    <p:animEffect transition="in" filter="fade">
                                      <p:cBhvr>
                                        <p:cTn id="7" dur="1000"/>
                                        <p:tgtEl>
                                          <p:spTgt spid="1276"/>
                                        </p:tgtEl>
                                      </p:cBhvr>
                                    </p:animEffect>
                                  </p:childTnLst>
                                </p:cTn>
                              </p:par>
                              <p:par>
                                <p:cTn id="8" presetID="10" presetClass="entr" presetSubtype="0" fill="hold" nodeType="withEffect">
                                  <p:stCondLst>
                                    <p:cond delay="0"/>
                                  </p:stCondLst>
                                  <p:childTnLst>
                                    <p:set>
                                      <p:cBhvr>
                                        <p:cTn id="9" dur="1" fill="hold">
                                          <p:stCondLst>
                                            <p:cond delay="0"/>
                                          </p:stCondLst>
                                        </p:cTn>
                                        <p:tgtEl>
                                          <p:spTgt spid="1277"/>
                                        </p:tgtEl>
                                        <p:attrNameLst>
                                          <p:attrName>style.visibility</p:attrName>
                                        </p:attrNameLst>
                                      </p:cBhvr>
                                      <p:to>
                                        <p:strVal val="visible"/>
                                      </p:to>
                                    </p:set>
                                    <p:animEffect transition="in" filter="fade">
                                      <p:cBhvr>
                                        <p:cTn id="10" dur="1000"/>
                                        <p:tgtEl>
                                          <p:spTgt spid="1277"/>
                                        </p:tgtEl>
                                      </p:cBhvr>
                                    </p:animEffect>
                                  </p:childTnLst>
                                </p:cTn>
                              </p:par>
                              <p:par>
                                <p:cTn id="11" presetID="10" presetClass="entr" presetSubtype="0" fill="hold" nodeType="withEffect">
                                  <p:stCondLst>
                                    <p:cond delay="0"/>
                                  </p:stCondLst>
                                  <p:childTnLst>
                                    <p:set>
                                      <p:cBhvr>
                                        <p:cTn id="12" dur="1" fill="hold">
                                          <p:stCondLst>
                                            <p:cond delay="0"/>
                                          </p:stCondLst>
                                        </p:cTn>
                                        <p:tgtEl>
                                          <p:spTgt spid="1278"/>
                                        </p:tgtEl>
                                        <p:attrNameLst>
                                          <p:attrName>style.visibility</p:attrName>
                                        </p:attrNameLst>
                                      </p:cBhvr>
                                      <p:to>
                                        <p:strVal val="visible"/>
                                      </p:to>
                                    </p:set>
                                    <p:animEffect transition="in" filter="fade">
                                      <p:cBhvr>
                                        <p:cTn id="13" dur="1000"/>
                                        <p:tgtEl>
                                          <p:spTgt spid="1278"/>
                                        </p:tgtEl>
                                      </p:cBhvr>
                                    </p:animEffect>
                                  </p:childTnLst>
                                </p:cTn>
                              </p:par>
                              <p:par>
                                <p:cTn id="14" presetID="10" presetClass="entr" presetSubtype="0" fill="hold" nodeType="withEffect">
                                  <p:stCondLst>
                                    <p:cond delay="0"/>
                                  </p:stCondLst>
                                  <p:childTnLst>
                                    <p:set>
                                      <p:cBhvr>
                                        <p:cTn id="15" dur="1" fill="hold">
                                          <p:stCondLst>
                                            <p:cond delay="0"/>
                                          </p:stCondLst>
                                        </p:cTn>
                                        <p:tgtEl>
                                          <p:spTgt spid="1279"/>
                                        </p:tgtEl>
                                        <p:attrNameLst>
                                          <p:attrName>style.visibility</p:attrName>
                                        </p:attrNameLst>
                                      </p:cBhvr>
                                      <p:to>
                                        <p:strVal val="visible"/>
                                      </p:to>
                                    </p:set>
                                    <p:animEffect transition="in" filter="fade">
                                      <p:cBhvr>
                                        <p:cTn id="16" dur="1000"/>
                                        <p:tgtEl>
                                          <p:spTgt spid="1279"/>
                                        </p:tgtEl>
                                      </p:cBhvr>
                                    </p:animEffect>
                                  </p:childTnLst>
                                </p:cTn>
                              </p:par>
                              <p:par>
                                <p:cTn id="17" presetID="10" presetClass="entr" presetSubtype="0" fill="hold" nodeType="withEffect">
                                  <p:stCondLst>
                                    <p:cond delay="0"/>
                                  </p:stCondLst>
                                  <p:childTnLst>
                                    <p:set>
                                      <p:cBhvr>
                                        <p:cTn id="18" dur="1" fill="hold">
                                          <p:stCondLst>
                                            <p:cond delay="0"/>
                                          </p:stCondLst>
                                        </p:cTn>
                                        <p:tgtEl>
                                          <p:spTgt spid="1280"/>
                                        </p:tgtEl>
                                        <p:attrNameLst>
                                          <p:attrName>style.visibility</p:attrName>
                                        </p:attrNameLst>
                                      </p:cBhvr>
                                      <p:to>
                                        <p:strVal val="visible"/>
                                      </p:to>
                                    </p:set>
                                    <p:animEffect transition="in" filter="fade">
                                      <p:cBhvr>
                                        <p:cTn id="19" dur="1000"/>
                                        <p:tgtEl>
                                          <p:spTgt spid="1280"/>
                                        </p:tgtEl>
                                      </p:cBhvr>
                                    </p:animEffect>
                                  </p:childTnLst>
                                </p:cTn>
                              </p:par>
                              <p:par>
                                <p:cTn id="20" presetID="10" presetClass="entr" presetSubtype="0" fill="hold" nodeType="withEffect">
                                  <p:stCondLst>
                                    <p:cond delay="0"/>
                                  </p:stCondLst>
                                  <p:childTnLst>
                                    <p:set>
                                      <p:cBhvr>
                                        <p:cTn id="21" dur="1" fill="hold">
                                          <p:stCondLst>
                                            <p:cond delay="0"/>
                                          </p:stCondLst>
                                        </p:cTn>
                                        <p:tgtEl>
                                          <p:spTgt spid="1281"/>
                                        </p:tgtEl>
                                        <p:attrNameLst>
                                          <p:attrName>style.visibility</p:attrName>
                                        </p:attrNameLst>
                                      </p:cBhvr>
                                      <p:to>
                                        <p:strVal val="visible"/>
                                      </p:to>
                                    </p:set>
                                    <p:animEffect transition="in" filter="fade">
                                      <p:cBhvr>
                                        <p:cTn id="22" dur="1000"/>
                                        <p:tgtEl>
                                          <p:spTgt spid="1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5243</TotalTime>
  <Words>885</Words>
  <Application>Microsoft Office PowerPoint</Application>
  <PresentationFormat>On-screen Show (16:9)</PresentationFormat>
  <Paragraphs>187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Courier New</vt:lpstr>
      <vt:lpstr>Trebuchet MS</vt:lpstr>
      <vt:lpstr>Simple Light</vt:lpstr>
      <vt:lpstr>PowerPoint Presentation</vt:lpstr>
      <vt:lpstr>An account-based ledger (not Bitcoin)</vt:lpstr>
      <vt:lpstr>A transaction-based ledger (Bitcoin)</vt:lpstr>
      <vt:lpstr>Merging value</vt:lpstr>
      <vt:lpstr>Joint payments</vt:lpstr>
      <vt:lpstr>Double spending - How is it checked?</vt:lpstr>
      <vt:lpstr>The real deal: a Bitcoin transaction</vt:lpstr>
      <vt:lpstr>The real deal: a Bitcoin transaction</vt:lpstr>
      <vt:lpstr>The real deal: transaction inputs</vt:lpstr>
      <vt:lpstr>The real deal: transaction outputs</vt:lpstr>
      <vt:lpstr>PowerPoint Presentation</vt:lpstr>
      <vt:lpstr>Output “addresses” are really scripts</vt:lpstr>
      <vt:lpstr>Input “addresses” are also scripts</vt:lpstr>
      <vt:lpstr>Bitcoin scripting language (“Script”)</vt:lpstr>
      <vt:lpstr>Bitcoin script execution example</vt:lpstr>
      <vt:lpstr>What is OP_CHECKSIG?</vt:lpstr>
      <vt:lpstr>Bitcoin script instructions</vt:lpstr>
      <vt:lpstr>OP_CHECKMULTISIG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dc:title>
  <cp:lastModifiedBy>Jiasun Li</cp:lastModifiedBy>
  <cp:revision>92</cp:revision>
  <dcterms:modified xsi:type="dcterms:W3CDTF">2018-10-15T19:37:37Z</dcterms:modified>
</cp:coreProperties>
</file>