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1" r:id="rId3"/>
    <p:sldId id="286" r:id="rId4"/>
    <p:sldId id="288" r:id="rId5"/>
    <p:sldId id="289" r:id="rId6"/>
    <p:sldId id="290" r:id="rId7"/>
    <p:sldId id="292" r:id="rId8"/>
    <p:sldId id="293" r:id="rId9"/>
    <p:sldId id="262" r:id="rId10"/>
    <p:sldId id="263" r:id="rId11"/>
    <p:sldId id="260" r:id="rId12"/>
    <p:sldId id="259" r:id="rId13"/>
    <p:sldId id="261" r:id="rId14"/>
    <p:sldId id="264" r:id="rId15"/>
    <p:sldId id="294" r:id="rId16"/>
    <p:sldId id="265" r:id="rId17"/>
    <p:sldId id="266" r:id="rId18"/>
    <p:sldId id="267" r:id="rId19"/>
    <p:sldId id="258" r:id="rId20"/>
    <p:sldId id="257" r:id="rId21"/>
    <p:sldId id="295" r:id="rId22"/>
    <p:sldId id="29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3D293-BBA4-413D-BAEC-65C50D279CCC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F7485-651B-4BCB-B730-7646DA78D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09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8746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6370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80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666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9AAE-2970-46AB-9248-7D212C10EF73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78C1-9051-4B16-9ED7-47994469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8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9AAE-2970-46AB-9248-7D212C10EF73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78C1-9051-4B16-9ED7-47994469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4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9AAE-2970-46AB-9248-7D212C10EF73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78C1-9051-4B16-9ED7-47994469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38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215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9AAE-2970-46AB-9248-7D212C10EF73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78C1-9051-4B16-9ED7-47994469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1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9AAE-2970-46AB-9248-7D212C10EF73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78C1-9051-4B16-9ED7-47994469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8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9AAE-2970-46AB-9248-7D212C10EF73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78C1-9051-4B16-9ED7-47994469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9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9AAE-2970-46AB-9248-7D212C10EF73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78C1-9051-4B16-9ED7-47994469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2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9AAE-2970-46AB-9248-7D212C10EF73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78C1-9051-4B16-9ED7-47994469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5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9AAE-2970-46AB-9248-7D212C10EF73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78C1-9051-4B16-9ED7-47994469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6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9AAE-2970-46AB-9248-7D212C10EF73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78C1-9051-4B16-9ED7-47994469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6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9AAE-2970-46AB-9248-7D212C10EF73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78C1-9051-4B16-9ED7-47994469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7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29AAE-2970-46AB-9248-7D212C10EF73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578C1-9051-4B16-9ED7-47994469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7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taiab.github.io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oups.csail.mit.edu/tds/papers/Lynch/jacm88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users.cs.duke.edu/~kartik/papers/podc2019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Consensus </a:t>
            </a:r>
            <a:br>
              <a:rPr lang="en-US" dirty="0"/>
            </a:br>
            <a:r>
              <a:rPr lang="en-US" dirty="0"/>
              <a:t>Introduction to Byzantine Fault Tolerance Problems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Jiasun Li</a:t>
            </a:r>
          </a:p>
        </p:txBody>
      </p:sp>
    </p:spTree>
    <p:extLst>
      <p:ext uri="{BB962C8B-B14F-4D97-AF65-F5344CB8AC3E}">
        <p14:creationId xmlns:p14="http://schemas.microsoft.com/office/powerpoint/2010/main" val="94756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/>
              <a:lstStyle/>
              <a:p>
                <a:r>
                  <a:rPr lang="en-US" dirty="0"/>
                  <a:t>Simple problems if </a:t>
                </a:r>
                <a:r>
                  <a:rPr lang="en-US"/>
                  <a:t>common knowledge </a:t>
                </a:r>
                <a:r>
                  <a:rPr lang="en-US" dirty="0"/>
                  <a:t>that </a:t>
                </a:r>
              </a:p>
              <a:p>
                <a:pPr lvl="1"/>
                <a:r>
                  <a:rPr lang="en-US" dirty="0"/>
                  <a:t>All messages sent are received in a known fixed time</a:t>
                </a:r>
              </a:p>
              <a:p>
                <a:pPr lvl="1"/>
                <a:r>
                  <a:rPr lang="en-US" dirty="0"/>
                  <a:t>Nodes always work properly (no crashing or lying)</a:t>
                </a:r>
              </a:p>
              <a:p>
                <a:r>
                  <a:rPr lang="en-US" dirty="0"/>
                  <a:t>What if messages can be delayed? </a:t>
                </a:r>
              </a:p>
              <a:p>
                <a:pPr lvl="1"/>
                <a:r>
                  <a:rPr lang="en-US" dirty="0"/>
                  <a:t>Synchrony, asynchrony, partial synchrony, etc. </a:t>
                </a:r>
              </a:p>
              <a:p>
                <a:r>
                  <a:rPr lang="en-US" dirty="0"/>
                  <a:t>What if some nodes can be faulty? </a:t>
                </a:r>
              </a:p>
              <a:p>
                <a:pPr lvl="1"/>
                <a:r>
                  <a:rPr lang="en-US" dirty="0"/>
                  <a:t>Threshold adversary: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faulty nodes out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if nodes are strategic?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>
                <a:blip r:embed="rId2"/>
                <a:stretch>
                  <a:fillRect l="-1643" t="-1752" r="-857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852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Synchrony: </a:t>
                </a:r>
              </a:p>
              <a:p>
                <a:pPr lvl="1"/>
                <a:r>
                  <a:rPr lang="en-US" dirty="0"/>
                  <a:t>There exists some known finite time bound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Δ</m:t>
                    </m:r>
                  </m:oMath>
                </a14:m>
                <a:r>
                  <a:rPr lang="en-US" dirty="0"/>
                  <a:t> s.t. any message sent can be delayed by at most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Δ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Asynchrony: </a:t>
                </a:r>
              </a:p>
              <a:p>
                <a:pPr lvl="1"/>
                <a:r>
                  <a:rPr lang="en-US" dirty="0"/>
                  <a:t>A message sent can be delayed by any finite amount of time i.e. a message must eventually be delivered but no bound exists on the delivery time</a:t>
                </a:r>
              </a:p>
              <a:p>
                <a:r>
                  <a:rPr lang="en-US" dirty="0"/>
                  <a:t>Partial synchrony:</a:t>
                </a:r>
              </a:p>
              <a:p>
                <a:pPr lvl="1"/>
                <a:r>
                  <a:rPr lang="en-US" dirty="0"/>
                  <a:t>There exists some known finite time bound Δ and a special event called GST (Global Stabilization Time) such that:</a:t>
                </a:r>
              </a:p>
              <a:p>
                <a:pPr lvl="1"/>
                <a:r>
                  <a:rPr lang="en-US" dirty="0"/>
                  <a:t>The GST event must happen after some unknown finite time</a:t>
                </a:r>
              </a:p>
              <a:p>
                <a:pPr lvl="1"/>
                <a:r>
                  <a:rPr lang="en-US" dirty="0"/>
                  <a:t>Any message sent at time 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 must be delivered by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Δ</m:t>
                    </m:r>
                    <m:r>
                      <m:rPr>
                        <m:nor/>
                      </m:rPr>
                      <a:rPr lang="en-US" dirty="0" smtClean="0"/>
                      <m:t>+</m:t>
                    </m:r>
                    <m:r>
                      <m:rPr>
                        <m:nor/>
                      </m:rPr>
                      <a:rPr lang="en-US" dirty="0" smtClean="0"/>
                      <m:t>max</m:t>
                    </m:r>
                    <m:r>
                      <m:rPr>
                        <m:nor/>
                      </m:rPr>
                      <a:rPr lang="en-US" dirty="0" smtClean="0"/>
                      <m:t>(</m:t>
                    </m:r>
                    <m:r>
                      <m:rPr>
                        <m:nor/>
                      </m:rPr>
                      <a:rPr lang="en-US" b="0" i="1" dirty="0" smtClean="0"/>
                      <m:t>t</m:t>
                    </m:r>
                    <m:r>
                      <m:rPr>
                        <m:nor/>
                      </m:rPr>
                      <a:rPr lang="en-US" dirty="0" smtClean="0"/>
                      <m:t>,</m:t>
                    </m:r>
                    <m:r>
                      <m:rPr>
                        <m:nor/>
                      </m:rPr>
                      <a:rPr lang="en-US" dirty="0" smtClean="0"/>
                      <m:t>GST</m:t>
                    </m:r>
                    <m:r>
                      <m:rPr>
                        <m:nor/>
                      </m:rPr>
                      <a:rPr lang="en-US" dirty="0" smtClean="0"/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905000" y="606373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Decentralized Thoughts</a:t>
            </a:r>
            <a:r>
              <a:rPr lang="en-US" dirty="0"/>
              <a:t> by </a:t>
            </a:r>
            <a:r>
              <a:rPr lang="en-US" dirty="0" err="1"/>
              <a:t>Ittai</a:t>
            </a:r>
            <a:r>
              <a:rPr lang="en-US" dirty="0"/>
              <a:t> Abraham adapting </a:t>
            </a:r>
            <a:r>
              <a:rPr lang="en-US" u="sng" dirty="0">
                <a:hlinkClick r:id="rId4"/>
              </a:rPr>
              <a:t>DLS88</a:t>
            </a:r>
            <a:r>
              <a:rPr lang="en-US" dirty="0"/>
              <a:t> (somehow differs from </a:t>
            </a:r>
            <a:r>
              <a:rPr lang="en-US" u="sng" dirty="0">
                <a:hlinkClick r:id="rId4"/>
              </a:rPr>
              <a:t>DLS88</a:t>
            </a:r>
            <a:r>
              <a:rPr lang="en-US" u="sng" dirty="0"/>
              <a:t> </a:t>
            </a:r>
            <a:r>
              <a:rPr lang="en-US" dirty="0"/>
              <a:t>from my reading…)</a:t>
            </a:r>
          </a:p>
        </p:txBody>
      </p:sp>
    </p:spTree>
    <p:extLst>
      <p:ext uri="{BB962C8B-B14F-4D97-AF65-F5344CB8AC3E}">
        <p14:creationId xmlns:p14="http://schemas.microsoft.com/office/powerpoint/2010/main" val="962274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78" y="0"/>
            <a:ext cx="7933922" cy="689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26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Type of corruption</a:t>
                </a:r>
              </a:p>
              <a:p>
                <a:pPr lvl="1"/>
                <a:r>
                  <a:rPr lang="en-US" i="1" dirty="0"/>
                  <a:t>Crash</a:t>
                </a:r>
                <a:r>
                  <a:rPr lang="en-US" dirty="0"/>
                  <a:t>: stop sending and receiving messages</a:t>
                </a:r>
              </a:p>
              <a:p>
                <a:pPr lvl="1"/>
                <a:r>
                  <a:rPr lang="en-US" i="1" dirty="0"/>
                  <a:t>Omission</a:t>
                </a:r>
                <a:r>
                  <a:rPr lang="en-US" dirty="0"/>
                  <a:t>: drop or allow messages sent or received</a:t>
                </a:r>
              </a:p>
              <a:p>
                <a:pPr lvl="1"/>
                <a:r>
                  <a:rPr lang="en-US" i="1" dirty="0"/>
                  <a:t>Byzantine</a:t>
                </a:r>
                <a:r>
                  <a:rPr lang="en-US" dirty="0"/>
                  <a:t>: arbitrary actions</a:t>
                </a:r>
              </a:p>
              <a:p>
                <a:r>
                  <a:rPr lang="en-US" dirty="0"/>
                  <a:t>(Typically) bounded computational power: </a:t>
                </a:r>
              </a:p>
              <a:p>
                <a:pPr lvl="1"/>
                <a:r>
                  <a:rPr lang="en-US" dirty="0"/>
                  <a:t>Cannot forge signatures or invert hashes</a:t>
                </a:r>
              </a:p>
              <a:p>
                <a:r>
                  <a:rPr lang="en-US" dirty="0"/>
                  <a:t>Full information vs. private channels</a:t>
                </a:r>
              </a:p>
              <a:p>
                <a:r>
                  <a:rPr lang="en-US" dirty="0" err="1"/>
                  <a:t>Adaptivity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Static: adversary decides which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 nodes to corrupt before protocol execution.</a:t>
                </a:r>
              </a:p>
              <a:p>
                <a:pPr lvl="1"/>
                <a:r>
                  <a:rPr lang="en-US" dirty="0"/>
                  <a:t>Adaptive: adversary decides dynamically as the protocol progresses who to corrupt based on what it learns over time. </a:t>
                </a:r>
              </a:p>
              <a:p>
                <a:pPr lvl="1"/>
                <a:r>
                  <a:rPr lang="en-US" dirty="0"/>
                  <a:t>How long it takes between the adversary </a:t>
                </a:r>
                <a:r>
                  <a:rPr lang="en-US" i="1" dirty="0"/>
                  <a:t>decision</a:t>
                </a:r>
                <a:r>
                  <a:rPr lang="en-US" dirty="0"/>
                  <a:t> to corrupt and the </a:t>
                </a:r>
                <a:r>
                  <a:rPr lang="en-US" i="1" dirty="0"/>
                  <a:t>event</a:t>
                </a:r>
                <a:r>
                  <a:rPr lang="en-US" dirty="0"/>
                  <a:t> that the control is passed to the adversary? A standard assumption of instantaneous, other options see </a:t>
                </a:r>
                <a:r>
                  <a:rPr lang="en-US" dirty="0">
                    <a:hlinkClick r:id="rId2"/>
                  </a:rPr>
                  <a:t>here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15" t="-2156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442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possibility/impossibility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∀</m:t>
                    </m:r>
                    <m:r>
                      <a:rPr lang="en-US" i="1" smtClean="0">
                        <a:latin typeface="Cambria Math"/>
                      </a:rPr>
                      <m:t>𝑓</m:t>
                    </m:r>
                    <m:r>
                      <a:rPr lang="en-US" i="1" smtClean="0">
                        <a:latin typeface="Cambria Math"/>
                      </a:rPr>
                      <m:t>&lt;</m:t>
                    </m:r>
                    <m:r>
                      <a:rPr lang="en-US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Byzantine Agreement possible under synchrony (Pease, </a:t>
                </a:r>
                <a:r>
                  <a:rPr lang="en-US" dirty="0" err="1"/>
                  <a:t>Shostak</a:t>
                </a:r>
                <a:r>
                  <a:rPr lang="en-US" dirty="0"/>
                  <a:t>, &amp; </a:t>
                </a:r>
                <a:r>
                  <a:rPr lang="en-US" dirty="0" err="1"/>
                  <a:t>Lamport</a:t>
                </a:r>
                <a:r>
                  <a:rPr lang="en-US" dirty="0"/>
                  <a:t>, 1980)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≤3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Byzantine Agreement impossible under partial synchrony (</a:t>
                </a:r>
                <a:r>
                  <a:rPr lang="en-US" dirty="0" err="1"/>
                  <a:t>Dwork</a:t>
                </a:r>
                <a:r>
                  <a:rPr lang="en-US" dirty="0"/>
                  <a:t>, Lynch, &amp; </a:t>
                </a:r>
                <a:r>
                  <a:rPr lang="en-US" dirty="0" err="1"/>
                  <a:t>Stockmeyer</a:t>
                </a:r>
                <a:r>
                  <a:rPr lang="en-US" dirty="0"/>
                  <a:t>, 1988)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&gt;1</m:t>
                    </m:r>
                  </m:oMath>
                </a14:m>
                <a:r>
                  <a:rPr lang="en-US" dirty="0"/>
                  <a:t>, crash Agreement impossible under asynchrony (Fischer, Lynch, &amp; Paterson, 1985)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586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f&lt;n: f+1 rounds of communication</a:t>
            </a:r>
          </a:p>
        </p:txBody>
      </p:sp>
    </p:spTree>
    <p:extLst>
      <p:ext uri="{BB962C8B-B14F-4D97-AF65-F5344CB8AC3E}">
        <p14:creationId xmlns:p14="http://schemas.microsoft.com/office/powerpoint/2010/main" val="410231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≤3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Byzantine Agreement impossible under partial synchrony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2567940"/>
            <a:ext cx="7680960" cy="253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222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≤3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Byzantine Agreement impossible under partial synchrony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641"/>
            <a:ext cx="7696200" cy="254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073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≤3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Byzantine Agreement impossible under partial synchrony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362200"/>
            <a:ext cx="7696200" cy="281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073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Recent BFT development in </a:t>
            </a:r>
            <a:r>
              <a:rPr lang="en-US" dirty="0" err="1"/>
              <a:t>Blockchain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Tendermint</a:t>
            </a:r>
            <a:r>
              <a:rPr lang="en-US" dirty="0"/>
              <a:t> (Buchman, 2016)</a:t>
            </a:r>
          </a:p>
          <a:p>
            <a:pPr lvl="1"/>
            <a:r>
              <a:rPr lang="en-US" dirty="0"/>
              <a:t>BFT in the Age of </a:t>
            </a:r>
            <a:r>
              <a:rPr lang="en-US" dirty="0" err="1"/>
              <a:t>Blockchains</a:t>
            </a:r>
            <a:endParaRPr lang="en-US" dirty="0"/>
          </a:p>
          <a:p>
            <a:r>
              <a:rPr lang="en-US" dirty="0"/>
              <a:t>Casper (</a:t>
            </a:r>
            <a:r>
              <a:rPr lang="en-US" dirty="0" err="1"/>
              <a:t>Buterin</a:t>
            </a:r>
            <a:r>
              <a:rPr lang="en-US" dirty="0"/>
              <a:t> and Griffith 2017)</a:t>
            </a:r>
          </a:p>
          <a:p>
            <a:pPr lvl="1"/>
            <a:r>
              <a:rPr lang="en-US" dirty="0"/>
              <a:t>Casper the Friendly Finality Gadget </a:t>
            </a:r>
          </a:p>
          <a:p>
            <a:r>
              <a:rPr lang="en-US" dirty="0"/>
              <a:t>Hot-Stuff (AGM 2018)</a:t>
            </a:r>
          </a:p>
          <a:p>
            <a:pPr lvl="1"/>
            <a:r>
              <a:rPr lang="en-US" dirty="0"/>
              <a:t>Hot-Stuff the Linear One-Message BFT Devil</a:t>
            </a:r>
          </a:p>
        </p:txBody>
      </p:sp>
    </p:spTree>
    <p:extLst>
      <p:ext uri="{BB962C8B-B14F-4D97-AF65-F5344CB8AC3E}">
        <p14:creationId xmlns:p14="http://schemas.microsoft.com/office/powerpoint/2010/main" val="415223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2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dk1"/>
              </a:buClr>
            </a:pPr>
            <a:r>
              <a:rPr lang="en"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Consensus algorithm (simplified)</a:t>
            </a:r>
            <a:endParaRPr sz="36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8" name="Google Shape;228;p33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514350" indent="-514350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New transactions are broadcast to all nodes</a:t>
            </a:r>
            <a:endParaRPr sz="2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indent="-514350">
              <a:spcBef>
                <a:spcPts val="640"/>
              </a:spcBef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Each node collects new transactions into a block</a:t>
            </a:r>
            <a:endParaRPr sz="2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indent="-514350">
              <a:spcBef>
                <a:spcPts val="640"/>
              </a:spcBef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each round </a:t>
            </a:r>
            <a:r>
              <a:rPr lang="en" sz="240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lang="en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2400" u="sng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random</a:t>
            </a:r>
            <a:r>
              <a:rPr lang="en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node gets to broadcast its block</a:t>
            </a:r>
            <a:endParaRPr dirty="0"/>
          </a:p>
          <a:p>
            <a:pPr marL="514350" indent="-514350">
              <a:spcBef>
                <a:spcPts val="640"/>
              </a:spcBef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Other nodes accept the block only if all transactions in it are valid (unspent, valid signatures)</a:t>
            </a:r>
            <a:endParaRPr sz="2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indent="-514350">
              <a:spcBef>
                <a:spcPts val="640"/>
              </a:spcBef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" sz="2400" dirty="0">
                <a:solidFill>
                  <a:schemeClr val="bg1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Nodes express their acceptance of the block by including its hash in the next block they create</a:t>
            </a:r>
            <a:endParaRPr sz="2400" dirty="0">
              <a:solidFill>
                <a:schemeClr val="bg1">
                  <a:lumMod val="50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91654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BFT Consensus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n</m:t>
                    </m:r>
                    <m:r>
                      <m:rPr>
                        <m:nor/>
                      </m:rPr>
                      <a:rPr lang="en-US" dirty="0" smtClean="0"/>
                      <m:t>=3</m:t>
                    </m:r>
                    <m:r>
                      <m:rPr>
                        <m:nor/>
                      </m:rPr>
                      <a:rPr lang="en-US" dirty="0" smtClean="0"/>
                      <m:t>f</m:t>
                    </m:r>
                    <m:r>
                      <m:rPr>
                        <m:nor/>
                      </m:rPr>
                      <a:rPr lang="en-US" dirty="0" smtClean="0"/>
                      <m:t>+1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authenticated communication channels </a:t>
                </a:r>
              </a:p>
              <a:p>
                <a:r>
                  <a:rPr lang="en-US" dirty="0"/>
                  <a:t>agreement, eventual termination, validity </a:t>
                </a:r>
              </a:p>
              <a:p>
                <a:r>
                  <a:rPr lang="en-US" dirty="0"/>
                  <a:t>partial synchrony </a:t>
                </a:r>
              </a:p>
              <a:p>
                <a:pPr lvl="1"/>
                <a:r>
                  <a:rPr lang="en-US" dirty="0"/>
                  <a:t>eventually known bound ∆ </a:t>
                </a:r>
              </a:p>
              <a:p>
                <a:pPr lvl="1"/>
                <a:r>
                  <a:rPr lang="en-US" dirty="0"/>
                  <a:t>safety maintained against asynchrony </a:t>
                </a:r>
              </a:p>
              <a:p>
                <a:pPr lvl="1"/>
                <a:r>
                  <a:rPr lang="en-US" dirty="0"/>
                  <a:t>liveness during synchronous periods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5867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Libra-BFT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Adaption of </a:t>
            </a:r>
            <a:r>
              <a:rPr lang="en-US" dirty="0" err="1"/>
              <a:t>HotStuff</a:t>
            </a:r>
            <a:endParaRPr lang="en-US" dirty="0"/>
          </a:p>
          <a:p>
            <a:r>
              <a:rPr lang="en-US" dirty="0"/>
              <a:t>My understanding: marrying BFT and NC</a:t>
            </a:r>
          </a:p>
        </p:txBody>
      </p:sp>
    </p:spTree>
    <p:extLst>
      <p:ext uri="{BB962C8B-B14F-4D97-AF65-F5344CB8AC3E}">
        <p14:creationId xmlns:p14="http://schemas.microsoft.com/office/powerpoint/2010/main" val="998822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 (Diem)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“</a:t>
            </a:r>
            <a:r>
              <a:rPr lang="en-US" dirty="0" err="1"/>
              <a:t>stablecoin</a:t>
            </a:r>
            <a:r>
              <a:rPr lang="en-US" dirty="0"/>
              <a:t>” solution</a:t>
            </a:r>
          </a:p>
          <a:p>
            <a:pPr lvl="1"/>
            <a:r>
              <a:rPr lang="en-US" dirty="0"/>
              <a:t>Like </a:t>
            </a:r>
            <a:r>
              <a:rPr lang="en-US" dirty="0" err="1"/>
              <a:t>MakerDAO</a:t>
            </a:r>
            <a:r>
              <a:rPr lang="en-US" dirty="0"/>
              <a:t>, Tether, GUSD, USDC, etc.</a:t>
            </a:r>
          </a:p>
          <a:p>
            <a:r>
              <a:rPr lang="en-US" dirty="0"/>
              <a:t>(so far) a permissioned system with 21 nodes</a:t>
            </a:r>
          </a:p>
          <a:p>
            <a:r>
              <a:rPr lang="en-US"/>
              <a:t>Folded last year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1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l">
              <a:buClr>
                <a:schemeClr val="dk1"/>
              </a:buClr>
            </a:pPr>
            <a:r>
              <a:rPr lang="en-US" sz="3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</a:t>
            </a:r>
            <a:r>
              <a:rPr lang="en" sz="3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onsensus protocols</a:t>
            </a:r>
            <a:endParaRPr sz="36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04800" y="2057401"/>
            <a:ext cx="8686800" cy="37256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r>
              <a:rPr lang="en-US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Byzantine generals Problem</a:t>
            </a:r>
          </a:p>
          <a:p>
            <a:pPr marL="0" indent="0">
              <a:buClr>
                <a:schemeClr val="dk1"/>
              </a:buClr>
            </a:pPr>
            <a:r>
              <a:rPr lang="en-US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Two generals problem</a:t>
            </a:r>
          </a:p>
          <a:p>
            <a:pPr marL="0" indent="0">
              <a:buClr>
                <a:schemeClr val="dk1"/>
              </a:buClr>
            </a:pPr>
            <a:r>
              <a:rPr lang="en-US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Agreement/broadcasting problem; State-machine replication</a:t>
            </a:r>
          </a:p>
          <a:p>
            <a:pPr marL="0" indent="0">
              <a:buClr>
                <a:schemeClr val="dk1"/>
              </a:buClr>
            </a:pPr>
            <a:endParaRPr lang="en-US" sz="2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buClr>
                <a:schemeClr val="dk1"/>
              </a:buClr>
            </a:pPr>
            <a:r>
              <a:rPr lang="en-US" sz="24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Nakamoto</a:t>
            </a:r>
            <a:r>
              <a:rPr lang="en-US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consensus</a:t>
            </a:r>
          </a:p>
          <a:p>
            <a:pPr marL="0" indent="0">
              <a:buClr>
                <a:schemeClr val="dk1"/>
              </a:buClr>
            </a:pPr>
            <a:r>
              <a:rPr lang="en-US" sz="24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pBFT</a:t>
            </a:r>
            <a:r>
              <a:rPr lang="en-US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practical Byzantine Fault tolerance protocol</a:t>
            </a:r>
          </a:p>
          <a:p>
            <a:pPr marL="0" indent="0">
              <a:buClr>
                <a:schemeClr val="dk1"/>
              </a:buClr>
            </a:pPr>
            <a:r>
              <a:rPr lang="en-US" sz="24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HotStuff</a:t>
            </a:r>
            <a:r>
              <a:rPr lang="en-US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(Libra-BFT/Diem)</a:t>
            </a:r>
          </a:p>
          <a:p>
            <a:pPr marL="0" indent="0">
              <a:buClr>
                <a:schemeClr val="dk1"/>
              </a:buClr>
            </a:pPr>
            <a:r>
              <a:rPr lang="en-US" sz="24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Tendermint</a:t>
            </a:r>
            <a:r>
              <a:rPr lang="en-US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etc. (Cosmos, Substrate, </a:t>
            </a:r>
            <a:r>
              <a:rPr lang="en-US" sz="24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Polkadot</a:t>
            </a: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lang="en-US" sz="2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00976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marL="0" indent="0">
              <a:buClr>
                <a:schemeClr val="dk1"/>
              </a:buClr>
            </a:pPr>
            <a:r>
              <a:rPr lang="en-US" sz="3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Byzantine generals Problem</a:t>
            </a:r>
          </a:p>
        </p:txBody>
      </p:sp>
      <p:pic>
        <p:nvPicPr>
          <p:cNvPr id="1026" name="Picture 2" descr="https://www.capgemini.com/au-en/wp-content/uploads/sites/9/2018/07/Byzantine-Generals-Proble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89257"/>
            <a:ext cx="5281171" cy="445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44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marL="0" indent="0">
              <a:buClr>
                <a:schemeClr val="dk1"/>
              </a:buClr>
            </a:pPr>
            <a:r>
              <a:rPr lang="en-US" sz="3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Two generals problem</a:t>
            </a:r>
          </a:p>
        </p:txBody>
      </p:sp>
      <p:pic>
        <p:nvPicPr>
          <p:cNvPr id="2050" name="Picture 2" descr="https://miro.medium.com/max/957/1*WsZgfrEURlIc9DwZDWgx-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923" y="2061097"/>
            <a:ext cx="607695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723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Higher-order belief/knowledge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1589476"/>
            <a:ext cx="3924300" cy="51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72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Higher-order belief/knowledge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417637"/>
            <a:ext cx="4035231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22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Higher-order belief/knowledge</a:t>
            </a:r>
          </a:p>
        </p:txBody>
      </p:sp>
      <p:pic>
        <p:nvPicPr>
          <p:cNvPr id="3074" name="Picture 2" descr="ch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2" y="1420663"/>
            <a:ext cx="7146758" cy="501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354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n nodes, among which f nodes are faulty</a:t>
                </a:r>
              </a:p>
              <a:p>
                <a:r>
                  <a:rPr lang="en-US" dirty="0"/>
                  <a:t>The Agreement problem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nodes; each has an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a known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. A protocol </a:t>
                </a:r>
                <a:r>
                  <a:rPr lang="en-US" dirty="0" err="1"/>
                  <a:t>s.t.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Agreement: no two honest nodes </a:t>
                </a:r>
                <a:r>
                  <a:rPr lang="en-US" i="1" dirty="0"/>
                  <a:t>decide</a:t>
                </a:r>
                <a:r>
                  <a:rPr lang="en-US" dirty="0"/>
                  <a:t> on different values.</a:t>
                </a:r>
              </a:p>
              <a:p>
                <a:pPr lvl="1"/>
                <a:r>
                  <a:rPr lang="en-US" dirty="0"/>
                  <a:t>Validity: if all honest nodes have the same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decided. </a:t>
                </a:r>
              </a:p>
              <a:p>
                <a:pPr lvl="1"/>
                <a:r>
                  <a:rPr lang="en-US" dirty="0"/>
                  <a:t>Termination: all honest nodes eventually decide on a value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Broadcast Problem</a:t>
                </a:r>
              </a:p>
              <a:p>
                <a:pPr lvl="1"/>
                <a:r>
                  <a:rPr lang="en-US" dirty="0"/>
                  <a:t>A leader node has some input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 A protocol </a:t>
                </a:r>
                <a:r>
                  <a:rPr lang="en-US" dirty="0" err="1"/>
                  <a:t>s.t.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Agreement: no two honest nodes </a:t>
                </a:r>
                <a:r>
                  <a:rPr lang="en-US" i="1" dirty="0"/>
                  <a:t>decide</a:t>
                </a:r>
                <a:r>
                  <a:rPr lang="en-US" dirty="0"/>
                  <a:t> on different values. </a:t>
                </a:r>
              </a:p>
              <a:p>
                <a:pPr lvl="1"/>
                <a:r>
                  <a:rPr lang="en-US" dirty="0"/>
                  <a:t>Validity: if the leader is honest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the decision value.</a:t>
                </a:r>
              </a:p>
              <a:p>
                <a:pPr lvl="1"/>
                <a:r>
                  <a:rPr lang="en-US" dirty="0"/>
                  <a:t>Termination: all honest nodes eventually decide on a value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State machine replication (SMR); safety and liveness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717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807</Words>
  <Application>Microsoft Office PowerPoint</Application>
  <PresentationFormat>On-screen Show (4:3)</PresentationFormat>
  <Paragraphs>100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Trebuchet MS</vt:lpstr>
      <vt:lpstr>Office Theme</vt:lpstr>
      <vt:lpstr>Consensus  Introduction to Byzantine Fault Tolerance Problems</vt:lpstr>
      <vt:lpstr>Consensus algorithm (simplified)</vt:lpstr>
      <vt:lpstr>Consensus protocols</vt:lpstr>
      <vt:lpstr>Byzantine generals Problem</vt:lpstr>
      <vt:lpstr>Two generals problem</vt:lpstr>
      <vt:lpstr>Higher-order belief/knowledge</vt:lpstr>
      <vt:lpstr>Higher-order belief/knowledge</vt:lpstr>
      <vt:lpstr>Higher-order belief/knowledge</vt:lpstr>
      <vt:lpstr>The problem</vt:lpstr>
      <vt:lpstr>Examples</vt:lpstr>
      <vt:lpstr>Communication model</vt:lpstr>
      <vt:lpstr>PowerPoint Presentation</vt:lpstr>
      <vt:lpstr>Fault Models</vt:lpstr>
      <vt:lpstr>Some possibility/impossibility results</vt:lpstr>
      <vt:lpstr>Synchrony </vt:lpstr>
      <vt:lpstr>∀n≤3f Byzantine Agreement impossible under partial synchrony</vt:lpstr>
      <vt:lpstr>∀n≤3f Byzantine Agreement impossible under partial synchrony</vt:lpstr>
      <vt:lpstr>∀n≤3f Byzantine Agreement impossible under partial synchrony</vt:lpstr>
      <vt:lpstr>Recent BFT development in Blockchain</vt:lpstr>
      <vt:lpstr>BFT Consensus</vt:lpstr>
      <vt:lpstr>Libra-BFT</vt:lpstr>
      <vt:lpstr>Libra (Diem)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Byzantine Fault Tolerance Problems</dc:title>
  <dc:creator>ljs</dc:creator>
  <cp:lastModifiedBy>Jiasun Li</cp:lastModifiedBy>
  <cp:revision>256</cp:revision>
  <dcterms:created xsi:type="dcterms:W3CDTF">2019-07-01T16:58:50Z</dcterms:created>
  <dcterms:modified xsi:type="dcterms:W3CDTF">2022-06-06T16:33:01Z</dcterms:modified>
</cp:coreProperties>
</file>