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02" r:id="rId5"/>
    <p:sldId id="365" r:id="rId6"/>
    <p:sldId id="303" r:id="rId7"/>
    <p:sldId id="305" r:id="rId8"/>
    <p:sldId id="315" r:id="rId9"/>
    <p:sldId id="316" r:id="rId10"/>
    <p:sldId id="320" r:id="rId11"/>
    <p:sldId id="323" r:id="rId12"/>
    <p:sldId id="324" r:id="rId13"/>
    <p:sldId id="325" r:id="rId14"/>
    <p:sldId id="327" r:id="rId15"/>
    <p:sldId id="326" r:id="rId16"/>
    <p:sldId id="359" r:id="rId17"/>
    <p:sldId id="309" r:id="rId18"/>
    <p:sldId id="328" r:id="rId19"/>
    <p:sldId id="329" r:id="rId20"/>
    <p:sldId id="346" r:id="rId21"/>
    <p:sldId id="330" r:id="rId22"/>
    <p:sldId id="310" r:id="rId23"/>
    <p:sldId id="331" r:id="rId24"/>
    <p:sldId id="332" r:id="rId25"/>
    <p:sldId id="333" r:id="rId26"/>
    <p:sldId id="334" r:id="rId27"/>
    <p:sldId id="335" r:id="rId28"/>
    <p:sldId id="343" r:id="rId29"/>
    <p:sldId id="337" r:id="rId30"/>
    <p:sldId id="338" r:id="rId31"/>
    <p:sldId id="339" r:id="rId32"/>
    <p:sldId id="352" r:id="rId33"/>
    <p:sldId id="354" r:id="rId34"/>
    <p:sldId id="314" r:id="rId35"/>
    <p:sldId id="342" r:id="rId36"/>
    <p:sldId id="364" r:id="rId37"/>
    <p:sldId id="313" r:id="rId3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47" autoAdjust="0"/>
    <p:restoredTop sz="94852" autoAdjust="0"/>
  </p:normalViewPr>
  <p:slideViewPr>
    <p:cSldViewPr snapToGrid="0">
      <p:cViewPr varScale="1">
        <p:scale>
          <a:sx n="80" d="100"/>
          <a:sy n="80" d="100"/>
        </p:scale>
        <p:origin x="223"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_rels/data6.xml.rels><?xml version="1.0" encoding="UTF-8" standalone="yes"?>
<Relationships xmlns="http://schemas.openxmlformats.org/package/2006/relationships"><Relationship Id="rId1" Type="http://schemas.openxmlformats.org/officeDocument/2006/relationships/image" Target="../media/image7.png"/></Relationships>
</file>

<file path=ppt/diagrams/_rels/data7.xml.rels><?xml version="1.0" encoding="UTF-8" standalone="yes"?>
<Relationships xmlns="http://schemas.openxmlformats.org/package/2006/relationships"><Relationship Id="rId1" Type="http://schemas.openxmlformats.org/officeDocument/2006/relationships/image" Target="../media/image7.png"/></Relationships>
</file>

<file path=ppt/diagrams/_rels/data8.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7.png"/></Relationships>
</file>

<file path=ppt/diagrams/_rels/drawing8.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3FC483-9F3D-40F6-A6FA-705613ADA31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B69DE87-0D23-414A-A7B0-0FC90AF81D38}">
      <dgm:prSet/>
      <dgm:spPr>
        <a:blipFill rotWithShape="0">
          <a:blip xmlns:r="http://schemas.openxmlformats.org/officeDocument/2006/relationships" r:embed="rId1"/>
          <a:srcRect/>
          <a:stretch>
            <a:fillRect l="-8000" r="-8000"/>
          </a:stretch>
        </a:blipFill>
      </dgm:spPr>
      <dgm:t>
        <a:bodyPr/>
        <a:lstStyle/>
        <a:p>
          <a:pPr algn="ctr"/>
          <a:endParaRPr lang="en-US"/>
        </a:p>
      </dgm:t>
    </dgm:pt>
    <dgm:pt modelId="{2F50745B-37F4-4D91-871A-133E7781D4FA}" type="sibTrans" cxnId="{6FDE52B2-5B7D-4326-9E99-B597273319AC}">
      <dgm:prSet/>
      <dgm:spPr/>
      <dgm:t>
        <a:bodyPr/>
        <a:lstStyle/>
        <a:p>
          <a:pPr algn="ctr"/>
          <a:endParaRPr lang="en-US"/>
        </a:p>
      </dgm:t>
    </dgm:pt>
    <dgm:pt modelId="{4758CCFE-80F6-47A4-9142-728D2BAAE299}" type="parTrans" cxnId="{6FDE52B2-5B7D-4326-9E99-B597273319AC}">
      <dgm:prSet/>
      <dgm:spPr/>
      <dgm:t>
        <a:bodyPr/>
        <a:lstStyle/>
        <a:p>
          <a:pPr algn="ctr"/>
          <a:endParaRPr lang="en-US"/>
        </a:p>
      </dgm:t>
    </dgm:pt>
    <dgm:pt modelId="{FEBD20BC-788F-4B19-8D2B-EB07874BD6EA}">
      <dgm:prSet/>
      <dgm:spPr>
        <a:blipFill rotWithShape="0">
          <a:blip xmlns:r="http://schemas.openxmlformats.org/officeDocument/2006/relationships" r:embed="rId1"/>
          <a:srcRect/>
          <a:stretch>
            <a:fillRect l="-8000" r="-8000"/>
          </a:stretch>
        </a:blipFill>
      </dgm:spPr>
      <dgm:t>
        <a:bodyPr/>
        <a:lstStyle/>
        <a:p>
          <a:endParaRPr lang="en-US"/>
        </a:p>
      </dgm:t>
    </dgm:pt>
    <dgm:pt modelId="{7E204D07-6271-49BF-AD0D-FA918955142C}" type="parTrans" cxnId="{1BC6AB8E-212F-4C83-A8A7-0B96BCE85D57}">
      <dgm:prSet/>
      <dgm:spPr/>
      <dgm:t>
        <a:bodyPr/>
        <a:lstStyle/>
        <a:p>
          <a:endParaRPr lang="en-US"/>
        </a:p>
      </dgm:t>
    </dgm:pt>
    <dgm:pt modelId="{0FFFC6B7-8D5E-425B-9A54-F4FBC03441D1}" type="sibTrans" cxnId="{1BC6AB8E-212F-4C83-A8A7-0B96BCE85D57}">
      <dgm:prSet/>
      <dgm:spPr/>
      <dgm:t>
        <a:bodyPr/>
        <a:lstStyle/>
        <a:p>
          <a:endParaRPr lang="en-US"/>
        </a:p>
      </dgm:t>
    </dgm:pt>
    <dgm:pt modelId="{7825BB22-71FC-45AE-BC1F-47795C8298E0}">
      <dgm:prSet/>
      <dgm:spPr>
        <a:blipFill rotWithShape="0">
          <a:blip xmlns:r="http://schemas.openxmlformats.org/officeDocument/2006/relationships" r:embed="rId1"/>
          <a:srcRect/>
          <a:stretch>
            <a:fillRect l="-8000" r="-8000"/>
          </a:stretch>
        </a:blipFill>
      </dgm:spPr>
      <dgm:t>
        <a:bodyPr/>
        <a:lstStyle/>
        <a:p>
          <a:endParaRPr lang="en-US"/>
        </a:p>
      </dgm:t>
    </dgm:pt>
    <dgm:pt modelId="{02BCD63E-4416-470A-9738-0242562F4C85}" type="parTrans" cxnId="{B3EFF300-2ECB-4F27-9E8B-63EEC1115747}">
      <dgm:prSet/>
      <dgm:spPr/>
      <dgm:t>
        <a:bodyPr/>
        <a:lstStyle/>
        <a:p>
          <a:endParaRPr lang="en-US"/>
        </a:p>
      </dgm:t>
    </dgm:pt>
    <dgm:pt modelId="{516BF751-E115-4E96-8DAD-DA0BF3DF4D2A}" type="sibTrans" cxnId="{B3EFF300-2ECB-4F27-9E8B-63EEC1115747}">
      <dgm:prSet/>
      <dgm:spPr/>
      <dgm:t>
        <a:bodyPr/>
        <a:lstStyle/>
        <a:p>
          <a:endParaRPr lang="en-US"/>
        </a:p>
      </dgm:t>
    </dgm:pt>
    <dgm:pt modelId="{F0CCF4F0-623E-43F1-9D4F-39BEB6A4F535}">
      <dgm:prSet/>
      <dgm:spPr>
        <a:blipFill rotWithShape="0">
          <a:blip xmlns:r="http://schemas.openxmlformats.org/officeDocument/2006/relationships" r:embed="rId1"/>
          <a:srcRect/>
          <a:stretch>
            <a:fillRect l="-8000" r="-8000"/>
          </a:stretch>
        </a:blipFill>
      </dgm:spPr>
      <dgm:t>
        <a:bodyPr/>
        <a:lstStyle/>
        <a:p>
          <a:endParaRPr lang="en-US"/>
        </a:p>
      </dgm:t>
    </dgm:pt>
    <dgm:pt modelId="{866DFE3C-7E61-46FE-9E51-276D917093C8}" type="parTrans" cxnId="{69D96617-C740-49A0-B239-3D85F4116130}">
      <dgm:prSet/>
      <dgm:spPr/>
      <dgm:t>
        <a:bodyPr/>
        <a:lstStyle/>
        <a:p>
          <a:endParaRPr lang="en-US"/>
        </a:p>
      </dgm:t>
    </dgm:pt>
    <dgm:pt modelId="{7253A8FA-A1E5-4AE0-8FAC-952D5C2085E7}" type="sibTrans" cxnId="{69D96617-C740-49A0-B239-3D85F4116130}">
      <dgm:prSet/>
      <dgm:spPr/>
      <dgm:t>
        <a:bodyPr/>
        <a:lstStyle/>
        <a:p>
          <a:endParaRPr lang="en-US"/>
        </a:p>
      </dgm:t>
    </dgm:pt>
    <dgm:pt modelId="{5F0E0242-6C7D-4D6C-999F-EC28986F13E0}" type="pres">
      <dgm:prSet presAssocID="{843FC483-9F3D-40F6-A6FA-705613ADA316}" presName="cycle" presStyleCnt="0">
        <dgm:presLayoutVars>
          <dgm:dir/>
          <dgm:resizeHandles val="exact"/>
        </dgm:presLayoutVars>
      </dgm:prSet>
      <dgm:spPr/>
    </dgm:pt>
    <dgm:pt modelId="{5549015F-7998-4EC7-B52D-2D5DD9FBEC71}" type="pres">
      <dgm:prSet presAssocID="{FEBD20BC-788F-4B19-8D2B-EB07874BD6EA}" presName="node" presStyleLbl="node1" presStyleIdx="0" presStyleCnt="4" custScaleX="33518" custScaleY="61679">
        <dgm:presLayoutVars>
          <dgm:bulletEnabled val="1"/>
        </dgm:presLayoutVars>
      </dgm:prSet>
      <dgm:spPr/>
    </dgm:pt>
    <dgm:pt modelId="{AC037E7E-CF90-440E-AF10-0EC8540DFEC8}" type="pres">
      <dgm:prSet presAssocID="{FEBD20BC-788F-4B19-8D2B-EB07874BD6EA}" presName="spNode" presStyleCnt="0"/>
      <dgm:spPr/>
    </dgm:pt>
    <dgm:pt modelId="{EB8625D3-7C6E-4A40-A7D1-CC91438CB129}" type="pres">
      <dgm:prSet presAssocID="{0FFFC6B7-8D5E-425B-9A54-F4FBC03441D1}" presName="sibTrans" presStyleLbl="sibTrans1D1" presStyleIdx="0" presStyleCnt="4"/>
      <dgm:spPr/>
    </dgm:pt>
    <dgm:pt modelId="{C353FE45-E1E4-444B-A015-3EA10217FF3F}" type="pres">
      <dgm:prSet presAssocID="{7825BB22-71FC-45AE-BC1F-47795C8298E0}" presName="node" presStyleLbl="node1" presStyleIdx="1" presStyleCnt="4" custScaleX="33518" custScaleY="61679">
        <dgm:presLayoutVars>
          <dgm:bulletEnabled val="1"/>
        </dgm:presLayoutVars>
      </dgm:prSet>
      <dgm:spPr/>
    </dgm:pt>
    <dgm:pt modelId="{9A3352BC-F6D0-417F-B449-B5724E8C9A89}" type="pres">
      <dgm:prSet presAssocID="{7825BB22-71FC-45AE-BC1F-47795C8298E0}" presName="spNode" presStyleCnt="0"/>
      <dgm:spPr/>
    </dgm:pt>
    <dgm:pt modelId="{B4CA9C77-FE23-495F-99EB-7012A621C129}" type="pres">
      <dgm:prSet presAssocID="{516BF751-E115-4E96-8DAD-DA0BF3DF4D2A}" presName="sibTrans" presStyleLbl="sibTrans1D1" presStyleIdx="1" presStyleCnt="4"/>
      <dgm:spPr/>
    </dgm:pt>
    <dgm:pt modelId="{AAF45BF1-8646-4A08-B6BC-AA8A4C56442D}" type="pres">
      <dgm:prSet presAssocID="{F0CCF4F0-623E-43F1-9D4F-39BEB6A4F535}" presName="node" presStyleLbl="node1" presStyleIdx="2" presStyleCnt="4" custScaleX="33518" custScaleY="61679">
        <dgm:presLayoutVars>
          <dgm:bulletEnabled val="1"/>
        </dgm:presLayoutVars>
      </dgm:prSet>
      <dgm:spPr/>
    </dgm:pt>
    <dgm:pt modelId="{EEA18491-B85C-4BAD-AAEC-024B21B15348}" type="pres">
      <dgm:prSet presAssocID="{F0CCF4F0-623E-43F1-9D4F-39BEB6A4F535}" presName="spNode" presStyleCnt="0"/>
      <dgm:spPr/>
    </dgm:pt>
    <dgm:pt modelId="{4E0113DD-1C2B-4951-AC80-6205549C5035}" type="pres">
      <dgm:prSet presAssocID="{7253A8FA-A1E5-4AE0-8FAC-952D5C2085E7}" presName="sibTrans" presStyleLbl="sibTrans1D1" presStyleIdx="2" presStyleCnt="4"/>
      <dgm:spPr/>
    </dgm:pt>
    <dgm:pt modelId="{84A05834-4E57-4112-951A-7C4161F27762}" type="pres">
      <dgm:prSet presAssocID="{3B69DE87-0D23-414A-A7B0-0FC90AF81D38}" presName="node" presStyleLbl="node1" presStyleIdx="3" presStyleCnt="4" custScaleX="33518" custScaleY="61679">
        <dgm:presLayoutVars>
          <dgm:bulletEnabled val="1"/>
        </dgm:presLayoutVars>
      </dgm:prSet>
      <dgm:spPr/>
    </dgm:pt>
    <dgm:pt modelId="{E7E96BEB-BE1B-412D-BBBF-0386053D6EDE}" type="pres">
      <dgm:prSet presAssocID="{3B69DE87-0D23-414A-A7B0-0FC90AF81D38}" presName="spNode" presStyleCnt="0"/>
      <dgm:spPr/>
    </dgm:pt>
    <dgm:pt modelId="{23FB56B6-7932-489E-9865-43E1888F42CB}" type="pres">
      <dgm:prSet presAssocID="{2F50745B-37F4-4D91-871A-133E7781D4FA}" presName="sibTrans" presStyleLbl="sibTrans1D1" presStyleIdx="3" presStyleCnt="4"/>
      <dgm:spPr/>
    </dgm:pt>
  </dgm:ptLst>
  <dgm:cxnLst>
    <dgm:cxn modelId="{B3EFF300-2ECB-4F27-9E8B-63EEC1115747}" srcId="{843FC483-9F3D-40F6-A6FA-705613ADA316}" destId="{7825BB22-71FC-45AE-BC1F-47795C8298E0}" srcOrd="1" destOrd="0" parTransId="{02BCD63E-4416-470A-9738-0242562F4C85}" sibTransId="{516BF751-E115-4E96-8DAD-DA0BF3DF4D2A}"/>
    <dgm:cxn modelId="{88986B02-AC74-4FFE-A39A-CE0B49CFEE57}" type="presOf" srcId="{516BF751-E115-4E96-8DAD-DA0BF3DF4D2A}" destId="{B4CA9C77-FE23-495F-99EB-7012A621C129}" srcOrd="0" destOrd="0" presId="urn:microsoft.com/office/officeart/2005/8/layout/cycle6"/>
    <dgm:cxn modelId="{4D92CD12-4EDD-4ACD-B4F9-43517E94A190}" type="presOf" srcId="{3B69DE87-0D23-414A-A7B0-0FC90AF81D38}" destId="{84A05834-4E57-4112-951A-7C4161F27762}" srcOrd="0" destOrd="0" presId="urn:microsoft.com/office/officeart/2005/8/layout/cycle6"/>
    <dgm:cxn modelId="{69D96617-C740-49A0-B239-3D85F4116130}" srcId="{843FC483-9F3D-40F6-A6FA-705613ADA316}" destId="{F0CCF4F0-623E-43F1-9D4F-39BEB6A4F535}" srcOrd="2" destOrd="0" parTransId="{866DFE3C-7E61-46FE-9E51-276D917093C8}" sibTransId="{7253A8FA-A1E5-4AE0-8FAC-952D5C2085E7}"/>
    <dgm:cxn modelId="{8213DB22-0732-49AD-9FC1-08AEC5982E95}" type="presOf" srcId="{0FFFC6B7-8D5E-425B-9A54-F4FBC03441D1}" destId="{EB8625D3-7C6E-4A40-A7D1-CC91438CB129}" srcOrd="0" destOrd="0" presId="urn:microsoft.com/office/officeart/2005/8/layout/cycle6"/>
    <dgm:cxn modelId="{111CF746-4662-49C8-8081-8A361451E766}" type="presOf" srcId="{7825BB22-71FC-45AE-BC1F-47795C8298E0}" destId="{C353FE45-E1E4-444B-A015-3EA10217FF3F}" srcOrd="0" destOrd="0" presId="urn:microsoft.com/office/officeart/2005/8/layout/cycle6"/>
    <dgm:cxn modelId="{F8340B68-2882-4174-BD5C-96DF2AE55B6A}" type="presOf" srcId="{FEBD20BC-788F-4B19-8D2B-EB07874BD6EA}" destId="{5549015F-7998-4EC7-B52D-2D5DD9FBEC71}" srcOrd="0" destOrd="0" presId="urn:microsoft.com/office/officeart/2005/8/layout/cycle6"/>
    <dgm:cxn modelId="{1BC6AB8E-212F-4C83-A8A7-0B96BCE85D57}" srcId="{843FC483-9F3D-40F6-A6FA-705613ADA316}" destId="{FEBD20BC-788F-4B19-8D2B-EB07874BD6EA}" srcOrd="0" destOrd="0" parTransId="{7E204D07-6271-49BF-AD0D-FA918955142C}" sibTransId="{0FFFC6B7-8D5E-425B-9A54-F4FBC03441D1}"/>
    <dgm:cxn modelId="{D5EBF894-7A7D-4BB6-AD9D-05D851AE2384}" type="presOf" srcId="{7253A8FA-A1E5-4AE0-8FAC-952D5C2085E7}" destId="{4E0113DD-1C2B-4951-AC80-6205549C5035}" srcOrd="0" destOrd="0" presId="urn:microsoft.com/office/officeart/2005/8/layout/cycle6"/>
    <dgm:cxn modelId="{473300A3-C0B7-487F-9722-77A002F9646C}" type="presOf" srcId="{2F50745B-37F4-4D91-871A-133E7781D4FA}" destId="{23FB56B6-7932-489E-9865-43E1888F42CB}" srcOrd="0" destOrd="0" presId="urn:microsoft.com/office/officeart/2005/8/layout/cycle6"/>
    <dgm:cxn modelId="{ECD52FA7-2A62-4465-95DB-BC09990DF53C}" type="presOf" srcId="{F0CCF4F0-623E-43F1-9D4F-39BEB6A4F535}" destId="{AAF45BF1-8646-4A08-B6BC-AA8A4C56442D}" srcOrd="0" destOrd="0" presId="urn:microsoft.com/office/officeart/2005/8/layout/cycle6"/>
    <dgm:cxn modelId="{6FDE52B2-5B7D-4326-9E99-B597273319AC}" srcId="{843FC483-9F3D-40F6-A6FA-705613ADA316}" destId="{3B69DE87-0D23-414A-A7B0-0FC90AF81D38}" srcOrd="3" destOrd="0" parTransId="{4758CCFE-80F6-47A4-9142-728D2BAAE299}" sibTransId="{2F50745B-37F4-4D91-871A-133E7781D4FA}"/>
    <dgm:cxn modelId="{BCFFFBB4-E583-4B59-A829-F58358384ADE}" type="presOf" srcId="{843FC483-9F3D-40F6-A6FA-705613ADA316}" destId="{5F0E0242-6C7D-4D6C-999F-EC28986F13E0}" srcOrd="0" destOrd="0" presId="urn:microsoft.com/office/officeart/2005/8/layout/cycle6"/>
    <dgm:cxn modelId="{BC2E400A-C0CA-4D2F-966D-0CC6435DE8D3}" type="presParOf" srcId="{5F0E0242-6C7D-4D6C-999F-EC28986F13E0}" destId="{5549015F-7998-4EC7-B52D-2D5DD9FBEC71}" srcOrd="0" destOrd="0" presId="urn:microsoft.com/office/officeart/2005/8/layout/cycle6"/>
    <dgm:cxn modelId="{04669977-1870-495E-96D9-B636EDAD42FB}" type="presParOf" srcId="{5F0E0242-6C7D-4D6C-999F-EC28986F13E0}" destId="{AC037E7E-CF90-440E-AF10-0EC8540DFEC8}" srcOrd="1" destOrd="0" presId="urn:microsoft.com/office/officeart/2005/8/layout/cycle6"/>
    <dgm:cxn modelId="{C9CD56A0-9F24-4104-A873-F163332BC7BE}" type="presParOf" srcId="{5F0E0242-6C7D-4D6C-999F-EC28986F13E0}" destId="{EB8625D3-7C6E-4A40-A7D1-CC91438CB129}" srcOrd="2" destOrd="0" presId="urn:microsoft.com/office/officeart/2005/8/layout/cycle6"/>
    <dgm:cxn modelId="{7CF5DA90-C13B-465C-9E20-62907DE92687}" type="presParOf" srcId="{5F0E0242-6C7D-4D6C-999F-EC28986F13E0}" destId="{C353FE45-E1E4-444B-A015-3EA10217FF3F}" srcOrd="3" destOrd="0" presId="urn:microsoft.com/office/officeart/2005/8/layout/cycle6"/>
    <dgm:cxn modelId="{204D2701-4FE4-4B39-B60F-9CE293D2F1CA}" type="presParOf" srcId="{5F0E0242-6C7D-4D6C-999F-EC28986F13E0}" destId="{9A3352BC-F6D0-417F-B449-B5724E8C9A89}" srcOrd="4" destOrd="0" presId="urn:microsoft.com/office/officeart/2005/8/layout/cycle6"/>
    <dgm:cxn modelId="{5C6829E7-2CFA-49B7-9FC6-DBC515FF263E}" type="presParOf" srcId="{5F0E0242-6C7D-4D6C-999F-EC28986F13E0}" destId="{B4CA9C77-FE23-495F-99EB-7012A621C129}" srcOrd="5" destOrd="0" presId="urn:microsoft.com/office/officeart/2005/8/layout/cycle6"/>
    <dgm:cxn modelId="{1475A964-479E-4B2A-918B-5319973EEA44}" type="presParOf" srcId="{5F0E0242-6C7D-4D6C-999F-EC28986F13E0}" destId="{AAF45BF1-8646-4A08-B6BC-AA8A4C56442D}" srcOrd="6" destOrd="0" presId="urn:microsoft.com/office/officeart/2005/8/layout/cycle6"/>
    <dgm:cxn modelId="{37F7F7BC-A243-431B-9296-2DED6A416819}" type="presParOf" srcId="{5F0E0242-6C7D-4D6C-999F-EC28986F13E0}" destId="{EEA18491-B85C-4BAD-AAEC-024B21B15348}" srcOrd="7" destOrd="0" presId="urn:microsoft.com/office/officeart/2005/8/layout/cycle6"/>
    <dgm:cxn modelId="{5FDE2F64-6AB2-4116-A44B-B73E215BD020}" type="presParOf" srcId="{5F0E0242-6C7D-4D6C-999F-EC28986F13E0}" destId="{4E0113DD-1C2B-4951-AC80-6205549C5035}" srcOrd="8" destOrd="0" presId="urn:microsoft.com/office/officeart/2005/8/layout/cycle6"/>
    <dgm:cxn modelId="{39F3F5D6-14DB-4529-8331-891A82B37C79}" type="presParOf" srcId="{5F0E0242-6C7D-4D6C-999F-EC28986F13E0}" destId="{84A05834-4E57-4112-951A-7C4161F27762}" srcOrd="9" destOrd="0" presId="urn:microsoft.com/office/officeart/2005/8/layout/cycle6"/>
    <dgm:cxn modelId="{E0383BC9-8FEB-4E39-8D3A-2C0284423957}" type="presParOf" srcId="{5F0E0242-6C7D-4D6C-999F-EC28986F13E0}" destId="{E7E96BEB-BE1B-412D-BBBF-0386053D6EDE}" srcOrd="10" destOrd="0" presId="urn:microsoft.com/office/officeart/2005/8/layout/cycle6"/>
    <dgm:cxn modelId="{C44CAF86-1C10-4DFE-874D-1621A84EA8FC}" type="presParOf" srcId="{5F0E0242-6C7D-4D6C-999F-EC28986F13E0}" destId="{23FB56B6-7932-489E-9865-43E1888F42CB}"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015F-7998-4EC7-B52D-2D5DD9FBEC71}">
      <dsp:nvSpPr>
        <dsp:cNvPr id="0" name=""/>
        <dsp:cNvSpPr/>
      </dsp:nvSpPr>
      <dsp:spPr>
        <a:xfrm>
          <a:off x="1533903" y="78605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803878"/>
        <a:ext cx="329548" cy="401170"/>
      </dsp:txXfrm>
    </dsp:sp>
    <dsp:sp modelId="{EB8625D3-7C6E-4A40-A7D1-CC91438CB129}">
      <dsp:nvSpPr>
        <dsp:cNvPr id="0" name=""/>
        <dsp:cNvSpPr/>
      </dsp:nvSpPr>
      <dsp:spPr>
        <a:xfrm>
          <a:off x="545300" y="1004464"/>
          <a:ext cx="2342409" cy="2342409"/>
        </a:xfrm>
        <a:custGeom>
          <a:avLst/>
          <a:gdLst/>
          <a:ahLst/>
          <a:cxnLst/>
          <a:rect l="0" t="0" r="0" b="0"/>
          <a:pathLst>
            <a:path>
              <a:moveTo>
                <a:pt x="1367112" y="16501"/>
              </a:moveTo>
              <a:arcTo wR="1171204" hR="1171204" stAng="167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53FE45-E1E4-444B-A015-3EA10217FF3F}">
      <dsp:nvSpPr>
        <dsp:cNvPr id="0" name=""/>
        <dsp:cNvSpPr/>
      </dsp:nvSpPr>
      <dsp:spPr>
        <a:xfrm>
          <a:off x="2705107"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722935" y="1975083"/>
        <a:ext cx="329548" cy="401170"/>
      </dsp:txXfrm>
    </dsp:sp>
    <dsp:sp modelId="{B4CA9C77-FE23-495F-99EB-7012A621C129}">
      <dsp:nvSpPr>
        <dsp:cNvPr id="0" name=""/>
        <dsp:cNvSpPr/>
      </dsp:nvSpPr>
      <dsp:spPr>
        <a:xfrm>
          <a:off x="545300" y="1004464"/>
          <a:ext cx="2342409" cy="2342409"/>
        </a:xfrm>
        <a:custGeom>
          <a:avLst/>
          <a:gdLst/>
          <a:ahLst/>
          <a:cxnLst/>
          <a:rect l="0" t="0" r="0" b="0"/>
          <a:pathLst>
            <a:path>
              <a:moveTo>
                <a:pt x="2319273" y="1402849"/>
              </a:moveTo>
              <a:arcTo wR="1171204" hR="1171204" stAng="6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F45BF1-8646-4A08-B6BC-AA8A4C56442D}">
      <dsp:nvSpPr>
        <dsp:cNvPr id="0" name=""/>
        <dsp:cNvSpPr/>
      </dsp:nvSpPr>
      <dsp:spPr>
        <a:xfrm>
          <a:off x="1533903" y="3128460"/>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551731" y="3146288"/>
        <a:ext cx="329548" cy="401170"/>
      </dsp:txXfrm>
    </dsp:sp>
    <dsp:sp modelId="{4E0113DD-1C2B-4951-AC80-6205549C5035}">
      <dsp:nvSpPr>
        <dsp:cNvPr id="0" name=""/>
        <dsp:cNvSpPr/>
      </dsp:nvSpPr>
      <dsp:spPr>
        <a:xfrm>
          <a:off x="545300" y="1004464"/>
          <a:ext cx="2342409" cy="2342409"/>
        </a:xfrm>
        <a:custGeom>
          <a:avLst/>
          <a:gdLst/>
          <a:ahLst/>
          <a:cxnLst/>
          <a:rect l="0" t="0" r="0" b="0"/>
          <a:pathLst>
            <a:path>
              <a:moveTo>
                <a:pt x="975296" y="2325908"/>
              </a:moveTo>
              <a:arcTo wR="1171204" hR="1171204" stAng="5977749"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A05834-4E57-4112-951A-7C4161F27762}">
      <dsp:nvSpPr>
        <dsp:cNvPr id="0" name=""/>
        <dsp:cNvSpPr/>
      </dsp:nvSpPr>
      <dsp:spPr>
        <a:xfrm>
          <a:off x="362698" y="1957255"/>
          <a:ext cx="365204" cy="436826"/>
        </a:xfrm>
        <a:prstGeom prst="roundRect">
          <a:avLst/>
        </a:prstGeom>
        <a:blipFill rotWithShape="0">
          <a:blip xmlns:r="http://schemas.openxmlformats.org/officeDocument/2006/relationships" r:embed="rId1"/>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80526" y="1975083"/>
        <a:ext cx="329548" cy="401170"/>
      </dsp:txXfrm>
    </dsp:sp>
    <dsp:sp modelId="{23FB56B6-7932-489E-9865-43E1888F42CB}">
      <dsp:nvSpPr>
        <dsp:cNvPr id="0" name=""/>
        <dsp:cNvSpPr/>
      </dsp:nvSpPr>
      <dsp:spPr>
        <a:xfrm>
          <a:off x="545300" y="1004464"/>
          <a:ext cx="2342409" cy="2342409"/>
        </a:xfrm>
        <a:custGeom>
          <a:avLst/>
          <a:gdLst/>
          <a:ahLst/>
          <a:cxnLst/>
          <a:rect l="0" t="0" r="0" b="0"/>
          <a:pathLst>
            <a:path>
              <a:moveTo>
                <a:pt x="23136" y="939559"/>
              </a:moveTo>
              <a:arcTo wR="1171204" hR="1171204" stAng="11484442" swAng="41378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583F8-B9A5-FC41-9971-D1D7B7E719D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7AEC8A-D9EA-B444-AA35-5CA707638CE9}"/>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9D9A989-35DC-144C-8463-431BB3715B11}" type="datetimeFigureOut">
              <a:rPr lang="en-US" smtClean="0"/>
              <a:t>9/3/2022</a:t>
            </a:fld>
            <a:endParaRPr lang="en-US"/>
          </a:p>
        </p:txBody>
      </p:sp>
      <p:sp>
        <p:nvSpPr>
          <p:cNvPr id="4" name="Footer Placeholder 3">
            <a:extLst>
              <a:ext uri="{FF2B5EF4-FFF2-40B4-BE49-F238E27FC236}">
                <a16:creationId xmlns:a16="http://schemas.microsoft.com/office/drawing/2014/main" id="{DEDBA640-1462-2C49-86BA-CFEEF4B8019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FC94BA-C8F8-754C-A8F5-46DC7B6471D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0D7F262-AAAD-FA40-B240-326AC07902CB}" type="slidenum">
              <a:rPr lang="en-US" smtClean="0"/>
              <a:t>‹#›</a:t>
            </a:fld>
            <a:endParaRPr lang="en-US"/>
          </a:p>
        </p:txBody>
      </p:sp>
    </p:spTree>
    <p:extLst>
      <p:ext uri="{BB962C8B-B14F-4D97-AF65-F5344CB8AC3E}">
        <p14:creationId xmlns:p14="http://schemas.microsoft.com/office/powerpoint/2010/main" val="2316402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B8B4118-B239-C34C-8B76-51391491D3A1}" type="datetimeFigureOut">
              <a:rPr lang="en-US" smtClean="0"/>
              <a:t>9/3/2022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70AD296-9421-DA41-88D7-3DEC3FFD09D2}" type="slidenum">
              <a:rPr lang="en-US" smtClean="0"/>
              <a:t>‹#›</a:t>
            </a:fld>
            <a:endParaRPr lang="en-US"/>
          </a:p>
        </p:txBody>
      </p:sp>
    </p:spTree>
    <p:extLst>
      <p:ext uri="{BB962C8B-B14F-4D97-AF65-F5344CB8AC3E}">
        <p14:creationId xmlns:p14="http://schemas.microsoft.com/office/powerpoint/2010/main" val="172729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taking an economics lens at this stuff and ask how it will affect the performance of the system in equilibrium</a:t>
            </a:r>
          </a:p>
        </p:txBody>
      </p:sp>
      <p:sp>
        <p:nvSpPr>
          <p:cNvPr id="4" name="Slide Number Placeholder 3"/>
          <p:cNvSpPr>
            <a:spLocks noGrp="1"/>
          </p:cNvSpPr>
          <p:nvPr>
            <p:ph type="sldNum" sz="quarter" idx="5"/>
          </p:nvPr>
        </p:nvSpPr>
        <p:spPr/>
        <p:txBody>
          <a:bodyPr/>
          <a:lstStyle/>
          <a:p>
            <a:fld id="{770AD296-9421-DA41-88D7-3DEC3FFD09D2}" type="slidenum">
              <a:rPr lang="en-US" smtClean="0"/>
              <a:t>2</a:t>
            </a:fld>
            <a:endParaRPr lang="en-US" dirty="0"/>
          </a:p>
        </p:txBody>
      </p:sp>
    </p:spTree>
    <p:extLst>
      <p:ext uri="{BB962C8B-B14F-4D97-AF65-F5344CB8AC3E}">
        <p14:creationId xmlns:p14="http://schemas.microsoft.com/office/powerpoint/2010/main" val="82035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analysis, we use a simple model. We call it a consensus game.</a:t>
            </a:r>
          </a:p>
        </p:txBody>
      </p:sp>
      <p:sp>
        <p:nvSpPr>
          <p:cNvPr id="4" name="Slide Number Placeholder 3"/>
          <p:cNvSpPr>
            <a:spLocks noGrp="1"/>
          </p:cNvSpPr>
          <p:nvPr>
            <p:ph type="sldNum" sz="quarter" idx="5"/>
          </p:nvPr>
        </p:nvSpPr>
        <p:spPr/>
        <p:txBody>
          <a:bodyPr/>
          <a:lstStyle/>
          <a:p>
            <a:fld id="{770AD296-9421-DA41-88D7-3DEC3FFD09D2}" type="slidenum">
              <a:rPr lang="en-US" smtClean="0"/>
              <a:t>5</a:t>
            </a:fld>
            <a:endParaRPr lang="en-US"/>
          </a:p>
        </p:txBody>
      </p:sp>
    </p:spTree>
    <p:extLst>
      <p:ext uri="{BB962C8B-B14F-4D97-AF65-F5344CB8AC3E}">
        <p14:creationId xmlns:p14="http://schemas.microsoft.com/office/powerpoint/2010/main" val="32980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contribution here is interpreting blockchain BFT protocols withing economics framework, so that we can derive further insights and implications. First thing we do is to characterize all symmetric equilibria in this simple model. We start with what could be a candidate symmetric equilibrium, and then we pin down conditions under which it exists.</a:t>
            </a:r>
          </a:p>
        </p:txBody>
      </p:sp>
      <p:sp>
        <p:nvSpPr>
          <p:cNvPr id="4" name="Slide Number Placeholder 3"/>
          <p:cNvSpPr>
            <a:spLocks noGrp="1"/>
          </p:cNvSpPr>
          <p:nvPr>
            <p:ph type="sldNum" sz="quarter" idx="5"/>
          </p:nvPr>
        </p:nvSpPr>
        <p:spPr/>
        <p:txBody>
          <a:bodyPr/>
          <a:lstStyle/>
          <a:p>
            <a:fld id="{770AD296-9421-DA41-88D7-3DEC3FFD09D2}" type="slidenum">
              <a:rPr lang="en-US" smtClean="0"/>
              <a:t>14</a:t>
            </a:fld>
            <a:endParaRPr lang="en-US"/>
          </a:p>
        </p:txBody>
      </p:sp>
    </p:spTree>
    <p:extLst>
      <p:ext uri="{BB962C8B-B14F-4D97-AF65-F5344CB8AC3E}">
        <p14:creationId xmlns:p14="http://schemas.microsoft.com/office/powerpoint/2010/main" val="34275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candidate equilibrium, a node can make a couple of inferences from the # of messages it received</a:t>
            </a:r>
          </a:p>
        </p:txBody>
      </p:sp>
      <p:sp>
        <p:nvSpPr>
          <p:cNvPr id="4" name="Slide Number Placeholder 3"/>
          <p:cNvSpPr>
            <a:spLocks noGrp="1"/>
          </p:cNvSpPr>
          <p:nvPr>
            <p:ph type="sldNum" sz="quarter" idx="5"/>
          </p:nvPr>
        </p:nvSpPr>
        <p:spPr/>
        <p:txBody>
          <a:bodyPr/>
          <a:lstStyle/>
          <a:p>
            <a:fld id="{770AD296-9421-DA41-88D7-3DEC3FFD09D2}" type="slidenum">
              <a:rPr lang="en-US" smtClean="0"/>
              <a:t>15</a:t>
            </a:fld>
            <a:endParaRPr lang="en-US"/>
          </a:p>
        </p:txBody>
      </p:sp>
    </p:spTree>
    <p:extLst>
      <p:ext uri="{BB962C8B-B14F-4D97-AF65-F5344CB8AC3E}">
        <p14:creationId xmlns:p14="http://schemas.microsoft.com/office/powerpoint/2010/main" val="356609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given the # of received messages, a node can make inferences about # other nodes received</a:t>
            </a:r>
          </a:p>
        </p:txBody>
      </p:sp>
      <p:sp>
        <p:nvSpPr>
          <p:cNvPr id="4" name="Slide Number Placeholder 3"/>
          <p:cNvSpPr>
            <a:spLocks noGrp="1"/>
          </p:cNvSpPr>
          <p:nvPr>
            <p:ph type="sldNum" sz="quarter" idx="5"/>
          </p:nvPr>
        </p:nvSpPr>
        <p:spPr/>
        <p:txBody>
          <a:bodyPr/>
          <a:lstStyle/>
          <a:p>
            <a:fld id="{770AD296-9421-DA41-88D7-3DEC3FFD09D2}" type="slidenum">
              <a:rPr lang="en-US" smtClean="0"/>
              <a:t>16</a:t>
            </a:fld>
            <a:endParaRPr lang="en-US"/>
          </a:p>
        </p:txBody>
      </p:sp>
    </p:spTree>
    <p:extLst>
      <p:ext uri="{BB962C8B-B14F-4D97-AF65-F5344CB8AC3E}">
        <p14:creationId xmlns:p14="http://schemas.microsoft.com/office/powerpoint/2010/main" val="31899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Byzantine nodes can coordinate, all other rational nodes may get anywhere between -f and +f than me (with the constraint that the number of messages is between 0 and (n-f)</a:t>
            </a:r>
            <a:r>
              <a:rPr lang="en-US" dirty="0" err="1"/>
              <a:t>q+f</a:t>
            </a:r>
            <a:r>
              <a:rPr lang="en-US" dirty="0"/>
              <a:t>), and Byzantine nodes can deliver any number in that range with perfect precision</a:t>
            </a:r>
          </a:p>
        </p:txBody>
      </p:sp>
      <p:sp>
        <p:nvSpPr>
          <p:cNvPr id="4" name="Slide Number Placeholder 3"/>
          <p:cNvSpPr>
            <a:spLocks noGrp="1"/>
          </p:cNvSpPr>
          <p:nvPr>
            <p:ph type="sldNum" sz="quarter" idx="5"/>
          </p:nvPr>
        </p:nvSpPr>
        <p:spPr/>
        <p:txBody>
          <a:bodyPr/>
          <a:lstStyle/>
          <a:p>
            <a:fld id="{770AD296-9421-DA41-88D7-3DEC3FFD09D2}" type="slidenum">
              <a:rPr lang="en-US" smtClean="0"/>
              <a:t>17</a:t>
            </a:fld>
            <a:endParaRPr lang="en-US"/>
          </a:p>
        </p:txBody>
      </p:sp>
    </p:spTree>
    <p:extLst>
      <p:ext uri="{BB962C8B-B14F-4D97-AF65-F5344CB8AC3E}">
        <p14:creationId xmlns:p14="http://schemas.microsoft.com/office/powerpoint/2010/main" val="50929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inferences allow the nodes to make commit decisions.</a:t>
            </a:r>
          </a:p>
          <a:p>
            <a:r>
              <a:rPr lang="en-US" dirty="0"/>
              <a:t>We use iterated deletion of dominated strategies to find out.</a:t>
            </a:r>
          </a:p>
        </p:txBody>
      </p:sp>
      <p:sp>
        <p:nvSpPr>
          <p:cNvPr id="4" name="Slide Number Placeholder 3"/>
          <p:cNvSpPr>
            <a:spLocks noGrp="1"/>
          </p:cNvSpPr>
          <p:nvPr>
            <p:ph type="sldNum" sz="quarter" idx="5"/>
          </p:nvPr>
        </p:nvSpPr>
        <p:spPr/>
        <p:txBody>
          <a:bodyPr/>
          <a:lstStyle/>
          <a:p>
            <a:fld id="{770AD296-9421-DA41-88D7-3DEC3FFD09D2}" type="slidenum">
              <a:rPr lang="en-US" smtClean="0"/>
              <a:t>20</a:t>
            </a:fld>
            <a:endParaRPr lang="en-US"/>
          </a:p>
        </p:txBody>
      </p:sp>
    </p:spTree>
    <p:extLst>
      <p:ext uri="{BB962C8B-B14F-4D97-AF65-F5344CB8AC3E}">
        <p14:creationId xmlns:p14="http://schemas.microsoft.com/office/powerpoint/2010/main" val="34965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0AD296-9421-DA41-88D7-3DEC3FFD09D2}" type="slidenum">
              <a:rPr lang="en-US" smtClean="0"/>
              <a:t>32</a:t>
            </a:fld>
            <a:endParaRPr lang="en-US"/>
          </a:p>
        </p:txBody>
      </p:sp>
    </p:spTree>
    <p:extLst>
      <p:ext uri="{BB962C8B-B14F-4D97-AF65-F5344CB8AC3E}">
        <p14:creationId xmlns:p14="http://schemas.microsoft.com/office/powerpoint/2010/main" val="275793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FEF2-FDE2-48C3-8695-6E42DDAF6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D9E260-FA30-452C-9955-900D7E82B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E0FB2C-C82A-45DC-9D70-52EFC80CAECC}"/>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5" name="Footer Placeholder 4">
            <a:extLst>
              <a:ext uri="{FF2B5EF4-FFF2-40B4-BE49-F238E27FC236}">
                <a16:creationId xmlns:a16="http://schemas.microsoft.com/office/drawing/2014/main" id="{E95B9477-7300-4188-B8AC-A96868833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65814-B723-4A11-A94F-205DD17A3D2E}"/>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327730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9D8D-5A66-4FAD-AE85-FC40FC4E1F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331E2-4311-48A3-8824-0EA1BF0B3E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A56FF-EFED-41B4-A39B-B1BE8B6D977B}"/>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5" name="Footer Placeholder 4">
            <a:extLst>
              <a:ext uri="{FF2B5EF4-FFF2-40B4-BE49-F238E27FC236}">
                <a16:creationId xmlns:a16="http://schemas.microsoft.com/office/drawing/2014/main" id="{77EA2FC2-787B-4720-9A41-581E672C2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571E6-2B40-4308-8802-E98CA9729B60}"/>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12216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C4F4E-40E1-4DE4-B1D5-FB68567D27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803B84-42AE-4039-8E7A-0CCDB7785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783E8-3DC7-42B9-A307-E21863C69B91}"/>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5" name="Footer Placeholder 4">
            <a:extLst>
              <a:ext uri="{FF2B5EF4-FFF2-40B4-BE49-F238E27FC236}">
                <a16:creationId xmlns:a16="http://schemas.microsoft.com/office/drawing/2014/main" id="{75C4194B-23E2-4F95-8FB3-810A4A3BE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F6357-40F4-4F7A-B8AC-5EF7F922FE3A}"/>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44239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B54DA-671A-4D0F-95A6-A4AEC860E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0C857-FF54-49FA-ABAC-295F9AA62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3215D-41E6-4453-8109-95EE577FE148}"/>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5" name="Footer Placeholder 4">
            <a:extLst>
              <a:ext uri="{FF2B5EF4-FFF2-40B4-BE49-F238E27FC236}">
                <a16:creationId xmlns:a16="http://schemas.microsoft.com/office/drawing/2014/main" id="{020E396A-9D6F-4715-813F-028A44A0F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873C7-D62E-4F43-B3B6-260F9241C178}"/>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128472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2677-450C-40EB-8F7A-FD9741169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71BCDF-A3AF-41D8-8AE1-3743FF5C2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DBDC9-3725-4AB4-BF8A-273FB5952F5E}"/>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5" name="Footer Placeholder 4">
            <a:extLst>
              <a:ext uri="{FF2B5EF4-FFF2-40B4-BE49-F238E27FC236}">
                <a16:creationId xmlns:a16="http://schemas.microsoft.com/office/drawing/2014/main" id="{9735B9C3-1226-4A5C-9C65-4651473A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6A316-F124-430D-9E4B-1A58CB309847}"/>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258425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0B04-9B79-4146-9B3C-7EBA98CB6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5775B-5775-4ED2-B2B4-DB835D9790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33D8C-C1B7-44B4-AA33-8D7101FC7A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50E6BC-E32B-43FD-89FD-38CB6A850CB2}"/>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6" name="Footer Placeholder 5">
            <a:extLst>
              <a:ext uri="{FF2B5EF4-FFF2-40B4-BE49-F238E27FC236}">
                <a16:creationId xmlns:a16="http://schemas.microsoft.com/office/drawing/2014/main" id="{D6979A32-C30A-4F90-9C49-78087036B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8A37D-FD5B-4438-B686-879D41380340}"/>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23654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FDEC-0873-4A27-AF2C-BA03BC84E2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A1ED2-65D8-43A7-99BA-16B9ECCBC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BC6AE-944E-477F-853E-EEF7FFCC45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BB7F2-B934-428D-8AC9-A2526F15C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C4BF-1B6A-4FED-B4E9-B7BADC9EF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1B1EDD-9358-4103-8010-03EC33EEE6BC}"/>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8" name="Footer Placeholder 7">
            <a:extLst>
              <a:ext uri="{FF2B5EF4-FFF2-40B4-BE49-F238E27FC236}">
                <a16:creationId xmlns:a16="http://schemas.microsoft.com/office/drawing/2014/main" id="{FCC5D5B2-6A8C-4EC6-9658-A4C8D1446D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706261-E2F4-47D7-A978-879159CA9E57}"/>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85588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3101-2396-431A-A14E-9F21665751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58752-640E-41AE-A1F9-65F54CE7A84B}"/>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4" name="Footer Placeholder 3">
            <a:extLst>
              <a:ext uri="{FF2B5EF4-FFF2-40B4-BE49-F238E27FC236}">
                <a16:creationId xmlns:a16="http://schemas.microsoft.com/office/drawing/2014/main" id="{48BF9554-8F31-45D2-921A-FD4121EA2F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3A72A2-AB8B-4ECD-A367-37715CD1BB2F}"/>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411407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90264-4F7E-4407-BE19-1F4838B75DD0}"/>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3" name="Footer Placeholder 2">
            <a:extLst>
              <a:ext uri="{FF2B5EF4-FFF2-40B4-BE49-F238E27FC236}">
                <a16:creationId xmlns:a16="http://schemas.microsoft.com/office/drawing/2014/main" id="{5798D34C-52C8-4FCB-B385-4DD01A1B8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51D916-DC3C-425A-91AB-E694FB27C04D}"/>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113662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B39D-64FE-4771-AD08-34207693D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27671-6ADF-4F8F-80EC-5EFBF73BD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B81473-DE3C-4E29-BE9B-B5F318C59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542FBD-AC86-4DFA-B60D-BAA58B62E89A}"/>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6" name="Footer Placeholder 5">
            <a:extLst>
              <a:ext uri="{FF2B5EF4-FFF2-40B4-BE49-F238E27FC236}">
                <a16:creationId xmlns:a16="http://schemas.microsoft.com/office/drawing/2014/main" id="{D6FE6BA1-6D27-4D3B-957B-DCC2267D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13F13-9230-407D-BB12-9064D0291BDE}"/>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196876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9937-EF55-47CE-84FF-78B68DE94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0A5EBF-1917-4111-B2B6-557AD29A53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5D9DA2-3005-450F-ABD0-1291BD54B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B0019-C06F-4F4E-9F76-D05DD41F8D5B}"/>
              </a:ext>
            </a:extLst>
          </p:cNvPr>
          <p:cNvSpPr>
            <a:spLocks noGrp="1"/>
          </p:cNvSpPr>
          <p:nvPr>
            <p:ph type="dt" sz="half" idx="10"/>
          </p:nvPr>
        </p:nvSpPr>
        <p:spPr/>
        <p:txBody>
          <a:bodyPr/>
          <a:lstStyle/>
          <a:p>
            <a:fld id="{24A77D2F-3C95-416A-9CD9-9DC3F3151B01}" type="datetimeFigureOut">
              <a:rPr lang="en-US" smtClean="0"/>
              <a:t>9/3/2022</a:t>
            </a:fld>
            <a:endParaRPr lang="en-US"/>
          </a:p>
        </p:txBody>
      </p:sp>
      <p:sp>
        <p:nvSpPr>
          <p:cNvPr id="6" name="Footer Placeholder 5">
            <a:extLst>
              <a:ext uri="{FF2B5EF4-FFF2-40B4-BE49-F238E27FC236}">
                <a16:creationId xmlns:a16="http://schemas.microsoft.com/office/drawing/2014/main" id="{D25EFA05-2E98-482D-BBA1-8A614B787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4F404-A09F-4E80-B00F-08877AFBD2D6}"/>
              </a:ext>
            </a:extLst>
          </p:cNvPr>
          <p:cNvSpPr>
            <a:spLocks noGrp="1"/>
          </p:cNvSpPr>
          <p:nvPr>
            <p:ph type="sldNum" sz="quarter" idx="12"/>
          </p:nvPr>
        </p:nvSpPr>
        <p:spPr/>
        <p:txBody>
          <a:bodyPr/>
          <a:lstStyle/>
          <a:p>
            <a:fld id="{47194681-90AF-4426-8AE1-34297143B84D}" type="slidenum">
              <a:rPr lang="en-US" smtClean="0"/>
              <a:t>‹#›</a:t>
            </a:fld>
            <a:endParaRPr lang="en-US"/>
          </a:p>
        </p:txBody>
      </p:sp>
    </p:spTree>
    <p:extLst>
      <p:ext uri="{BB962C8B-B14F-4D97-AF65-F5344CB8AC3E}">
        <p14:creationId xmlns:p14="http://schemas.microsoft.com/office/powerpoint/2010/main" val="242786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15BFB-78F6-4405-BA79-DDF051195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9B73B-DBB7-4DD5-ADEE-B9BF05ED7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B47F1-F9B6-4C18-B92C-E210F6BAA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77D2F-3C95-416A-9CD9-9DC3F3151B01}" type="datetimeFigureOut">
              <a:rPr lang="en-US" smtClean="0"/>
              <a:t>9/3/2022</a:t>
            </a:fld>
            <a:endParaRPr lang="en-US"/>
          </a:p>
        </p:txBody>
      </p:sp>
      <p:sp>
        <p:nvSpPr>
          <p:cNvPr id="5" name="Footer Placeholder 4">
            <a:extLst>
              <a:ext uri="{FF2B5EF4-FFF2-40B4-BE49-F238E27FC236}">
                <a16:creationId xmlns:a16="http://schemas.microsoft.com/office/drawing/2014/main" id="{BD5EB667-366C-4CF1-BA38-80705D657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05596-1790-4616-AE44-854FB70E3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94681-90AF-4426-8AE1-34297143B84D}" type="slidenum">
              <a:rPr lang="en-US" smtClean="0"/>
              <a:t>‹#›</a:t>
            </a:fld>
            <a:endParaRPr lang="en-US"/>
          </a:p>
        </p:txBody>
      </p:sp>
    </p:spTree>
    <p:extLst>
      <p:ext uri="{BB962C8B-B14F-4D97-AF65-F5344CB8AC3E}">
        <p14:creationId xmlns:p14="http://schemas.microsoft.com/office/powerpoint/2010/main" val="1226168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0.png"/><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0.png"/><Relationship Id="rId4" Type="http://schemas.openxmlformats.org/officeDocument/2006/relationships/image" Target="../media/image90.png"/><Relationship Id="rId9" Type="http://schemas.openxmlformats.org/officeDocument/2006/relationships/image" Target="../media/image140.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8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00.png"/><Relationship Id="rId10" Type="http://schemas.openxmlformats.org/officeDocument/2006/relationships/image" Target="../media/image15.png"/><Relationship Id="rId4" Type="http://schemas.openxmlformats.org/officeDocument/2006/relationships/image" Target="../media/image90.png"/><Relationship Id="rId9" Type="http://schemas.openxmlformats.org/officeDocument/2006/relationships/image" Target="../media/image140.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0.png"/><Relationship Id="rId3" Type="http://schemas.openxmlformats.org/officeDocument/2006/relationships/image" Target="../media/image9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0.png"/><Relationship Id="rId4" Type="http://schemas.openxmlformats.org/officeDocument/2006/relationships/image" Target="../media/image9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0.png"/><Relationship Id="rId7"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0.png"/><Relationship Id="rId7"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0.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0.png"/><Relationship Id="rId7"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0.png"/><Relationship Id="rId9" Type="http://schemas.openxmlformats.org/officeDocument/2006/relationships/image" Target="../media/image210.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0.png"/><Relationship Id="rId7"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0.png"/><Relationship Id="rId9" Type="http://schemas.openxmlformats.org/officeDocument/2006/relationships/image" Target="../media/image210.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0.png"/><Relationship Id="rId7"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00.png"/><Relationship Id="rId9" Type="http://schemas.openxmlformats.org/officeDocument/2006/relationships/image" Target="../media/image210.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0.png"/><Relationship Id="rId7"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00.png"/><Relationship Id="rId9" Type="http://schemas.openxmlformats.org/officeDocument/2006/relationships/image" Target="../media/image210.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0.png"/><Relationship Id="rId7" Type="http://schemas.openxmlformats.org/officeDocument/2006/relationships/image" Target="../media/image1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00.png"/><Relationship Id="rId9" Type="http://schemas.openxmlformats.org/officeDocument/2006/relationships/image" Target="../media/image210.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21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jpeg"/><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9B39-2F54-4191-BD03-42C5CA98B57F}"/>
              </a:ext>
            </a:extLst>
          </p:cNvPr>
          <p:cNvSpPr>
            <a:spLocks noGrp="1"/>
          </p:cNvSpPr>
          <p:nvPr>
            <p:ph type="ctrTitle"/>
          </p:nvPr>
        </p:nvSpPr>
        <p:spPr>
          <a:xfrm>
            <a:off x="1315453" y="1122363"/>
            <a:ext cx="9561094" cy="2387600"/>
          </a:xfrm>
        </p:spPr>
        <p:txBody>
          <a:bodyPr>
            <a:normAutofit fontScale="90000"/>
          </a:bodyPr>
          <a:lstStyle/>
          <a:p>
            <a:r>
              <a:rPr lang="en-US" dirty="0"/>
              <a:t>An Economic Model of Consensus on Distributed Ledgers</a:t>
            </a:r>
          </a:p>
        </p:txBody>
      </p:sp>
      <p:sp>
        <p:nvSpPr>
          <p:cNvPr id="3" name="Subtitle 2">
            <a:extLst>
              <a:ext uri="{FF2B5EF4-FFF2-40B4-BE49-F238E27FC236}">
                <a16:creationId xmlns:a16="http://schemas.microsoft.com/office/drawing/2014/main" id="{C3289657-5A0C-4A37-9E37-1880140E7883}"/>
              </a:ext>
            </a:extLst>
          </p:cNvPr>
          <p:cNvSpPr>
            <a:spLocks noGrp="1"/>
          </p:cNvSpPr>
          <p:nvPr>
            <p:ph type="subTitle" idx="1"/>
          </p:nvPr>
        </p:nvSpPr>
        <p:spPr/>
        <p:txBody>
          <a:bodyPr>
            <a:normAutofit lnSpcReduction="10000"/>
          </a:bodyPr>
          <a:lstStyle/>
          <a:p>
            <a:endParaRPr lang="en-US" dirty="0"/>
          </a:p>
          <a:p>
            <a:r>
              <a:rPr lang="en-US" dirty="0"/>
              <a:t>Hanna Halaburda, NYU Stern </a:t>
            </a:r>
          </a:p>
          <a:p>
            <a:r>
              <a:rPr lang="en-US" dirty="0"/>
              <a:t>Zhiguo He, Chicago Booth and NBER </a:t>
            </a:r>
          </a:p>
          <a:p>
            <a:r>
              <a:rPr lang="en-US" dirty="0"/>
              <a:t>Jiasun Li, George Mason</a:t>
            </a:r>
          </a:p>
        </p:txBody>
      </p:sp>
    </p:spTree>
    <p:extLst>
      <p:ext uri="{BB962C8B-B14F-4D97-AF65-F5344CB8AC3E}">
        <p14:creationId xmlns:p14="http://schemas.microsoft.com/office/powerpoint/2010/main" val="94871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Two types of nodes</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321728" cy="4351338"/>
          </a:xfrm>
        </p:spPr>
        <p:txBody>
          <a:bodyPr>
            <a:normAutofit fontScale="92500"/>
          </a:bodyPr>
          <a:lstStyle/>
          <a:p>
            <a:r>
              <a:rPr lang="en-US" sz="2400" dirty="0"/>
              <a:t>Measure </a:t>
            </a:r>
            <a:r>
              <a:rPr lang="en-US" sz="2400" i="1" dirty="0"/>
              <a:t>f</a:t>
            </a:r>
            <a:r>
              <a:rPr lang="en-US" sz="2400" dirty="0"/>
              <a:t> of </a:t>
            </a:r>
            <a:r>
              <a:rPr lang="en-US" sz="2400" b="1" dirty="0"/>
              <a:t>Byzantine</a:t>
            </a:r>
            <a:r>
              <a:rPr lang="en-US" sz="2400" dirty="0"/>
              <a:t> nodes, who may take arbitrary actions;</a:t>
            </a:r>
          </a:p>
          <a:p>
            <a:r>
              <a:rPr lang="en-US" sz="2400" dirty="0">
                <a:solidFill>
                  <a:schemeClr val="bg1"/>
                </a:solidFill>
              </a:rPr>
              <a:t>Measure </a:t>
            </a:r>
            <a:r>
              <a:rPr lang="en-US" sz="2400" i="1" dirty="0">
                <a:solidFill>
                  <a:schemeClr val="bg1"/>
                </a:solidFill>
              </a:rPr>
              <a:t>n−f</a:t>
            </a:r>
            <a:r>
              <a:rPr lang="en-US" sz="2400" dirty="0">
                <a:solidFill>
                  <a:schemeClr val="bg1"/>
                </a:solidFill>
              </a:rPr>
              <a:t> of rational nodes, who maximize utilities:</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400" dirty="0">
              <a:solidFill>
                <a:schemeClr val="bg1"/>
              </a:solidFill>
            </a:endParaRPr>
          </a:p>
          <a:p>
            <a:pPr marL="0" indent="0" algn="ctr">
              <a:buNone/>
            </a:pPr>
            <a:endParaRPr lang="en-US" sz="1100" dirty="0">
              <a:solidFill>
                <a:schemeClr val="bg1"/>
              </a:solidFill>
            </a:endParaRPr>
          </a:p>
          <a:p>
            <a:pPr marL="0" indent="0" algn="ctr">
              <a:buNone/>
            </a:pPr>
            <a:endParaRPr lang="en-US" sz="1600" dirty="0">
              <a:solidFill>
                <a:schemeClr val="bg1"/>
              </a:solidFill>
            </a:endParaRPr>
          </a:p>
          <a:p>
            <a:pPr marL="0" indent="0" algn="ctr">
              <a:buNone/>
            </a:pPr>
            <a:r>
              <a:rPr lang="en-US" sz="1600" dirty="0">
                <a:solidFill>
                  <a:schemeClr val="bg1"/>
                </a:solidFill>
              </a:rPr>
              <a:t>Consensus succeeds </a:t>
            </a:r>
            <a:r>
              <a:rPr lang="en-US" sz="1600" dirty="0" err="1">
                <a:solidFill>
                  <a:schemeClr val="bg1"/>
                </a:solidFill>
              </a:rPr>
              <a:t>iff</a:t>
            </a:r>
            <a:r>
              <a:rPr lang="en-US" sz="1600" dirty="0">
                <a:solidFill>
                  <a:schemeClr val="bg1"/>
                </a:solidFill>
              </a:rPr>
              <a:t> “almost all” (measure </a:t>
            </a:r>
            <a:r>
              <a:rPr lang="en-US" sz="1600" i="1" dirty="0">
                <a:solidFill>
                  <a:schemeClr val="bg1"/>
                </a:solidFill>
              </a:rPr>
              <a:t>n−f</a:t>
            </a:r>
            <a:r>
              <a:rPr lang="en-US" sz="1600" dirty="0">
                <a:solidFill>
                  <a:schemeClr val="bg1"/>
                </a:solidFill>
              </a:rPr>
              <a:t>) rational nodes commit</a:t>
            </a:r>
          </a:p>
          <a:p>
            <a:r>
              <a:rPr lang="en-US" sz="2400" dirty="0">
                <a:solidFill>
                  <a:schemeClr val="bg1"/>
                </a:solidFill>
              </a:rPr>
              <a:t>A dynamic game of imperfect info. w/ “cheap talk” &amp;“coordination”</a:t>
            </a:r>
          </a:p>
          <a:p>
            <a:pPr marL="0" indent="0">
              <a:buNone/>
            </a:pPr>
            <a:r>
              <a:rPr lang="en-US" sz="2400" dirty="0">
                <a:solidFill>
                  <a:schemeClr val="bg1"/>
                </a:solidFill>
              </a:rPr>
              <a:t>Solution concept: </a:t>
            </a:r>
          </a:p>
          <a:p>
            <a:r>
              <a:rPr lang="en-US" sz="2400" dirty="0">
                <a:solidFill>
                  <a:schemeClr val="bg1"/>
                </a:solidFill>
              </a:rPr>
              <a:t>perfect Bayesian </a:t>
            </a:r>
            <a:r>
              <a:rPr lang="en-US" sz="2400" dirty="0" err="1">
                <a:solidFill>
                  <a:schemeClr val="bg1"/>
                </a:solidFill>
              </a:rPr>
              <a:t>eqm</a:t>
            </a:r>
            <a:r>
              <a:rPr lang="en-US" sz="2400" dirty="0">
                <a:solidFill>
                  <a:schemeClr val="bg1"/>
                </a:solidFill>
              </a:rPr>
              <a:t> + multi-priors over Byzantine strategies </a:t>
            </a:r>
          </a:p>
          <a:p>
            <a:pPr marL="0" indent="0">
              <a:buNone/>
            </a:pPr>
            <a:endParaRPr lang="en-US" sz="1600" b="1" dirty="0">
              <a:solidFill>
                <a:schemeClr val="tx1">
                  <a:lumMod val="95000"/>
                  <a:lumOff val="5000"/>
                </a:schemeClr>
              </a:solidFill>
            </a:endParaRPr>
          </a:p>
        </p:txBody>
      </p:sp>
      <p:graphicFrame>
        <p:nvGraphicFramePr>
          <p:cNvPr id="21" name="Table 20">
            <a:extLst>
              <a:ext uri="{FF2B5EF4-FFF2-40B4-BE49-F238E27FC236}">
                <a16:creationId xmlns:a16="http://schemas.microsoft.com/office/drawing/2014/main" id="{FBBADC8B-27A6-45ED-B02C-2F7667DD19D9}"/>
              </a:ext>
            </a:extLst>
          </p:cNvPr>
          <p:cNvGraphicFramePr>
            <a:graphicFrameLocks noGrp="1"/>
          </p:cNvGraphicFramePr>
          <p:nvPr>
            <p:extLst>
              <p:ext uri="{D42A27DB-BD31-4B8C-83A1-F6EECF244321}">
                <p14:modId xmlns:p14="http://schemas.microsoft.com/office/powerpoint/2010/main" val="2824908177"/>
              </p:ext>
            </p:extLst>
          </p:nvPr>
        </p:nvGraphicFramePr>
        <p:xfrm>
          <a:off x="1157082" y="2853694"/>
          <a:ext cx="6483927" cy="1463040"/>
        </p:xfrm>
        <a:graphic>
          <a:graphicData uri="http://schemas.openxmlformats.org/drawingml/2006/table">
            <a:tbl>
              <a:tblPr firstRow="1" bandRow="1">
                <a:tableStyleId>{5C22544A-7EE6-4342-B048-85BDC9FD1C3A}</a:tableStyleId>
              </a:tblPr>
              <a:tblGrid>
                <a:gridCol w="2419927">
                  <a:extLst>
                    <a:ext uri="{9D8B030D-6E8A-4147-A177-3AD203B41FA5}">
                      <a16:colId xmlns:a16="http://schemas.microsoft.com/office/drawing/2014/main" val="1268648958"/>
                    </a:ext>
                  </a:extLst>
                </a:gridCol>
                <a:gridCol w="1902691">
                  <a:extLst>
                    <a:ext uri="{9D8B030D-6E8A-4147-A177-3AD203B41FA5}">
                      <a16:colId xmlns:a16="http://schemas.microsoft.com/office/drawing/2014/main" val="2107771702"/>
                    </a:ext>
                  </a:extLst>
                </a:gridCol>
                <a:gridCol w="2161309">
                  <a:extLst>
                    <a:ext uri="{9D8B030D-6E8A-4147-A177-3AD203B41FA5}">
                      <a16:colId xmlns:a16="http://schemas.microsoft.com/office/drawing/2014/main" val="2843534372"/>
                    </a:ext>
                  </a:extLst>
                </a:gridCol>
              </a:tblGrid>
              <a:tr h="336210">
                <a:tc>
                  <a:txBody>
                    <a:bodyPr/>
                    <a:lstStyle/>
                    <a:p>
                      <a:pPr algn="ctr"/>
                      <a:endParaRPr lang="en-US" dirty="0"/>
                    </a:p>
                  </a:txBody>
                  <a:tcPr>
                    <a:noFill/>
                  </a:tcPr>
                </a:tc>
                <a:tc gridSpan="2">
                  <a:txBody>
                    <a:bodyPr/>
                    <a:lstStyle/>
                    <a:p>
                      <a:pPr algn="ctr"/>
                      <a:r>
                        <a:rPr lang="en-US" sz="1800" b="0" i="0" kern="1200" dirty="0">
                          <a:solidFill>
                            <a:schemeClr val="bg1"/>
                          </a:solidFill>
                          <a:effectLst/>
                          <a:latin typeface="+mn-lt"/>
                          <a:ea typeface="+mn-ea"/>
                          <a:cs typeface="+mn-cs"/>
                        </a:rPr>
                        <a:t>if consensus on message</a:t>
                      </a:r>
                      <a:endParaRPr lang="en-US" dirty="0">
                        <a:solidFill>
                          <a:schemeClr val="bg1"/>
                        </a:solidFill>
                      </a:endParaRPr>
                    </a:p>
                  </a:txBody>
                  <a:tcPr>
                    <a:noFill/>
                  </a:tcPr>
                </a:tc>
                <a:tc hMerge="1">
                  <a:txBody>
                    <a:bodyPr/>
                    <a:lstStyle/>
                    <a:p>
                      <a:endParaRPr lang="en-US" dirty="0"/>
                    </a:p>
                  </a:txBody>
                  <a:tcPr/>
                </a:tc>
                <a:extLst>
                  <a:ext uri="{0D108BD9-81ED-4DB2-BD59-A6C34878D82A}">
                    <a16:rowId xmlns:a16="http://schemas.microsoft.com/office/drawing/2014/main" val="3800008977"/>
                  </a:ext>
                </a:extLst>
              </a:tr>
              <a:tr h="336210">
                <a:tc>
                  <a:txBody>
                    <a:bodyPr/>
                    <a:lstStyle/>
                    <a:p>
                      <a:pPr algn="ctr"/>
                      <a:endParaRPr lang="en-US" dirty="0">
                        <a:solidFill>
                          <a:schemeClr val="bg1"/>
                        </a:solidFill>
                      </a:endParaRPr>
                    </a:p>
                  </a:txBody>
                  <a:tcPr>
                    <a:noFill/>
                  </a:tcPr>
                </a:tc>
                <a:tc>
                  <a:txBody>
                    <a:bodyPr/>
                    <a:lstStyle/>
                    <a:p>
                      <a:pPr algn="ctr"/>
                      <a:r>
                        <a:rPr lang="en-US" dirty="0">
                          <a:solidFill>
                            <a:schemeClr val="bg1"/>
                          </a:solidFill>
                          <a:highlight>
                            <a:srgbClr val="FFFFFF"/>
                          </a:highlight>
                        </a:rPr>
                        <a:t>Succeeds</a:t>
                      </a:r>
                    </a:p>
                  </a:txBody>
                  <a:tcPr>
                    <a:solidFill>
                      <a:srgbClr val="FFFFFF"/>
                    </a:solidFill>
                  </a:tcPr>
                </a:tc>
                <a:tc>
                  <a:txBody>
                    <a:bodyPr/>
                    <a:lstStyle/>
                    <a:p>
                      <a:pPr algn="ctr"/>
                      <a:r>
                        <a:rPr lang="en-US" dirty="0">
                          <a:solidFill>
                            <a:schemeClr val="bg1"/>
                          </a:solidFill>
                          <a:highlight>
                            <a:srgbClr val="FFFFFF"/>
                          </a:highlight>
                        </a:rPr>
                        <a:t>Fails</a:t>
                      </a:r>
                      <a:r>
                        <a:rPr lang="en-US" baseline="0" dirty="0">
                          <a:solidFill>
                            <a:schemeClr val="bg1"/>
                          </a:solidFill>
                          <a:highlight>
                            <a:srgbClr val="FFFFFF"/>
                          </a:highlight>
                        </a:rPr>
                        <a:t> </a:t>
                      </a:r>
                      <a:endParaRPr lang="en-US" dirty="0">
                        <a:solidFill>
                          <a:schemeClr val="bg1"/>
                        </a:solidFill>
                        <a:highlight>
                          <a:srgbClr val="FFFFFF"/>
                        </a:highlight>
                      </a:endParaRPr>
                    </a:p>
                  </a:txBody>
                  <a:tcPr>
                    <a:solidFill>
                      <a:srgbClr val="FFFFFF"/>
                    </a:solidFill>
                  </a:tcPr>
                </a:tc>
                <a:extLst>
                  <a:ext uri="{0D108BD9-81ED-4DB2-BD59-A6C34878D82A}">
                    <a16:rowId xmlns:a16="http://schemas.microsoft.com/office/drawing/2014/main" val="2195784739"/>
                  </a:ext>
                </a:extLst>
              </a:tr>
              <a:tr h="336210">
                <a:tc>
                  <a:txBody>
                    <a:bodyPr/>
                    <a:lstStyle/>
                    <a:p>
                      <a:pPr algn="ctr"/>
                      <a:r>
                        <a:rPr lang="en-US" dirty="0">
                          <a:solidFill>
                            <a:schemeClr val="bg1"/>
                          </a:solidFill>
                        </a:rPr>
                        <a:t>Commit to message </a:t>
                      </a:r>
                    </a:p>
                  </a:txBody>
                  <a:tcPr>
                    <a:noFill/>
                  </a:tcPr>
                </a:tc>
                <a:tc>
                  <a:txBody>
                    <a:bodyPr/>
                    <a:lstStyle/>
                    <a:p>
                      <a:pPr algn="ctr"/>
                      <a:r>
                        <a:rPr lang="en-US" dirty="0">
                          <a:solidFill>
                            <a:schemeClr val="bg1"/>
                          </a:solidFill>
                          <a:highlight>
                            <a:srgbClr val="FFFFFF"/>
                          </a:highlight>
                        </a:rPr>
                        <a:t>R &gt; 0</a:t>
                      </a:r>
                    </a:p>
                  </a:txBody>
                  <a:tcPr>
                    <a:solidFill>
                      <a:srgbClr val="FFFFFF"/>
                    </a:solidFill>
                  </a:tcPr>
                </a:tc>
                <a:tc>
                  <a:txBody>
                    <a:bodyPr/>
                    <a:lstStyle/>
                    <a:p>
                      <a:pPr algn="ctr"/>
                      <a:r>
                        <a:rPr lang="en-US" dirty="0">
                          <a:solidFill>
                            <a:schemeClr val="bg1"/>
                          </a:solidFill>
                          <a:highlight>
                            <a:srgbClr val="FFFFFF"/>
                          </a:highlight>
                        </a:rPr>
                        <a:t>-c</a:t>
                      </a:r>
                      <a:r>
                        <a:rPr lang="en-US" baseline="0" dirty="0">
                          <a:solidFill>
                            <a:schemeClr val="bg1"/>
                          </a:solidFill>
                          <a:highlight>
                            <a:srgbClr val="FFFFFF"/>
                          </a:highlight>
                        </a:rPr>
                        <a:t> &lt; 0</a:t>
                      </a:r>
                      <a:endParaRPr lang="en-US" dirty="0">
                        <a:solidFill>
                          <a:schemeClr val="bg1"/>
                        </a:solidFill>
                        <a:highlight>
                          <a:srgbClr val="FFFFFF"/>
                        </a:highlight>
                      </a:endParaRPr>
                    </a:p>
                  </a:txBody>
                  <a:tcPr>
                    <a:solidFill>
                      <a:srgbClr val="FFFFFF"/>
                    </a:solidFill>
                  </a:tcPr>
                </a:tc>
                <a:extLst>
                  <a:ext uri="{0D108BD9-81ED-4DB2-BD59-A6C34878D82A}">
                    <a16:rowId xmlns:a16="http://schemas.microsoft.com/office/drawing/2014/main" val="2339638517"/>
                  </a:ext>
                </a:extLst>
              </a:tr>
              <a:tr h="336210">
                <a:tc>
                  <a:txBody>
                    <a:bodyPr/>
                    <a:lstStyle/>
                    <a:p>
                      <a:pPr algn="ctr"/>
                      <a:r>
                        <a:rPr lang="en-US" dirty="0">
                          <a:solidFill>
                            <a:schemeClr val="bg1"/>
                          </a:solidFill>
                        </a:rPr>
                        <a:t>Not commit to message</a:t>
                      </a:r>
                    </a:p>
                  </a:txBody>
                  <a:tcPr>
                    <a:noFill/>
                  </a:tcPr>
                </a:tc>
                <a:tc>
                  <a:txBody>
                    <a:bodyPr/>
                    <a:lstStyle/>
                    <a:p>
                      <a:pPr algn="ctr"/>
                      <a:r>
                        <a:rPr lang="en-US" dirty="0">
                          <a:solidFill>
                            <a:schemeClr val="bg1"/>
                          </a:solidFill>
                          <a:highlight>
                            <a:srgbClr val="FFFFFF"/>
                          </a:highlight>
                        </a:rPr>
                        <a:t>0</a:t>
                      </a:r>
                    </a:p>
                  </a:txBody>
                  <a:tcPr>
                    <a:solidFill>
                      <a:srgbClr val="FFFFFF"/>
                    </a:solidFill>
                  </a:tcPr>
                </a:tc>
                <a:tc>
                  <a:txBody>
                    <a:bodyPr/>
                    <a:lstStyle/>
                    <a:p>
                      <a:pPr algn="ctr"/>
                      <a:r>
                        <a:rPr lang="en-US" dirty="0">
                          <a:solidFill>
                            <a:schemeClr val="bg1"/>
                          </a:solidFill>
                          <a:highlight>
                            <a:srgbClr val="FFFFFF"/>
                          </a:highlight>
                        </a:rPr>
                        <a:t>0</a:t>
                      </a:r>
                    </a:p>
                  </a:txBody>
                  <a:tcPr>
                    <a:solidFill>
                      <a:srgbClr val="FFFFFF"/>
                    </a:solidFill>
                  </a:tcPr>
                </a:tc>
                <a:extLst>
                  <a:ext uri="{0D108BD9-81ED-4DB2-BD59-A6C34878D82A}">
                    <a16:rowId xmlns:a16="http://schemas.microsoft.com/office/drawing/2014/main" val="1708090265"/>
                  </a:ext>
                </a:extLst>
              </a:tr>
            </a:tbl>
          </a:graphicData>
        </a:graphic>
      </p:graphicFrame>
      <p:graphicFrame>
        <p:nvGraphicFramePr>
          <p:cNvPr id="26" name="Content Placeholder 13">
            <a:extLst>
              <a:ext uri="{FF2B5EF4-FFF2-40B4-BE49-F238E27FC236}">
                <a16:creationId xmlns:a16="http://schemas.microsoft.com/office/drawing/2014/main" id="{21948140-D503-4708-A282-2B34A24DA3DD}"/>
              </a:ext>
            </a:extLst>
          </p:cNvPr>
          <p:cNvGraphicFramePr>
            <a:graphicFrameLocks/>
          </p:cNvGraphicFramePr>
          <p:nvPr>
            <p:extLst>
              <p:ext uri="{D42A27DB-BD31-4B8C-83A1-F6EECF244321}">
                <p14:modId xmlns:p14="http://schemas.microsoft.com/office/powerpoint/2010/main" val="3387491978"/>
              </p:ext>
            </p:extLst>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Picture 27">
            <a:extLst>
              <a:ext uri="{FF2B5EF4-FFF2-40B4-BE49-F238E27FC236}">
                <a16:creationId xmlns:a16="http://schemas.microsoft.com/office/drawing/2014/main" id="{28C01306-B02D-4377-87FA-7A0C3F4856DE}"/>
              </a:ext>
            </a:extLst>
          </p:cNvPr>
          <p:cNvPicPr>
            <a:picLocks noChangeAspect="1"/>
          </p:cNvPicPr>
          <p:nvPr/>
        </p:nvPicPr>
        <p:blipFill>
          <a:blip r:embed="rId7"/>
          <a:stretch>
            <a:fillRect/>
          </a:stretch>
        </p:blipFill>
        <p:spPr>
          <a:xfrm>
            <a:off x="9995761" y="1825625"/>
            <a:ext cx="478201" cy="389289"/>
          </a:xfrm>
          <a:prstGeom prst="rect">
            <a:avLst/>
          </a:prstGeom>
        </p:spPr>
      </p:pic>
    </p:spTree>
    <p:extLst>
      <p:ext uri="{BB962C8B-B14F-4D97-AF65-F5344CB8AC3E}">
        <p14:creationId xmlns:p14="http://schemas.microsoft.com/office/powerpoint/2010/main" val="278788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Two types of nodes</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321728" cy="4351338"/>
          </a:xfrm>
        </p:spPr>
        <p:txBody>
          <a:bodyPr>
            <a:normAutofit fontScale="92500"/>
          </a:bodyPr>
          <a:lstStyle/>
          <a:p>
            <a:r>
              <a:rPr lang="en-US" sz="2400" dirty="0"/>
              <a:t>Measure </a:t>
            </a:r>
            <a:r>
              <a:rPr lang="en-US" sz="2400" i="1" dirty="0"/>
              <a:t>f</a:t>
            </a:r>
            <a:r>
              <a:rPr lang="en-US" sz="2400" dirty="0"/>
              <a:t> of </a:t>
            </a:r>
            <a:r>
              <a:rPr lang="en-US" sz="2400" b="1" dirty="0"/>
              <a:t>Byzantine</a:t>
            </a:r>
            <a:r>
              <a:rPr lang="en-US" sz="2400" dirty="0"/>
              <a:t> nodes, who may take arbitrary actions;</a:t>
            </a:r>
          </a:p>
          <a:p>
            <a:r>
              <a:rPr lang="en-US" sz="2400" dirty="0">
                <a:solidFill>
                  <a:schemeClr val="bg1"/>
                </a:solidFill>
              </a:rPr>
              <a:t>Measure </a:t>
            </a:r>
            <a:r>
              <a:rPr lang="en-US" sz="2400" i="1" dirty="0">
                <a:solidFill>
                  <a:schemeClr val="bg1"/>
                </a:solidFill>
              </a:rPr>
              <a:t>n−f</a:t>
            </a:r>
            <a:r>
              <a:rPr lang="en-US" sz="2400" dirty="0">
                <a:solidFill>
                  <a:schemeClr val="bg1"/>
                </a:solidFill>
              </a:rPr>
              <a:t> of rational nodes, who maximize utilities:</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400" dirty="0">
              <a:solidFill>
                <a:schemeClr val="bg1"/>
              </a:solidFill>
            </a:endParaRPr>
          </a:p>
          <a:p>
            <a:pPr marL="0" indent="0" algn="ctr">
              <a:buNone/>
            </a:pPr>
            <a:endParaRPr lang="en-US" sz="1100" dirty="0">
              <a:solidFill>
                <a:schemeClr val="bg1"/>
              </a:solidFill>
            </a:endParaRPr>
          </a:p>
          <a:p>
            <a:pPr marL="0" indent="0" algn="ctr">
              <a:buNone/>
            </a:pPr>
            <a:endParaRPr lang="en-US" sz="1600" dirty="0">
              <a:solidFill>
                <a:schemeClr val="bg1"/>
              </a:solidFill>
            </a:endParaRPr>
          </a:p>
          <a:p>
            <a:pPr marL="0" indent="0" algn="ctr">
              <a:buNone/>
            </a:pPr>
            <a:r>
              <a:rPr lang="en-US" sz="1600" dirty="0">
                <a:solidFill>
                  <a:schemeClr val="bg1"/>
                </a:solidFill>
              </a:rPr>
              <a:t>Consensus succeeds </a:t>
            </a:r>
            <a:r>
              <a:rPr lang="en-US" sz="1600" dirty="0" err="1">
                <a:solidFill>
                  <a:schemeClr val="bg1"/>
                </a:solidFill>
              </a:rPr>
              <a:t>iff</a:t>
            </a:r>
            <a:r>
              <a:rPr lang="en-US" sz="1600" dirty="0">
                <a:solidFill>
                  <a:schemeClr val="bg1"/>
                </a:solidFill>
              </a:rPr>
              <a:t> “almost all” (measure </a:t>
            </a:r>
            <a:r>
              <a:rPr lang="en-US" sz="1600" i="1" dirty="0">
                <a:solidFill>
                  <a:schemeClr val="bg1"/>
                </a:solidFill>
              </a:rPr>
              <a:t>n−f</a:t>
            </a:r>
            <a:r>
              <a:rPr lang="en-US" sz="1600" dirty="0">
                <a:solidFill>
                  <a:schemeClr val="bg1"/>
                </a:solidFill>
              </a:rPr>
              <a:t>) rational nodes commit</a:t>
            </a:r>
          </a:p>
          <a:p>
            <a:r>
              <a:rPr lang="en-US" sz="2400" dirty="0">
                <a:solidFill>
                  <a:schemeClr val="bg1"/>
                </a:solidFill>
              </a:rPr>
              <a:t>A dynamic game of imperfect info. w/ “cheap talk” &amp;“coordination”</a:t>
            </a:r>
          </a:p>
          <a:p>
            <a:pPr marL="0" indent="0">
              <a:buNone/>
            </a:pPr>
            <a:r>
              <a:rPr lang="en-US" sz="2400" dirty="0">
                <a:solidFill>
                  <a:schemeClr val="bg1"/>
                </a:solidFill>
              </a:rPr>
              <a:t>Solution concept: </a:t>
            </a:r>
          </a:p>
          <a:p>
            <a:r>
              <a:rPr lang="en-US" sz="2400" dirty="0">
                <a:solidFill>
                  <a:schemeClr val="bg1"/>
                </a:solidFill>
              </a:rPr>
              <a:t>perfect Bayesian </a:t>
            </a:r>
            <a:r>
              <a:rPr lang="en-US" sz="2400" dirty="0" err="1">
                <a:solidFill>
                  <a:schemeClr val="bg1"/>
                </a:solidFill>
              </a:rPr>
              <a:t>eqm</a:t>
            </a:r>
            <a:r>
              <a:rPr lang="en-US" sz="2400" dirty="0">
                <a:solidFill>
                  <a:schemeClr val="bg1"/>
                </a:solidFill>
              </a:rPr>
              <a:t> + multi-priors over Byzantine strategies </a:t>
            </a:r>
          </a:p>
          <a:p>
            <a:pPr marL="0" indent="0">
              <a:buNone/>
            </a:pPr>
            <a:endParaRPr lang="en-US" sz="1600" b="1" dirty="0">
              <a:solidFill>
                <a:schemeClr val="tx1">
                  <a:lumMod val="95000"/>
                  <a:lumOff val="5000"/>
                </a:schemeClr>
              </a:solidFill>
            </a:endParaRPr>
          </a:p>
        </p:txBody>
      </p:sp>
      <p:graphicFrame>
        <p:nvGraphicFramePr>
          <p:cNvPr id="21" name="Table 20">
            <a:extLst>
              <a:ext uri="{FF2B5EF4-FFF2-40B4-BE49-F238E27FC236}">
                <a16:creationId xmlns:a16="http://schemas.microsoft.com/office/drawing/2014/main" id="{FBBADC8B-27A6-45ED-B02C-2F7667DD19D9}"/>
              </a:ext>
            </a:extLst>
          </p:cNvPr>
          <p:cNvGraphicFramePr>
            <a:graphicFrameLocks noGrp="1"/>
          </p:cNvGraphicFramePr>
          <p:nvPr/>
        </p:nvGraphicFramePr>
        <p:xfrm>
          <a:off x="1157082" y="2853694"/>
          <a:ext cx="6483927" cy="1463040"/>
        </p:xfrm>
        <a:graphic>
          <a:graphicData uri="http://schemas.openxmlformats.org/drawingml/2006/table">
            <a:tbl>
              <a:tblPr firstRow="1" bandRow="1">
                <a:tableStyleId>{5C22544A-7EE6-4342-B048-85BDC9FD1C3A}</a:tableStyleId>
              </a:tblPr>
              <a:tblGrid>
                <a:gridCol w="2419927">
                  <a:extLst>
                    <a:ext uri="{9D8B030D-6E8A-4147-A177-3AD203B41FA5}">
                      <a16:colId xmlns:a16="http://schemas.microsoft.com/office/drawing/2014/main" val="1268648958"/>
                    </a:ext>
                  </a:extLst>
                </a:gridCol>
                <a:gridCol w="1902691">
                  <a:extLst>
                    <a:ext uri="{9D8B030D-6E8A-4147-A177-3AD203B41FA5}">
                      <a16:colId xmlns:a16="http://schemas.microsoft.com/office/drawing/2014/main" val="2107771702"/>
                    </a:ext>
                  </a:extLst>
                </a:gridCol>
                <a:gridCol w="2161309">
                  <a:extLst>
                    <a:ext uri="{9D8B030D-6E8A-4147-A177-3AD203B41FA5}">
                      <a16:colId xmlns:a16="http://schemas.microsoft.com/office/drawing/2014/main" val="2843534372"/>
                    </a:ext>
                  </a:extLst>
                </a:gridCol>
              </a:tblGrid>
              <a:tr h="336210">
                <a:tc>
                  <a:txBody>
                    <a:bodyPr/>
                    <a:lstStyle/>
                    <a:p>
                      <a:pPr algn="ctr"/>
                      <a:endParaRPr lang="en-US" dirty="0"/>
                    </a:p>
                  </a:txBody>
                  <a:tcPr>
                    <a:noFill/>
                  </a:tcPr>
                </a:tc>
                <a:tc gridSpan="2">
                  <a:txBody>
                    <a:bodyPr/>
                    <a:lstStyle/>
                    <a:p>
                      <a:pPr algn="ctr"/>
                      <a:r>
                        <a:rPr lang="en-US" sz="1800" b="0" i="0" kern="1200" dirty="0">
                          <a:solidFill>
                            <a:schemeClr val="bg1"/>
                          </a:solidFill>
                          <a:effectLst/>
                          <a:latin typeface="+mn-lt"/>
                          <a:ea typeface="+mn-ea"/>
                          <a:cs typeface="+mn-cs"/>
                        </a:rPr>
                        <a:t>if consensus on message</a:t>
                      </a:r>
                      <a:endParaRPr lang="en-US" dirty="0">
                        <a:solidFill>
                          <a:schemeClr val="bg1"/>
                        </a:solidFill>
                      </a:endParaRPr>
                    </a:p>
                  </a:txBody>
                  <a:tcPr>
                    <a:noFill/>
                  </a:tcPr>
                </a:tc>
                <a:tc hMerge="1">
                  <a:txBody>
                    <a:bodyPr/>
                    <a:lstStyle/>
                    <a:p>
                      <a:endParaRPr lang="en-US" dirty="0"/>
                    </a:p>
                  </a:txBody>
                  <a:tcPr/>
                </a:tc>
                <a:extLst>
                  <a:ext uri="{0D108BD9-81ED-4DB2-BD59-A6C34878D82A}">
                    <a16:rowId xmlns:a16="http://schemas.microsoft.com/office/drawing/2014/main" val="3800008977"/>
                  </a:ext>
                </a:extLst>
              </a:tr>
              <a:tr h="336210">
                <a:tc>
                  <a:txBody>
                    <a:bodyPr/>
                    <a:lstStyle/>
                    <a:p>
                      <a:pPr algn="ctr"/>
                      <a:endParaRPr lang="en-US" dirty="0">
                        <a:solidFill>
                          <a:schemeClr val="bg1"/>
                        </a:solidFill>
                      </a:endParaRPr>
                    </a:p>
                  </a:txBody>
                  <a:tcPr>
                    <a:noFill/>
                  </a:tcPr>
                </a:tc>
                <a:tc>
                  <a:txBody>
                    <a:bodyPr/>
                    <a:lstStyle/>
                    <a:p>
                      <a:pPr algn="ctr"/>
                      <a:r>
                        <a:rPr lang="en-US" dirty="0">
                          <a:solidFill>
                            <a:schemeClr val="bg1"/>
                          </a:solidFill>
                          <a:highlight>
                            <a:srgbClr val="FFFFFF"/>
                          </a:highlight>
                        </a:rPr>
                        <a:t>Succeeds</a:t>
                      </a:r>
                    </a:p>
                  </a:txBody>
                  <a:tcPr>
                    <a:solidFill>
                      <a:srgbClr val="FFFFFF"/>
                    </a:solidFill>
                  </a:tcPr>
                </a:tc>
                <a:tc>
                  <a:txBody>
                    <a:bodyPr/>
                    <a:lstStyle/>
                    <a:p>
                      <a:pPr algn="ctr"/>
                      <a:r>
                        <a:rPr lang="en-US" dirty="0">
                          <a:solidFill>
                            <a:schemeClr val="bg1"/>
                          </a:solidFill>
                          <a:highlight>
                            <a:srgbClr val="FFFFFF"/>
                          </a:highlight>
                        </a:rPr>
                        <a:t>Fails</a:t>
                      </a:r>
                      <a:r>
                        <a:rPr lang="en-US" baseline="0" dirty="0">
                          <a:solidFill>
                            <a:schemeClr val="bg1"/>
                          </a:solidFill>
                          <a:highlight>
                            <a:srgbClr val="FFFFFF"/>
                          </a:highlight>
                        </a:rPr>
                        <a:t> </a:t>
                      </a:r>
                      <a:endParaRPr lang="en-US" dirty="0">
                        <a:solidFill>
                          <a:schemeClr val="bg1"/>
                        </a:solidFill>
                        <a:highlight>
                          <a:srgbClr val="FFFFFF"/>
                        </a:highlight>
                      </a:endParaRPr>
                    </a:p>
                  </a:txBody>
                  <a:tcPr>
                    <a:solidFill>
                      <a:srgbClr val="FFFFFF"/>
                    </a:solidFill>
                  </a:tcPr>
                </a:tc>
                <a:extLst>
                  <a:ext uri="{0D108BD9-81ED-4DB2-BD59-A6C34878D82A}">
                    <a16:rowId xmlns:a16="http://schemas.microsoft.com/office/drawing/2014/main" val="2195784739"/>
                  </a:ext>
                </a:extLst>
              </a:tr>
              <a:tr h="336210">
                <a:tc>
                  <a:txBody>
                    <a:bodyPr/>
                    <a:lstStyle/>
                    <a:p>
                      <a:pPr algn="ctr"/>
                      <a:r>
                        <a:rPr lang="en-US" dirty="0">
                          <a:solidFill>
                            <a:schemeClr val="bg1"/>
                          </a:solidFill>
                        </a:rPr>
                        <a:t>Commit to message </a:t>
                      </a:r>
                    </a:p>
                  </a:txBody>
                  <a:tcPr>
                    <a:noFill/>
                  </a:tcPr>
                </a:tc>
                <a:tc>
                  <a:txBody>
                    <a:bodyPr/>
                    <a:lstStyle/>
                    <a:p>
                      <a:pPr algn="ctr"/>
                      <a:r>
                        <a:rPr lang="en-US" dirty="0">
                          <a:solidFill>
                            <a:schemeClr val="bg1"/>
                          </a:solidFill>
                          <a:highlight>
                            <a:srgbClr val="FFFFFF"/>
                          </a:highlight>
                        </a:rPr>
                        <a:t>R &gt; 0</a:t>
                      </a:r>
                    </a:p>
                  </a:txBody>
                  <a:tcPr>
                    <a:solidFill>
                      <a:srgbClr val="FFFFFF"/>
                    </a:solidFill>
                  </a:tcPr>
                </a:tc>
                <a:tc>
                  <a:txBody>
                    <a:bodyPr/>
                    <a:lstStyle/>
                    <a:p>
                      <a:pPr algn="ctr"/>
                      <a:r>
                        <a:rPr lang="en-US" dirty="0">
                          <a:solidFill>
                            <a:schemeClr val="bg1"/>
                          </a:solidFill>
                          <a:highlight>
                            <a:srgbClr val="FFFFFF"/>
                          </a:highlight>
                        </a:rPr>
                        <a:t>-c</a:t>
                      </a:r>
                      <a:r>
                        <a:rPr lang="en-US" baseline="0" dirty="0">
                          <a:solidFill>
                            <a:schemeClr val="bg1"/>
                          </a:solidFill>
                          <a:highlight>
                            <a:srgbClr val="FFFFFF"/>
                          </a:highlight>
                        </a:rPr>
                        <a:t> &lt; 0</a:t>
                      </a:r>
                      <a:endParaRPr lang="en-US" dirty="0">
                        <a:solidFill>
                          <a:schemeClr val="bg1"/>
                        </a:solidFill>
                        <a:highlight>
                          <a:srgbClr val="FFFFFF"/>
                        </a:highlight>
                      </a:endParaRPr>
                    </a:p>
                  </a:txBody>
                  <a:tcPr>
                    <a:solidFill>
                      <a:srgbClr val="FFFFFF"/>
                    </a:solidFill>
                  </a:tcPr>
                </a:tc>
                <a:extLst>
                  <a:ext uri="{0D108BD9-81ED-4DB2-BD59-A6C34878D82A}">
                    <a16:rowId xmlns:a16="http://schemas.microsoft.com/office/drawing/2014/main" val="2339638517"/>
                  </a:ext>
                </a:extLst>
              </a:tr>
              <a:tr h="336210">
                <a:tc>
                  <a:txBody>
                    <a:bodyPr/>
                    <a:lstStyle/>
                    <a:p>
                      <a:pPr algn="ctr"/>
                      <a:r>
                        <a:rPr lang="en-US" dirty="0">
                          <a:solidFill>
                            <a:schemeClr val="bg1"/>
                          </a:solidFill>
                        </a:rPr>
                        <a:t>Not commit to message</a:t>
                      </a:r>
                    </a:p>
                  </a:txBody>
                  <a:tcPr>
                    <a:noFill/>
                  </a:tcPr>
                </a:tc>
                <a:tc>
                  <a:txBody>
                    <a:bodyPr/>
                    <a:lstStyle/>
                    <a:p>
                      <a:pPr algn="ctr"/>
                      <a:r>
                        <a:rPr lang="en-US" dirty="0">
                          <a:solidFill>
                            <a:schemeClr val="bg1"/>
                          </a:solidFill>
                          <a:highlight>
                            <a:srgbClr val="FFFFFF"/>
                          </a:highlight>
                        </a:rPr>
                        <a:t>0</a:t>
                      </a:r>
                    </a:p>
                  </a:txBody>
                  <a:tcPr>
                    <a:solidFill>
                      <a:srgbClr val="FFFFFF"/>
                    </a:solidFill>
                  </a:tcPr>
                </a:tc>
                <a:tc>
                  <a:txBody>
                    <a:bodyPr/>
                    <a:lstStyle/>
                    <a:p>
                      <a:pPr algn="ctr"/>
                      <a:r>
                        <a:rPr lang="en-US" dirty="0">
                          <a:solidFill>
                            <a:schemeClr val="bg1"/>
                          </a:solidFill>
                          <a:highlight>
                            <a:srgbClr val="FFFFFF"/>
                          </a:highlight>
                        </a:rPr>
                        <a:t>0</a:t>
                      </a:r>
                    </a:p>
                  </a:txBody>
                  <a:tcPr>
                    <a:solidFill>
                      <a:srgbClr val="FFFFFF"/>
                    </a:solidFill>
                  </a:tcPr>
                </a:tc>
                <a:extLst>
                  <a:ext uri="{0D108BD9-81ED-4DB2-BD59-A6C34878D82A}">
                    <a16:rowId xmlns:a16="http://schemas.microsoft.com/office/drawing/2014/main" val="1708090265"/>
                  </a:ext>
                </a:extLst>
              </a:tr>
            </a:tbl>
          </a:graphicData>
        </a:graphic>
      </p:graphicFrame>
      <p:graphicFrame>
        <p:nvGraphicFramePr>
          <p:cNvPr id="8" name="Content Placeholder 13">
            <a:extLst>
              <a:ext uri="{FF2B5EF4-FFF2-40B4-BE49-F238E27FC236}">
                <a16:creationId xmlns:a16="http://schemas.microsoft.com/office/drawing/2014/main" id="{977BAC16-2757-44DA-9672-89FB7EE6833C}"/>
              </a:ext>
            </a:extLst>
          </p:cNvPr>
          <p:cNvGraphicFramePr>
            <a:graphicFrameLocks/>
          </p:cNvGraphicFramePr>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4AD8C8B-03D5-4C59-B9FC-CFA90CF94563}"/>
              </a:ext>
            </a:extLst>
          </p:cNvPr>
          <p:cNvSpPr txBox="1"/>
          <p:nvPr/>
        </p:nvSpPr>
        <p:spPr>
          <a:xfrm>
            <a:off x="10093236" y="1825625"/>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
        <p:nvSpPr>
          <p:cNvPr id="10" name="TextBox 9">
            <a:extLst>
              <a:ext uri="{FF2B5EF4-FFF2-40B4-BE49-F238E27FC236}">
                <a16:creationId xmlns:a16="http://schemas.microsoft.com/office/drawing/2014/main" id="{2FA130B3-BC32-46DE-B6D3-75B760242A7F}"/>
              </a:ext>
            </a:extLst>
          </p:cNvPr>
          <p:cNvSpPr txBox="1"/>
          <p:nvPr/>
        </p:nvSpPr>
        <p:spPr>
          <a:xfrm>
            <a:off x="11281956" y="3070507"/>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
        <p:nvSpPr>
          <p:cNvPr id="11" name="TextBox 10">
            <a:extLst>
              <a:ext uri="{FF2B5EF4-FFF2-40B4-BE49-F238E27FC236}">
                <a16:creationId xmlns:a16="http://schemas.microsoft.com/office/drawing/2014/main" id="{A99CEA28-1D2D-4EBA-BBA8-71D8F16172C5}"/>
              </a:ext>
            </a:extLst>
          </p:cNvPr>
          <p:cNvSpPr txBox="1"/>
          <p:nvPr/>
        </p:nvSpPr>
        <p:spPr>
          <a:xfrm>
            <a:off x="10093236" y="4250519"/>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
        <p:nvSpPr>
          <p:cNvPr id="12" name="TextBox 11">
            <a:extLst>
              <a:ext uri="{FF2B5EF4-FFF2-40B4-BE49-F238E27FC236}">
                <a16:creationId xmlns:a16="http://schemas.microsoft.com/office/drawing/2014/main" id="{80B33BE9-3BD1-4F28-9B9B-FA90FB1389AE}"/>
              </a:ext>
            </a:extLst>
          </p:cNvPr>
          <p:cNvSpPr txBox="1"/>
          <p:nvPr/>
        </p:nvSpPr>
        <p:spPr>
          <a:xfrm>
            <a:off x="8895235" y="3096634"/>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Tree>
    <p:extLst>
      <p:ext uri="{BB962C8B-B14F-4D97-AF65-F5344CB8AC3E}">
        <p14:creationId xmlns:p14="http://schemas.microsoft.com/office/powerpoint/2010/main" val="147102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Two types of nodes</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321728" cy="4351338"/>
          </a:xfrm>
        </p:spPr>
        <p:txBody>
          <a:bodyPr>
            <a:normAutofit fontScale="92500"/>
          </a:bodyPr>
          <a:lstStyle/>
          <a:p>
            <a:r>
              <a:rPr lang="en-US" sz="2400" dirty="0"/>
              <a:t>Measure </a:t>
            </a:r>
            <a:r>
              <a:rPr lang="en-US" sz="2400" i="1" dirty="0"/>
              <a:t>f</a:t>
            </a:r>
            <a:r>
              <a:rPr lang="en-US" sz="2400" dirty="0"/>
              <a:t> of </a:t>
            </a:r>
            <a:r>
              <a:rPr lang="en-US" sz="2400" b="1" dirty="0"/>
              <a:t>Byzantine</a:t>
            </a:r>
            <a:r>
              <a:rPr lang="en-US" sz="2400" dirty="0"/>
              <a:t> nodes, who may take arbitrary actions;</a:t>
            </a:r>
          </a:p>
          <a:p>
            <a:r>
              <a:rPr lang="en-US" sz="2400" dirty="0"/>
              <a:t>Measure </a:t>
            </a:r>
            <a:r>
              <a:rPr lang="en-US" sz="2400" i="1" dirty="0"/>
              <a:t>n−f</a:t>
            </a:r>
            <a:r>
              <a:rPr lang="en-US" sz="2400" dirty="0"/>
              <a:t> of </a:t>
            </a:r>
            <a:r>
              <a:rPr lang="en-US" sz="2400" b="1" dirty="0"/>
              <a:t>rational</a:t>
            </a:r>
            <a:r>
              <a:rPr lang="en-US" sz="2400" dirty="0"/>
              <a:t> nodes, who maximize utilities:</a:t>
            </a:r>
          </a:p>
          <a:p>
            <a:endParaRPr lang="en-US" sz="1600" dirty="0"/>
          </a:p>
          <a:p>
            <a:endParaRPr lang="en-US" sz="1600" dirty="0"/>
          </a:p>
          <a:p>
            <a:endParaRPr lang="en-US" sz="1600" dirty="0"/>
          </a:p>
          <a:p>
            <a:endParaRPr lang="en-US" sz="400" dirty="0"/>
          </a:p>
          <a:p>
            <a:pPr marL="0" indent="0" algn="ctr">
              <a:buNone/>
            </a:pPr>
            <a:endParaRPr lang="en-US" sz="1100" dirty="0"/>
          </a:p>
          <a:p>
            <a:pPr marL="0" indent="0" algn="ctr">
              <a:buNone/>
            </a:pPr>
            <a:endParaRPr lang="en-US" sz="1600" dirty="0"/>
          </a:p>
          <a:p>
            <a:pPr marL="0" indent="0" algn="ctr">
              <a:buNone/>
            </a:pPr>
            <a:r>
              <a:rPr lang="en-US" sz="1600" dirty="0"/>
              <a:t>Consensus succeeds </a:t>
            </a:r>
            <a:r>
              <a:rPr lang="en-US" sz="1600" dirty="0" err="1"/>
              <a:t>iff</a:t>
            </a:r>
            <a:r>
              <a:rPr lang="en-US" sz="1600" dirty="0"/>
              <a:t> “almost all” (measure </a:t>
            </a:r>
            <a:r>
              <a:rPr lang="en-US" sz="1600" i="1" dirty="0"/>
              <a:t>n−f</a:t>
            </a:r>
            <a:r>
              <a:rPr lang="en-US" sz="1600" dirty="0"/>
              <a:t>) rational nodes commit</a:t>
            </a:r>
          </a:p>
          <a:p>
            <a:r>
              <a:rPr lang="en-US" sz="2400" dirty="0"/>
              <a:t>A dynamic game of imperfect info. (“coordination” &amp; “cheap talk”) </a:t>
            </a:r>
          </a:p>
          <a:p>
            <a:pPr marL="0" indent="0">
              <a:buNone/>
            </a:pPr>
            <a:r>
              <a:rPr lang="en-US" sz="2400" dirty="0"/>
              <a:t>Solution concept: </a:t>
            </a:r>
          </a:p>
          <a:p>
            <a:r>
              <a:rPr lang="en-US" sz="2400" dirty="0"/>
              <a:t>perfect Bayesian </a:t>
            </a:r>
            <a:r>
              <a:rPr lang="en-US" sz="2400" dirty="0" err="1"/>
              <a:t>eqm</a:t>
            </a:r>
            <a:r>
              <a:rPr lang="en-US" sz="2400" dirty="0"/>
              <a:t> + multi-priors over Byzantine strategies </a:t>
            </a:r>
          </a:p>
          <a:p>
            <a:pPr marL="0" indent="0">
              <a:buNone/>
            </a:pPr>
            <a:endParaRPr lang="en-US" sz="1600" b="1" dirty="0">
              <a:solidFill>
                <a:schemeClr val="tx1">
                  <a:lumMod val="95000"/>
                  <a:lumOff val="5000"/>
                </a:schemeClr>
              </a:solidFill>
            </a:endParaRPr>
          </a:p>
        </p:txBody>
      </p:sp>
      <p:graphicFrame>
        <p:nvGraphicFramePr>
          <p:cNvPr id="21" name="Table 20">
            <a:extLst>
              <a:ext uri="{FF2B5EF4-FFF2-40B4-BE49-F238E27FC236}">
                <a16:creationId xmlns:a16="http://schemas.microsoft.com/office/drawing/2014/main" id="{FBBADC8B-27A6-45ED-B02C-2F7667DD19D9}"/>
              </a:ext>
            </a:extLst>
          </p:cNvPr>
          <p:cNvGraphicFramePr>
            <a:graphicFrameLocks noGrp="1"/>
          </p:cNvGraphicFramePr>
          <p:nvPr/>
        </p:nvGraphicFramePr>
        <p:xfrm>
          <a:off x="1157082" y="2853694"/>
          <a:ext cx="6483927" cy="1463040"/>
        </p:xfrm>
        <a:graphic>
          <a:graphicData uri="http://schemas.openxmlformats.org/drawingml/2006/table">
            <a:tbl>
              <a:tblPr firstRow="1" bandRow="1">
                <a:tableStyleId>{5C22544A-7EE6-4342-B048-85BDC9FD1C3A}</a:tableStyleId>
              </a:tblPr>
              <a:tblGrid>
                <a:gridCol w="2419927">
                  <a:extLst>
                    <a:ext uri="{9D8B030D-6E8A-4147-A177-3AD203B41FA5}">
                      <a16:colId xmlns:a16="http://schemas.microsoft.com/office/drawing/2014/main" val="1268648958"/>
                    </a:ext>
                  </a:extLst>
                </a:gridCol>
                <a:gridCol w="1902691">
                  <a:extLst>
                    <a:ext uri="{9D8B030D-6E8A-4147-A177-3AD203B41FA5}">
                      <a16:colId xmlns:a16="http://schemas.microsoft.com/office/drawing/2014/main" val="2107771702"/>
                    </a:ext>
                  </a:extLst>
                </a:gridCol>
                <a:gridCol w="2161309">
                  <a:extLst>
                    <a:ext uri="{9D8B030D-6E8A-4147-A177-3AD203B41FA5}">
                      <a16:colId xmlns:a16="http://schemas.microsoft.com/office/drawing/2014/main" val="2843534372"/>
                    </a:ext>
                  </a:extLst>
                </a:gridCol>
              </a:tblGrid>
              <a:tr h="336210">
                <a:tc>
                  <a:txBody>
                    <a:bodyPr/>
                    <a:lstStyle/>
                    <a:p>
                      <a:pPr algn="ctr"/>
                      <a:endParaRPr lang="en-US" dirty="0"/>
                    </a:p>
                  </a:txBody>
                  <a:tcPr>
                    <a:noFill/>
                  </a:tcPr>
                </a:tc>
                <a:tc gridSpan="2">
                  <a:txBody>
                    <a:bodyPr/>
                    <a:lstStyle/>
                    <a:p>
                      <a:pPr algn="ctr"/>
                      <a:r>
                        <a:rPr lang="en-US" sz="1800" b="0" i="0" kern="1200" dirty="0">
                          <a:solidFill>
                            <a:schemeClr val="tx1"/>
                          </a:solidFill>
                          <a:effectLst/>
                          <a:latin typeface="+mn-lt"/>
                          <a:ea typeface="+mn-ea"/>
                          <a:cs typeface="+mn-cs"/>
                        </a:rPr>
                        <a:t>if consensus on message</a:t>
                      </a:r>
                      <a:endParaRPr lang="en-US" dirty="0">
                        <a:solidFill>
                          <a:schemeClr val="tx1"/>
                        </a:solidFill>
                      </a:endParaRPr>
                    </a:p>
                  </a:txBody>
                  <a:tcPr>
                    <a:noFill/>
                  </a:tcPr>
                </a:tc>
                <a:tc hMerge="1">
                  <a:txBody>
                    <a:bodyPr/>
                    <a:lstStyle/>
                    <a:p>
                      <a:endParaRPr lang="en-US" dirty="0"/>
                    </a:p>
                  </a:txBody>
                  <a:tcPr/>
                </a:tc>
                <a:extLst>
                  <a:ext uri="{0D108BD9-81ED-4DB2-BD59-A6C34878D82A}">
                    <a16:rowId xmlns:a16="http://schemas.microsoft.com/office/drawing/2014/main" val="3800008977"/>
                  </a:ext>
                </a:extLst>
              </a:tr>
              <a:tr h="336210">
                <a:tc>
                  <a:txBody>
                    <a:bodyPr/>
                    <a:lstStyle/>
                    <a:p>
                      <a:pPr algn="ctr"/>
                      <a:endParaRPr lang="en-US" dirty="0"/>
                    </a:p>
                  </a:txBody>
                  <a:tcPr>
                    <a:noFill/>
                  </a:tcPr>
                </a:tc>
                <a:tc>
                  <a:txBody>
                    <a:bodyPr/>
                    <a:lstStyle/>
                    <a:p>
                      <a:pPr algn="ctr"/>
                      <a:r>
                        <a:rPr lang="en-US" dirty="0">
                          <a:solidFill>
                            <a:schemeClr val="bg1">
                              <a:lumMod val="95000"/>
                            </a:schemeClr>
                          </a:solidFill>
                        </a:rPr>
                        <a:t>Succeeds</a:t>
                      </a:r>
                    </a:p>
                  </a:txBody>
                  <a:tcPr>
                    <a:solidFill>
                      <a:schemeClr val="accent5">
                        <a:lumMod val="75000"/>
                      </a:schemeClr>
                    </a:solidFill>
                  </a:tcPr>
                </a:tc>
                <a:tc>
                  <a:txBody>
                    <a:bodyPr/>
                    <a:lstStyle/>
                    <a:p>
                      <a:pPr algn="ctr"/>
                      <a:r>
                        <a:rPr lang="en-US" dirty="0">
                          <a:solidFill>
                            <a:schemeClr val="bg1">
                              <a:lumMod val="95000"/>
                            </a:schemeClr>
                          </a:solidFill>
                        </a:rPr>
                        <a:t>Fails</a:t>
                      </a:r>
                      <a:r>
                        <a:rPr lang="en-US" baseline="0" dirty="0">
                          <a:solidFill>
                            <a:schemeClr val="bg1">
                              <a:lumMod val="95000"/>
                            </a:schemeClr>
                          </a:solidFill>
                        </a:rPr>
                        <a:t> </a:t>
                      </a:r>
                      <a:endParaRPr lang="en-US" dirty="0">
                        <a:solidFill>
                          <a:schemeClr val="bg1">
                            <a:lumMod val="95000"/>
                          </a:schemeClr>
                        </a:solidFill>
                      </a:endParaRPr>
                    </a:p>
                  </a:txBody>
                  <a:tcPr>
                    <a:solidFill>
                      <a:schemeClr val="accent5">
                        <a:lumMod val="75000"/>
                      </a:schemeClr>
                    </a:solidFill>
                  </a:tcPr>
                </a:tc>
                <a:extLst>
                  <a:ext uri="{0D108BD9-81ED-4DB2-BD59-A6C34878D82A}">
                    <a16:rowId xmlns:a16="http://schemas.microsoft.com/office/drawing/2014/main" val="2195784739"/>
                  </a:ext>
                </a:extLst>
              </a:tr>
              <a:tr h="336210">
                <a:tc>
                  <a:txBody>
                    <a:bodyPr/>
                    <a:lstStyle/>
                    <a:p>
                      <a:pPr algn="ctr"/>
                      <a:r>
                        <a:rPr lang="en-US" dirty="0"/>
                        <a:t>Commit to message </a:t>
                      </a:r>
                    </a:p>
                  </a:txBody>
                  <a:tcPr>
                    <a:noFill/>
                  </a:tcPr>
                </a:tc>
                <a:tc>
                  <a:txBody>
                    <a:bodyPr/>
                    <a:lstStyle/>
                    <a:p>
                      <a:pPr algn="ctr"/>
                      <a:r>
                        <a:rPr lang="en-US" dirty="0"/>
                        <a:t>R &gt; 0</a:t>
                      </a:r>
                    </a:p>
                  </a:txBody>
                  <a:tcPr/>
                </a:tc>
                <a:tc>
                  <a:txBody>
                    <a:bodyPr/>
                    <a:lstStyle/>
                    <a:p>
                      <a:pPr algn="ctr"/>
                      <a:r>
                        <a:rPr lang="en-US" dirty="0"/>
                        <a:t>-c</a:t>
                      </a:r>
                      <a:r>
                        <a:rPr lang="en-US" baseline="0" dirty="0"/>
                        <a:t> &lt; 0</a:t>
                      </a:r>
                      <a:endParaRPr lang="en-US" dirty="0"/>
                    </a:p>
                  </a:txBody>
                  <a:tcPr/>
                </a:tc>
                <a:extLst>
                  <a:ext uri="{0D108BD9-81ED-4DB2-BD59-A6C34878D82A}">
                    <a16:rowId xmlns:a16="http://schemas.microsoft.com/office/drawing/2014/main" val="2339638517"/>
                  </a:ext>
                </a:extLst>
              </a:tr>
              <a:tr h="336210">
                <a:tc>
                  <a:txBody>
                    <a:bodyPr/>
                    <a:lstStyle/>
                    <a:p>
                      <a:pPr algn="ctr"/>
                      <a:r>
                        <a:rPr lang="en-US" dirty="0"/>
                        <a:t>Not commit to message</a:t>
                      </a:r>
                    </a:p>
                  </a:txBody>
                  <a:tcPr>
                    <a:noFill/>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08090265"/>
                  </a:ext>
                </a:extLst>
              </a:tr>
            </a:tbl>
          </a:graphicData>
        </a:graphic>
      </p:graphicFrame>
      <p:graphicFrame>
        <p:nvGraphicFramePr>
          <p:cNvPr id="26" name="Content Placeholder 13">
            <a:extLst>
              <a:ext uri="{FF2B5EF4-FFF2-40B4-BE49-F238E27FC236}">
                <a16:creationId xmlns:a16="http://schemas.microsoft.com/office/drawing/2014/main" id="{21948140-D503-4708-A282-2B34A24DA3DD}"/>
              </a:ext>
            </a:extLst>
          </p:cNvPr>
          <p:cNvGraphicFramePr>
            <a:graphicFrameLocks/>
          </p:cNvGraphicFramePr>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00872AA-F1E5-4C10-96F5-949B72EEF49A}"/>
              </a:ext>
            </a:extLst>
          </p:cNvPr>
          <p:cNvSpPr txBox="1"/>
          <p:nvPr/>
        </p:nvSpPr>
        <p:spPr>
          <a:xfrm>
            <a:off x="10093236" y="1825625"/>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
        <p:nvSpPr>
          <p:cNvPr id="8" name="TextBox 7">
            <a:extLst>
              <a:ext uri="{FF2B5EF4-FFF2-40B4-BE49-F238E27FC236}">
                <a16:creationId xmlns:a16="http://schemas.microsoft.com/office/drawing/2014/main" id="{7CE70EC8-FE51-423E-AF50-42455E57E6D4}"/>
              </a:ext>
            </a:extLst>
          </p:cNvPr>
          <p:cNvSpPr txBox="1"/>
          <p:nvPr/>
        </p:nvSpPr>
        <p:spPr>
          <a:xfrm>
            <a:off x="11281956" y="3070507"/>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
        <p:nvSpPr>
          <p:cNvPr id="9" name="TextBox 8">
            <a:extLst>
              <a:ext uri="{FF2B5EF4-FFF2-40B4-BE49-F238E27FC236}">
                <a16:creationId xmlns:a16="http://schemas.microsoft.com/office/drawing/2014/main" id="{572E2571-6991-4C74-B0AB-6B7EA74FBEEF}"/>
              </a:ext>
            </a:extLst>
          </p:cNvPr>
          <p:cNvSpPr txBox="1"/>
          <p:nvPr/>
        </p:nvSpPr>
        <p:spPr>
          <a:xfrm>
            <a:off x="10093236" y="4250519"/>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
        <p:nvSpPr>
          <p:cNvPr id="10" name="TextBox 9">
            <a:extLst>
              <a:ext uri="{FF2B5EF4-FFF2-40B4-BE49-F238E27FC236}">
                <a16:creationId xmlns:a16="http://schemas.microsoft.com/office/drawing/2014/main" id="{DBF10CD7-8DA9-4BA3-A892-3A75887B8121}"/>
              </a:ext>
            </a:extLst>
          </p:cNvPr>
          <p:cNvSpPr txBox="1"/>
          <p:nvPr/>
        </p:nvSpPr>
        <p:spPr>
          <a:xfrm>
            <a:off x="8895235" y="3096634"/>
            <a:ext cx="278674" cy="461665"/>
          </a:xfrm>
          <a:prstGeom prst="rect">
            <a:avLst/>
          </a:prstGeom>
          <a:noFill/>
        </p:spPr>
        <p:txBody>
          <a:bodyPr wrap="square" rtlCol="0">
            <a:spAutoFit/>
          </a:bodyPr>
          <a:lstStyle/>
          <a:p>
            <a:r>
              <a:rPr lang="en-US" sz="2400" i="1" dirty="0">
                <a:solidFill>
                  <a:schemeClr val="accent1">
                    <a:lumMod val="75000"/>
                  </a:schemeClr>
                </a:solidFill>
              </a:rPr>
              <a:t>?</a:t>
            </a:r>
          </a:p>
        </p:txBody>
      </p:sp>
    </p:spTree>
    <p:extLst>
      <p:ext uri="{BB962C8B-B14F-4D97-AF65-F5344CB8AC3E}">
        <p14:creationId xmlns:p14="http://schemas.microsoft.com/office/powerpoint/2010/main" val="20248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D89EB-8621-BA46-8B81-843DAFC4AE92}"/>
              </a:ext>
            </a:extLst>
          </p:cNvPr>
          <p:cNvSpPr>
            <a:spLocks noGrp="1"/>
          </p:cNvSpPr>
          <p:nvPr>
            <p:ph type="title"/>
          </p:nvPr>
        </p:nvSpPr>
        <p:spPr/>
        <p:txBody>
          <a:bodyPr/>
          <a:lstStyle/>
          <a:p>
            <a:r>
              <a:rPr lang="en-US" dirty="0"/>
              <a:t>Ambiguity aversion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37B561-4011-844B-A46A-25048AD1F6DC}"/>
                  </a:ext>
                </a:extLst>
              </p:cNvPr>
              <p:cNvSpPr>
                <a:spLocks noGrp="1"/>
              </p:cNvSpPr>
              <p:nvPr>
                <p:ph idx="1"/>
              </p:nvPr>
            </p:nvSpPr>
            <p:spPr/>
            <p:txBody>
              <a:bodyPr>
                <a:normAutofit/>
              </a:bodyPr>
              <a:lstStyle/>
              <a:p>
                <a:r>
                  <a:rPr lang="en-US" dirty="0"/>
                  <a:t>Rational nodes are ambiguity averse towards Byzantine strategies</a:t>
                </a:r>
              </a:p>
              <a:p>
                <a:pPr lvl="1"/>
                <a:r>
                  <a:rPr lang="en-US" dirty="0"/>
                  <a:t>“assume worst case scenario”</a:t>
                </a:r>
              </a:p>
              <a:p>
                <a:r>
                  <a:rPr lang="en-US" dirty="0"/>
                  <a:t>Formally, a rational node </a:t>
                </a:r>
                <a14:m>
                  <m:oMath xmlns:m="http://schemas.openxmlformats.org/officeDocument/2006/math">
                    <m:r>
                      <a:rPr lang="en-US" b="0" i="1" smtClean="0">
                        <a:latin typeface="Cambria Math" panose="02040503050406030204" pitchFamily="18" charset="0"/>
                        <a:ea typeface="Cambria Math" panose="02040503050406030204" pitchFamily="18" charset="0"/>
                      </a:rPr>
                      <m:t>𝑖</m:t>
                    </m:r>
                  </m:oMath>
                </a14:m>
                <a:r>
                  <a:rPr lang="en-US" dirty="0"/>
                  <a:t> at any information set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m:t>
                        </m:r>
                      </m:sub>
                    </m:sSub>
                  </m:oMath>
                </a14:m>
                <a:r>
                  <a:rPr lang="en-US" dirty="0"/>
                  <a:t> facing all possible Byzantine strategies in </a:t>
                </a:r>
                <a14:m>
                  <m:oMath xmlns:m="http://schemas.openxmlformats.org/officeDocument/2006/math">
                    <m:r>
                      <a:rPr lang="en-US" i="1">
                        <a:latin typeface="Cambria Math" panose="02040503050406030204" pitchFamily="18" charset="0"/>
                        <a:ea typeface="Cambria Math" panose="02040503050406030204" pitchFamily="18" charset="0"/>
                      </a:rPr>
                      <m:t>ℬ</m:t>
                    </m:r>
                  </m:oMath>
                </a14:m>
                <a:r>
                  <a:rPr lang="en-US" dirty="0"/>
                  <a:t> chooses action </a:t>
                </a:r>
                <a:r>
                  <a:rPr lang="en-US" i="1" dirty="0"/>
                  <a:t>a</a:t>
                </a:r>
                <a:r>
                  <a:rPr lang="en-US" i="1" baseline="-25000" dirty="0"/>
                  <a:t>i</a:t>
                </a:r>
                <a:r>
                  <a:rPr lang="en-US" dirty="0"/>
                  <a:t> to maximize</a:t>
                </a:r>
              </a:p>
              <a:p>
                <a:pPr lvl="1"/>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ℬ</m:t>
                              </m:r>
                            </m:lim>
                          </m:limLow>
                        </m:fName>
                        <m:e>
                          <m:r>
                            <m:rPr>
                              <m:sty m:val="p"/>
                            </m:rPr>
                            <a:rPr lang="el-GR" b="0" i="1" smtClean="0">
                              <a:latin typeface="Cambria Math" panose="02040503050406030204" pitchFamily="18" charset="0"/>
                              <a:ea typeface="Cambria Math" panose="02040503050406030204" pitchFamily="18" charset="0"/>
                            </a:rPr>
                            <m:t>Ε</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func>
                    </m:oMath>
                  </m:oMathPara>
                </a14:m>
                <a:endParaRPr lang="en-US" dirty="0"/>
              </a:p>
              <a:p>
                <a:pPr lvl="1"/>
                <a:endParaRPr lang="en-US" dirty="0"/>
              </a:p>
              <a:p>
                <a:r>
                  <a:rPr lang="en-US" dirty="0">
                    <a:solidFill>
                      <a:schemeClr val="bg1"/>
                    </a:solidFill>
                  </a:rPr>
                  <a:t>if </a:t>
                </a:r>
                <a14:m>
                  <m:oMath xmlns:m="http://schemas.openxmlformats.org/officeDocument/2006/math">
                    <m:r>
                      <a:rPr lang="en-US" b="0" i="1" smtClean="0">
                        <a:solidFill>
                          <a:schemeClr val="bg1"/>
                        </a:solidFill>
                        <a:latin typeface="Cambria Math" panose="02040503050406030204" pitchFamily="18" charset="0"/>
                      </a:rPr>
                      <m:t>∃</m:t>
                    </m:r>
                  </m:oMath>
                </a14:m>
                <a:r>
                  <a:rPr lang="en-US" dirty="0">
                    <a:solidFill>
                      <a:schemeClr val="bg1"/>
                    </a:solidFill>
                  </a:rPr>
                  <a:t> a Byzantine strategy profile consistent with </a:t>
                </a:r>
                <a14:m>
                  <m:oMath xmlns:m="http://schemas.openxmlformats.org/officeDocument/2006/math">
                    <m:sSub>
                      <m:sSubPr>
                        <m:ctrlPr>
                          <a:rPr lang="en-US" i="1">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𝐼</m:t>
                        </m:r>
                      </m:e>
                      <m:sub>
                        <m:r>
                          <a:rPr lang="en-US" i="1">
                            <a:solidFill>
                              <a:schemeClr val="bg1"/>
                            </a:solidFill>
                            <a:latin typeface="Cambria Math" panose="02040503050406030204" pitchFamily="18" charset="0"/>
                            <a:ea typeface="Cambria Math" panose="02040503050406030204" pitchFamily="18" charset="0"/>
                          </a:rPr>
                          <m:t>𝑖</m:t>
                        </m:r>
                      </m:sub>
                    </m:sSub>
                  </m:oMath>
                </a14:m>
                <a:r>
                  <a:rPr lang="en-US" dirty="0">
                    <a:solidFill>
                      <a:schemeClr val="bg1"/>
                    </a:solidFill>
                  </a:rPr>
                  <a:t> such that a positive measure of rational nodes does not commit, then </a:t>
                </a:r>
                <a14:m>
                  <m:oMath xmlns:m="http://schemas.openxmlformats.org/officeDocument/2006/math">
                    <m:r>
                      <a:rPr lang="en-US" b="0" i="1" dirty="0" smtClean="0">
                        <a:solidFill>
                          <a:schemeClr val="bg1"/>
                        </a:solidFill>
                        <a:latin typeface="Cambria Math" panose="02040503050406030204" pitchFamily="18" charset="0"/>
                      </a:rPr>
                      <m:t>𝑖</m:t>
                    </m:r>
                  </m:oMath>
                </a14:m>
                <a:r>
                  <a:rPr lang="en-US" dirty="0">
                    <a:solidFill>
                      <a:schemeClr val="bg1"/>
                    </a:solidFill>
                  </a:rPr>
                  <a:t> will not commit</a:t>
                </a:r>
              </a:p>
            </p:txBody>
          </p:sp>
        </mc:Choice>
        <mc:Fallback xmlns="">
          <p:sp>
            <p:nvSpPr>
              <p:cNvPr id="3" name="Content Placeholder 2">
                <a:extLst>
                  <a:ext uri="{FF2B5EF4-FFF2-40B4-BE49-F238E27FC236}">
                    <a16:creationId xmlns:a16="http://schemas.microsoft.com/office/drawing/2014/main" id="{AC37B561-4011-844B-A46A-25048AD1F6DC}"/>
                  </a:ext>
                </a:extLst>
              </p:cNvPr>
              <p:cNvSpPr>
                <a:spLocks noGrp="1" noRot="1" noChangeAspect="1" noMove="1" noResize="1" noEditPoints="1" noAdjustHandles="1" noChangeArrowheads="1" noChangeShapeType="1" noTextEdit="1"/>
              </p:cNvSpPr>
              <p:nvPr>
                <p:ph idx="1"/>
              </p:nvPr>
            </p:nvSpPr>
            <p:spPr>
              <a:blipFill>
                <a:blip r:embed="rId2"/>
                <a:stretch>
                  <a:fillRect l="-1043" t="-2241" r="-464"/>
                </a:stretch>
              </a:blipFill>
            </p:spPr>
            <p:txBody>
              <a:bodyPr/>
              <a:lstStyle/>
              <a:p>
                <a:r>
                  <a:rPr lang="en-US">
                    <a:noFill/>
                  </a:rPr>
                  <a:t> </a:t>
                </a:r>
              </a:p>
            </p:txBody>
          </p:sp>
        </mc:Fallback>
      </mc:AlternateContent>
    </p:spTree>
    <p:extLst>
      <p:ext uri="{BB962C8B-B14F-4D97-AF65-F5344CB8AC3E}">
        <p14:creationId xmlns:p14="http://schemas.microsoft.com/office/powerpoint/2010/main" val="84846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all symmetric equilibria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1030528" cy="4351338"/>
              </a:xfrm>
            </p:spPr>
            <p:txBody>
              <a:bodyPr>
                <a:normAutofit/>
              </a:bodyPr>
              <a:lstStyle/>
              <a:p>
                <a:pPr marL="0" indent="0">
                  <a:buNone/>
                </a:pPr>
                <a:r>
                  <a:rPr lang="en-US" dirty="0"/>
                  <a:t>Consider a </a:t>
                </a:r>
                <a:r>
                  <a:rPr lang="en-US" b="1" dirty="0"/>
                  <a:t>candidate symmetric equilibrium</a:t>
                </a:r>
                <a:r>
                  <a:rPr lang="en-US" dirty="0"/>
                  <a:t> in which </a:t>
                </a:r>
              </a:p>
              <a:p>
                <a:r>
                  <a:rPr lang="en-US" dirty="0"/>
                  <a:t>a rational leader sends message to each backup with prob. </a:t>
                </a:r>
                <a:r>
                  <a:rPr lang="en-US" i="1" dirty="0">
                    <a:solidFill>
                      <a:srgbClr val="FF0000"/>
                    </a:solidFill>
                  </a:rPr>
                  <a:t>p</a:t>
                </a:r>
                <a:endParaRPr lang="en-US" dirty="0">
                  <a:solidFill>
                    <a:srgbClr val="FF0000"/>
                  </a:solidFill>
                </a:endParaRPr>
              </a:p>
              <a:p>
                <a:r>
                  <a:rPr lang="en-US" dirty="0"/>
                  <a:t>a rational backup forwards message (if received) with prob. </a:t>
                </a:r>
                <a:r>
                  <a:rPr lang="en-US" i="1" dirty="0">
                    <a:solidFill>
                      <a:srgbClr val="FF0000"/>
                    </a:solidFill>
                  </a:rPr>
                  <a:t>q</a:t>
                </a:r>
                <a:r>
                  <a:rPr lang="en-US" dirty="0"/>
                  <a:t> </a:t>
                </a:r>
              </a:p>
              <a:p>
                <a:r>
                  <a:rPr lang="en-US" dirty="0"/>
                  <a:t>a backup commits </a:t>
                </a:r>
                <a:r>
                  <a:rPr lang="en-US" dirty="0" err="1"/>
                  <a:t>iff</a:t>
                </a:r>
                <a:r>
                  <a:rPr lang="en-US" dirty="0"/>
                  <a:t> receiving</a:t>
                </a:r>
              </a:p>
              <a:p>
                <a:pPr marL="457200" lvl="1" indent="0">
                  <a:buNone/>
                </a:pPr>
                <a:r>
                  <a:rPr lang="en-US" i="1" dirty="0">
                    <a:solidFill>
                      <a:srgbClr val="FF0000"/>
                    </a:solidFill>
                  </a:rPr>
                  <a:t>k </a:t>
                </a:r>
                <a:r>
                  <a:rPr lang="en-US" dirty="0">
                    <a:solidFill>
                      <a:srgbClr val="FF0000"/>
                    </a:solidFill>
                  </a:rPr>
                  <a:t>∈</a:t>
                </a:r>
                <a:r>
                  <a:rPr lang="en-US" i="1" dirty="0">
                    <a:solidFill>
                      <a:srgbClr val="FF0000"/>
                    </a:solidFill>
                  </a:rPr>
                  <a:t> </a:t>
                </a:r>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1</m:t>
                        </m:r>
                      </m:sup>
                    </m:sSup>
                  </m:oMath>
                </a14:m>
                <a:r>
                  <a:rPr lang="en-US" dirty="0">
                    <a:solidFill>
                      <a:srgbClr val="FF0000"/>
                    </a:solidFill>
                  </a:rPr>
                  <a:t>⊂</a:t>
                </a:r>
                <a:r>
                  <a:rPr lang="en-US" i="1" dirty="0">
                    <a:solidFill>
                      <a:srgbClr val="FF0000"/>
                    </a:solidFill>
                  </a:rPr>
                  <a:t> </a:t>
                </a:r>
                <a:r>
                  <a:rPr lang="en-US" dirty="0">
                    <a:solidFill>
                      <a:srgbClr val="FF0000"/>
                    </a:solidFill>
                  </a:rPr>
                  <a:t>[0, </a:t>
                </a:r>
                <a:r>
                  <a:rPr lang="en-US" i="1" dirty="0">
                    <a:solidFill>
                      <a:srgbClr val="FF0000"/>
                    </a:solidFill>
                  </a:rPr>
                  <a:t>(n − f) q + f</a:t>
                </a:r>
                <a:r>
                  <a:rPr lang="en-US" dirty="0">
                    <a:solidFill>
                      <a:srgbClr val="FF0000"/>
                    </a:solidFill>
                  </a:rPr>
                  <a:t>]</a:t>
                </a:r>
                <a:r>
                  <a:rPr lang="en-US" i="1" dirty="0">
                    <a:solidFill>
                      <a:srgbClr val="FF0000"/>
                    </a:solidFill>
                  </a:rPr>
                  <a:t> </a:t>
                </a:r>
                <a:r>
                  <a:rPr lang="en-US" dirty="0"/>
                  <a:t>messages, with one from the leader; or </a:t>
                </a:r>
              </a:p>
              <a:p>
                <a:pPr marL="457200" lvl="1" indent="0">
                  <a:buNone/>
                </a:pPr>
                <a:r>
                  <a:rPr lang="en-US" i="1" dirty="0">
                    <a:solidFill>
                      <a:srgbClr val="FF0000"/>
                    </a:solidFill>
                  </a:rPr>
                  <a:t>k </a:t>
                </a:r>
                <a:r>
                  <a:rPr lang="en-US" dirty="0">
                    <a:solidFill>
                      <a:srgbClr val="FF0000"/>
                    </a:solidFill>
                  </a:rPr>
                  <a:t>∈</a:t>
                </a:r>
                <a:r>
                  <a:rPr lang="en-US" i="1" dirty="0">
                    <a:solidFill>
                      <a:srgbClr val="FF0000"/>
                    </a:solidFill>
                  </a:rPr>
                  <a:t>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0</m:t>
                        </m:r>
                      </m:sup>
                    </m:sSup>
                  </m:oMath>
                </a14:m>
                <a:r>
                  <a:rPr lang="en-US" dirty="0">
                    <a:solidFill>
                      <a:srgbClr val="FF0000"/>
                    </a:solidFill>
                  </a:rPr>
                  <a:t>⊂</a:t>
                </a:r>
                <a:r>
                  <a:rPr lang="en-US" i="1" dirty="0">
                    <a:solidFill>
                      <a:srgbClr val="FF0000"/>
                    </a:solidFill>
                  </a:rPr>
                  <a:t> </a:t>
                </a:r>
                <a:r>
                  <a:rPr lang="en-US" dirty="0">
                    <a:solidFill>
                      <a:srgbClr val="FF0000"/>
                    </a:solidFill>
                  </a:rPr>
                  <a:t>[0, </a:t>
                </a:r>
                <a:r>
                  <a:rPr lang="en-US" i="1" dirty="0">
                    <a:solidFill>
                      <a:srgbClr val="FF0000"/>
                    </a:solidFill>
                  </a:rPr>
                  <a:t>(n − f) q + f</a:t>
                </a:r>
                <a:r>
                  <a:rPr lang="en-US" dirty="0">
                    <a:solidFill>
                      <a:srgbClr val="FF0000"/>
                    </a:solidFill>
                  </a:rPr>
                  <a:t>]</a:t>
                </a:r>
                <a:r>
                  <a:rPr lang="en-US" i="1" dirty="0">
                    <a:solidFill>
                      <a:srgbClr val="FF0000"/>
                    </a:solidFill>
                  </a:rPr>
                  <a:t> </a:t>
                </a:r>
                <a:r>
                  <a:rPr lang="en-US" dirty="0"/>
                  <a:t>messages, none of which is from the leader.</a:t>
                </a:r>
              </a:p>
              <a:p>
                <a:endParaRPr lang="en-US" dirty="0"/>
              </a:p>
              <a:p>
                <a:r>
                  <a:rPr lang="en-US" dirty="0"/>
                  <a:t>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0</m:t>
                        </m:r>
                      </m:sup>
                    </m:sSup>
                    <m:r>
                      <a:rPr lang="en-US" b="0" i="1" smtClean="0">
                        <a:latin typeface="Cambria Math" panose="02040503050406030204" pitchFamily="18" charset="0"/>
                      </a:rPr>
                      <m:t>=∅</m:t>
                    </m:r>
                  </m:oMath>
                </a14:m>
                <a:r>
                  <a:rPr lang="en-US" dirty="0"/>
                  <a:t>, then a </a:t>
                </a:r>
                <a:r>
                  <a:rPr lang="en-US" i="1" dirty="0"/>
                  <a:t>gridlock equilibrium</a:t>
                </a:r>
                <a:r>
                  <a:rPr lang="en-US" dirty="0"/>
                  <a:t> (failed consensus)</a:t>
                </a:r>
              </a:p>
              <a:p>
                <a:r>
                  <a:rPr lang="en-US" dirty="0"/>
                  <a:t>Our interest is in (successful) </a:t>
                </a:r>
                <a:r>
                  <a:rPr lang="en-US" i="1" dirty="0"/>
                  <a:t>consensus equilibrium</a:t>
                </a:r>
                <a:r>
                  <a:rPr lang="en-US" dirty="0"/>
                  <a:t> with </a:t>
                </a:r>
                <a:r>
                  <a:rPr lang="en-US" i="1" dirty="0"/>
                  <a:t>p </a:t>
                </a:r>
                <a:r>
                  <a:rPr lang="en-US" dirty="0"/>
                  <a:t>&gt; 0 and </a:t>
                </a:r>
                <a:r>
                  <a:rPr lang="en-US" i="1" dirty="0"/>
                  <a:t>q </a:t>
                </a:r>
                <a:r>
                  <a:rPr lang="en-US" dirty="0"/>
                  <a:t>&gt;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1030528" cy="4351338"/>
              </a:xfrm>
              <a:blipFill>
                <a:blip r:embed="rId3"/>
                <a:stretch>
                  <a:fillRect l="-1105" t="-2241" b="-3361"/>
                </a:stretch>
              </a:blipFill>
            </p:spPr>
            <p:txBody>
              <a:bodyPr/>
              <a:lstStyle/>
              <a:p>
                <a:r>
                  <a:rPr lang="en-US">
                    <a:noFill/>
                  </a:rPr>
                  <a:t> </a:t>
                </a:r>
              </a:p>
            </p:txBody>
          </p:sp>
        </mc:Fallback>
      </mc:AlternateContent>
    </p:spTree>
    <p:extLst>
      <p:ext uri="{BB962C8B-B14F-4D97-AF65-F5344CB8AC3E}">
        <p14:creationId xmlns:p14="http://schemas.microsoft.com/office/powerpoint/2010/main" val="35114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5"/>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Inferences </a:t>
            </a:r>
          </a:p>
        </p:txBody>
      </p:sp>
      <p:sp>
        <p:nvSpPr>
          <p:cNvPr id="2" name="TextBox 1">
            <a:extLst>
              <a:ext uri="{FF2B5EF4-FFF2-40B4-BE49-F238E27FC236}">
                <a16:creationId xmlns:a16="http://schemas.microsoft.com/office/drawing/2014/main" id="{D7E17A10-C870-2348-913F-993134653D47}"/>
              </a:ext>
            </a:extLst>
          </p:cNvPr>
          <p:cNvSpPr txBox="1"/>
          <p:nvPr/>
        </p:nvSpPr>
        <p:spPr>
          <a:xfrm>
            <a:off x="942109" y="1506022"/>
            <a:ext cx="2271776" cy="461665"/>
          </a:xfrm>
          <a:prstGeom prst="rect">
            <a:avLst/>
          </a:prstGeom>
          <a:noFill/>
        </p:spPr>
        <p:txBody>
          <a:bodyPr wrap="none" rtlCol="0">
            <a:spAutoFit/>
          </a:bodyPr>
          <a:lstStyle/>
          <a:p>
            <a:r>
              <a:rPr lang="en-US" sz="2400" dirty="0"/>
              <a:t>about the leader</a:t>
            </a:r>
          </a:p>
        </p:txBody>
      </p:sp>
    </p:spTree>
    <p:extLst>
      <p:ext uri="{BB962C8B-B14F-4D97-AF65-F5344CB8AC3E}">
        <p14:creationId xmlns:p14="http://schemas.microsoft.com/office/powerpoint/2010/main" val="12336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P spid="2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CB00E0-7355-49C8-ABBF-195AF74AB01C}"/>
              </a:ext>
            </a:extLst>
          </p:cNvPr>
          <p:cNvSpPr/>
          <p:nvPr/>
        </p:nvSpPr>
        <p:spPr>
          <a:xfrm>
            <a:off x="3191698" y="740230"/>
            <a:ext cx="5630082" cy="555824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3EA133-FF93-43B9-938A-69F3CA179DE3}"/>
              </a:ext>
            </a:extLst>
          </p:cNvPr>
          <p:cNvCxnSpPr>
            <a:cxnSpLocks/>
          </p:cNvCxnSpPr>
          <p:nvPr/>
        </p:nvCxnSpPr>
        <p:spPr>
          <a:xfrm flipV="1">
            <a:off x="3191695" y="287374"/>
            <a:ext cx="3" cy="601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5"/>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7091543" y="5299879"/>
            <a:ext cx="714375" cy="6953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823A38E-6C1C-4149-9AB7-EE7A83E60870}"/>
                  </a:ext>
                </a:extLst>
              </p:cNvPr>
              <p:cNvSpPr txBox="1"/>
              <p:nvPr/>
            </p:nvSpPr>
            <p:spPr>
              <a:xfrm>
                <a:off x="2177154" y="601724"/>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6823A38E-6C1C-4149-9AB7-EE7A83E60870}"/>
                  </a:ext>
                </a:extLst>
              </p:cNvPr>
              <p:cNvSpPr txBox="1">
                <a:spLocks noRot="1" noChangeAspect="1" noMove="1" noResize="1" noEditPoints="1" noAdjustHandles="1" noChangeArrowheads="1" noChangeShapeType="1" noTextEdit="1"/>
              </p:cNvSpPr>
              <p:nvPr/>
            </p:nvSpPr>
            <p:spPr>
              <a:xfrm>
                <a:off x="2177154" y="601724"/>
                <a:ext cx="1045018" cy="276999"/>
              </a:xfrm>
              <a:prstGeom prst="rect">
                <a:avLst/>
              </a:prstGeom>
              <a:blipFill>
                <a:blip r:embed="rId9"/>
                <a:stretch>
                  <a:fillRect b="-4444"/>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C67D4866-3B48-4869-8677-D60DA55A70D9}"/>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26" name="TextBox 25">
            <a:extLst>
              <a:ext uri="{FF2B5EF4-FFF2-40B4-BE49-F238E27FC236}">
                <a16:creationId xmlns:a16="http://schemas.microsoft.com/office/drawing/2014/main" id="{FAEDCADC-37CA-40A3-AA4B-C810F682A348}"/>
              </a:ext>
            </a:extLst>
          </p:cNvPr>
          <p:cNvSpPr txBox="1"/>
          <p:nvPr/>
        </p:nvSpPr>
        <p:spPr>
          <a:xfrm rot="16200000">
            <a:off x="1861083" y="3290500"/>
            <a:ext cx="2384221" cy="276999"/>
          </a:xfrm>
          <a:prstGeom prst="rect">
            <a:avLst/>
          </a:prstGeom>
          <a:noFill/>
        </p:spPr>
        <p:txBody>
          <a:bodyPr wrap="square" rtlCol="0">
            <a:spAutoFit/>
          </a:bodyPr>
          <a:lstStyle/>
          <a:p>
            <a:pPr algn="ctr"/>
            <a:r>
              <a:rPr lang="en-US" sz="1200" dirty="0"/>
              <a:t>#msg another backup receives</a:t>
            </a:r>
          </a:p>
        </p:txBody>
      </p:sp>
      <p:sp>
        <p:nvSpPr>
          <p:cNvPr id="18" name="TextBox 17">
            <a:extLst>
              <a:ext uri="{FF2B5EF4-FFF2-40B4-BE49-F238E27FC236}">
                <a16:creationId xmlns:a16="http://schemas.microsoft.com/office/drawing/2014/main" id="{F956BBCA-F004-6740-9419-C0A5A39547A9}"/>
              </a:ext>
            </a:extLst>
          </p:cNvPr>
          <p:cNvSpPr txBox="1"/>
          <p:nvPr/>
        </p:nvSpPr>
        <p:spPr>
          <a:xfrm>
            <a:off x="228171" y="1193073"/>
            <a:ext cx="2075250" cy="830997"/>
          </a:xfrm>
          <a:prstGeom prst="rect">
            <a:avLst/>
          </a:prstGeom>
          <a:noFill/>
        </p:spPr>
        <p:txBody>
          <a:bodyPr wrap="square" rtlCol="0">
            <a:spAutoFit/>
          </a:bodyPr>
          <a:lstStyle/>
          <a:p>
            <a:r>
              <a:rPr lang="en-US" sz="2400" dirty="0"/>
              <a:t>about other rational nodes</a:t>
            </a:r>
          </a:p>
        </p:txBody>
      </p:sp>
    </p:spTree>
    <p:extLst>
      <p:ext uri="{BB962C8B-B14F-4D97-AF65-F5344CB8AC3E}">
        <p14:creationId xmlns:p14="http://schemas.microsoft.com/office/powerpoint/2010/main" val="235589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CB00E0-7355-49C8-ABBF-195AF74AB01C}"/>
              </a:ext>
            </a:extLst>
          </p:cNvPr>
          <p:cNvSpPr/>
          <p:nvPr/>
        </p:nvSpPr>
        <p:spPr>
          <a:xfrm>
            <a:off x="3191698" y="740230"/>
            <a:ext cx="5630082" cy="555824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3EA133-FF93-43B9-938A-69F3CA179DE3}"/>
              </a:ext>
            </a:extLst>
          </p:cNvPr>
          <p:cNvCxnSpPr>
            <a:cxnSpLocks/>
          </p:cNvCxnSpPr>
          <p:nvPr/>
        </p:nvCxnSpPr>
        <p:spPr>
          <a:xfrm flipV="1">
            <a:off x="3191695" y="287374"/>
            <a:ext cx="3" cy="601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5"/>
                <a:stretch>
                  <a:fillRect b="-4444"/>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7091543" y="5299879"/>
            <a:ext cx="714375" cy="6953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823A38E-6C1C-4149-9AB7-EE7A83E60870}"/>
                  </a:ext>
                </a:extLst>
              </p:cNvPr>
              <p:cNvSpPr txBox="1"/>
              <p:nvPr/>
            </p:nvSpPr>
            <p:spPr>
              <a:xfrm>
                <a:off x="2238115" y="601724"/>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6823A38E-6C1C-4149-9AB7-EE7A83E60870}"/>
                  </a:ext>
                </a:extLst>
              </p:cNvPr>
              <p:cNvSpPr txBox="1">
                <a:spLocks noRot="1" noChangeAspect="1" noMove="1" noResize="1" noEditPoints="1" noAdjustHandles="1" noChangeArrowheads="1" noChangeShapeType="1" noTextEdit="1"/>
              </p:cNvSpPr>
              <p:nvPr/>
            </p:nvSpPr>
            <p:spPr>
              <a:xfrm>
                <a:off x="2238115" y="601724"/>
                <a:ext cx="1045018" cy="276999"/>
              </a:xfrm>
              <a:prstGeom prst="rect">
                <a:avLst/>
              </a:prstGeom>
              <a:blipFill>
                <a:blip r:embed="rId9"/>
                <a:stretch>
                  <a:fillRect b="-4444"/>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58AFD70B-166F-4016-B567-9AA865974287}"/>
              </a:ext>
            </a:extLst>
          </p:cNvPr>
          <p:cNvCxnSpPr>
            <a:cxnSpLocks/>
          </p:cNvCxnSpPr>
          <p:nvPr/>
        </p:nvCxnSpPr>
        <p:spPr>
          <a:xfrm flipH="1">
            <a:off x="4467503" y="1976846"/>
            <a:ext cx="4354276" cy="4311009"/>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4719141" y="5315984"/>
            <a:ext cx="647700" cy="66675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3A706F1-EB0B-4E2C-BE02-64CD90A1C802}"/>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26" name="TextBox 25">
                <a:extLst>
                  <a:ext uri="{FF2B5EF4-FFF2-40B4-BE49-F238E27FC236}">
                    <a16:creationId xmlns:a16="http://schemas.microsoft.com/office/drawing/2014/main" id="{43A706F1-EB0B-4E2C-BE02-64CD90A1C802}"/>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10"/>
                <a:stretch>
                  <a:fillRect r="-50000"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3D138B3-0801-4DF4-A51A-B34787CC7E0E}"/>
                  </a:ext>
                </a:extLst>
              </p:cNvPr>
              <p:cNvSpPr txBox="1"/>
              <p:nvPr/>
            </p:nvSpPr>
            <p:spPr>
              <a:xfrm>
                <a:off x="2997465" y="4910145"/>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31" name="TextBox 30">
                <a:extLst>
                  <a:ext uri="{FF2B5EF4-FFF2-40B4-BE49-F238E27FC236}">
                    <a16:creationId xmlns:a16="http://schemas.microsoft.com/office/drawing/2014/main" id="{23D138B3-0801-4DF4-A51A-B34787CC7E0E}"/>
                  </a:ext>
                </a:extLst>
              </p:cNvPr>
              <p:cNvSpPr txBox="1">
                <a:spLocks noRot="1" noChangeAspect="1" noMove="1" noResize="1" noEditPoints="1" noAdjustHandles="1" noChangeArrowheads="1" noChangeShapeType="1" noTextEdit="1"/>
              </p:cNvSpPr>
              <p:nvPr/>
            </p:nvSpPr>
            <p:spPr>
              <a:xfrm>
                <a:off x="2997465" y="4910145"/>
                <a:ext cx="162035" cy="276999"/>
              </a:xfrm>
              <a:prstGeom prst="rect">
                <a:avLst/>
              </a:prstGeom>
              <a:blipFill>
                <a:blip r:embed="rId11"/>
                <a:stretch>
                  <a:fillRect r="-50000" b="-4348"/>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3DB9D019-B01C-40EB-AB04-A59B7DAAE0F8}"/>
              </a:ext>
            </a:extLst>
          </p:cNvPr>
          <p:cNvPicPr>
            <a:picLocks noChangeAspect="1"/>
          </p:cNvPicPr>
          <p:nvPr/>
        </p:nvPicPr>
        <p:blipFill>
          <a:blip r:embed="rId12"/>
          <a:stretch>
            <a:fillRect/>
          </a:stretch>
        </p:blipFill>
        <p:spPr>
          <a:xfrm>
            <a:off x="8003177" y="755887"/>
            <a:ext cx="819591" cy="2152776"/>
          </a:xfrm>
          <a:prstGeom prst="rect">
            <a:avLst/>
          </a:prstGeom>
        </p:spPr>
      </p:pic>
      <p:pic>
        <p:nvPicPr>
          <p:cNvPr id="47" name="Picture 46">
            <a:extLst>
              <a:ext uri="{FF2B5EF4-FFF2-40B4-BE49-F238E27FC236}">
                <a16:creationId xmlns:a16="http://schemas.microsoft.com/office/drawing/2014/main" id="{115CAE42-D1DD-4139-AF75-75F492458138}"/>
              </a:ext>
            </a:extLst>
          </p:cNvPr>
          <p:cNvPicPr>
            <a:picLocks noChangeAspect="1"/>
          </p:cNvPicPr>
          <p:nvPr/>
        </p:nvPicPr>
        <p:blipFill>
          <a:blip r:embed="rId13"/>
          <a:stretch>
            <a:fillRect/>
          </a:stretch>
        </p:blipFill>
        <p:spPr>
          <a:xfrm>
            <a:off x="3198772" y="1244787"/>
            <a:ext cx="3694523" cy="5054212"/>
          </a:xfrm>
          <a:prstGeom prst="rect">
            <a:avLst/>
          </a:prstGeom>
        </p:spPr>
      </p:pic>
      <p:sp>
        <p:nvSpPr>
          <p:cNvPr id="48" name="TextBox 47">
            <a:extLst>
              <a:ext uri="{FF2B5EF4-FFF2-40B4-BE49-F238E27FC236}">
                <a16:creationId xmlns:a16="http://schemas.microsoft.com/office/drawing/2014/main" id="{BBB0A7DA-B010-4216-A935-2842D6D5B217}"/>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49" name="TextBox 48">
            <a:extLst>
              <a:ext uri="{FF2B5EF4-FFF2-40B4-BE49-F238E27FC236}">
                <a16:creationId xmlns:a16="http://schemas.microsoft.com/office/drawing/2014/main" id="{E5505779-DB7A-4FCB-B170-C26AE06B8F62}"/>
              </a:ext>
            </a:extLst>
          </p:cNvPr>
          <p:cNvSpPr txBox="1"/>
          <p:nvPr/>
        </p:nvSpPr>
        <p:spPr>
          <a:xfrm rot="16200000">
            <a:off x="1861083" y="3290500"/>
            <a:ext cx="2384221" cy="276999"/>
          </a:xfrm>
          <a:prstGeom prst="rect">
            <a:avLst/>
          </a:prstGeom>
          <a:noFill/>
        </p:spPr>
        <p:txBody>
          <a:bodyPr wrap="square" rtlCol="0">
            <a:spAutoFit/>
          </a:bodyPr>
          <a:lstStyle/>
          <a:p>
            <a:pPr algn="ctr"/>
            <a:r>
              <a:rPr lang="en-US" sz="1200" dirty="0"/>
              <a:t>#msg another backup receives</a:t>
            </a:r>
          </a:p>
        </p:txBody>
      </p:sp>
      <p:sp>
        <p:nvSpPr>
          <p:cNvPr id="55" name="Rectangle 54">
            <a:extLst>
              <a:ext uri="{FF2B5EF4-FFF2-40B4-BE49-F238E27FC236}">
                <a16:creationId xmlns:a16="http://schemas.microsoft.com/office/drawing/2014/main" id="{47205287-3935-4D9F-9CAE-D7B2B64AE9E1}"/>
              </a:ext>
            </a:extLst>
          </p:cNvPr>
          <p:cNvSpPr/>
          <p:nvPr/>
        </p:nvSpPr>
        <p:spPr>
          <a:xfrm>
            <a:off x="7559039" y="225770"/>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Brace 29">
            <a:extLst>
              <a:ext uri="{FF2B5EF4-FFF2-40B4-BE49-F238E27FC236}">
                <a16:creationId xmlns:a16="http://schemas.microsoft.com/office/drawing/2014/main" id="{89D3E220-6DAD-9D42-8695-AD4FBA525A0C}"/>
              </a:ext>
            </a:extLst>
          </p:cNvPr>
          <p:cNvSpPr/>
          <p:nvPr/>
        </p:nvSpPr>
        <p:spPr>
          <a:xfrm>
            <a:off x="8832719" y="741148"/>
            <a:ext cx="224191" cy="12356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D1BB875-8448-7546-BBBC-EC63E59C9F9D}"/>
                  </a:ext>
                </a:extLst>
              </p:cNvPr>
              <p:cNvSpPr txBox="1"/>
              <p:nvPr/>
            </p:nvSpPr>
            <p:spPr>
              <a:xfrm>
                <a:off x="9062550" y="1220038"/>
                <a:ext cx="25126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32" name="TextBox 31">
                <a:extLst>
                  <a:ext uri="{FF2B5EF4-FFF2-40B4-BE49-F238E27FC236}">
                    <a16:creationId xmlns:a16="http://schemas.microsoft.com/office/drawing/2014/main" id="{BD1BB875-8448-7546-BBBC-EC63E59C9F9D}"/>
                  </a:ext>
                </a:extLst>
              </p:cNvPr>
              <p:cNvSpPr txBox="1">
                <a:spLocks noRot="1" noChangeAspect="1" noMove="1" noResize="1" noEditPoints="1" noAdjustHandles="1" noChangeArrowheads="1" noChangeShapeType="1" noTextEdit="1"/>
              </p:cNvSpPr>
              <p:nvPr/>
            </p:nvSpPr>
            <p:spPr>
              <a:xfrm>
                <a:off x="9062550" y="1220038"/>
                <a:ext cx="251265" cy="276999"/>
              </a:xfrm>
              <a:prstGeom prst="rect">
                <a:avLst/>
              </a:prstGeom>
              <a:blipFill>
                <a:blip r:embed="rId14"/>
                <a:stretch>
                  <a:fillRect b="-4545"/>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ED20D983-AE56-4B2B-8AAA-3C712FD4B5CF}"/>
              </a:ext>
            </a:extLst>
          </p:cNvPr>
          <p:cNvCxnSpPr>
            <a:cxnSpLocks/>
          </p:cNvCxnSpPr>
          <p:nvPr/>
        </p:nvCxnSpPr>
        <p:spPr>
          <a:xfrm flipH="1">
            <a:off x="3191695" y="750921"/>
            <a:ext cx="4257036" cy="4282633"/>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4C5DB53-07A2-784D-B087-8FF8123F8964}"/>
              </a:ext>
            </a:extLst>
          </p:cNvPr>
          <p:cNvSpPr txBox="1"/>
          <p:nvPr/>
        </p:nvSpPr>
        <p:spPr>
          <a:xfrm>
            <a:off x="9460672" y="1173872"/>
            <a:ext cx="2565073" cy="369332"/>
          </a:xfrm>
          <a:prstGeom prst="rect">
            <a:avLst/>
          </a:prstGeom>
          <a:noFill/>
        </p:spPr>
        <p:txBody>
          <a:bodyPr wrap="square" rtlCol="0">
            <a:spAutoFit/>
          </a:bodyPr>
          <a:lstStyle/>
          <a:p>
            <a:r>
              <a:rPr lang="en-US" dirty="0"/>
              <a:t>if the leader is Byzantine</a:t>
            </a:r>
          </a:p>
        </p:txBody>
      </p:sp>
      <p:sp>
        <p:nvSpPr>
          <p:cNvPr id="3" name="TextBox 2">
            <a:extLst>
              <a:ext uri="{FF2B5EF4-FFF2-40B4-BE49-F238E27FC236}">
                <a16:creationId xmlns:a16="http://schemas.microsoft.com/office/drawing/2014/main" id="{453A5E80-DE10-1048-9122-43AFDB2C2580}"/>
              </a:ext>
            </a:extLst>
          </p:cNvPr>
          <p:cNvSpPr txBox="1"/>
          <p:nvPr/>
        </p:nvSpPr>
        <p:spPr>
          <a:xfrm>
            <a:off x="9462656" y="1676400"/>
            <a:ext cx="256309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Byzantine nodes can coordinate: </a:t>
            </a:r>
          </a:p>
          <a:p>
            <a:pPr marL="285750" indent="-285750">
              <a:buFont typeface="Arial" panose="020B0604020202020204" pitchFamily="34" charset="0"/>
              <a:buChar char="•"/>
            </a:pPr>
            <a:r>
              <a:rPr lang="en-US" dirty="0"/>
              <a:t>Deliver any number of </a:t>
            </a:r>
            <a:r>
              <a:rPr lang="en-US" dirty="0" err="1"/>
              <a:t>msgs</a:t>
            </a:r>
            <a:r>
              <a:rPr lang="en-US" dirty="0"/>
              <a:t> in this range with perfect precision</a:t>
            </a:r>
          </a:p>
        </p:txBody>
      </p:sp>
      <p:sp>
        <p:nvSpPr>
          <p:cNvPr id="33" name="TextBox 32">
            <a:extLst>
              <a:ext uri="{FF2B5EF4-FFF2-40B4-BE49-F238E27FC236}">
                <a16:creationId xmlns:a16="http://schemas.microsoft.com/office/drawing/2014/main" id="{E05D9CE4-7050-0D4C-9BC8-5677B4A7497D}"/>
              </a:ext>
            </a:extLst>
          </p:cNvPr>
          <p:cNvSpPr txBox="1"/>
          <p:nvPr/>
        </p:nvSpPr>
        <p:spPr>
          <a:xfrm>
            <a:off x="228171" y="1193073"/>
            <a:ext cx="2075250" cy="830997"/>
          </a:xfrm>
          <a:prstGeom prst="rect">
            <a:avLst/>
          </a:prstGeom>
          <a:noFill/>
        </p:spPr>
        <p:txBody>
          <a:bodyPr wrap="square" rtlCol="0">
            <a:spAutoFit/>
          </a:bodyPr>
          <a:lstStyle/>
          <a:p>
            <a:r>
              <a:rPr lang="en-US" sz="2400" dirty="0"/>
              <a:t>about other rational nodes</a:t>
            </a:r>
          </a:p>
        </p:txBody>
      </p:sp>
    </p:spTree>
    <p:extLst>
      <p:ext uri="{BB962C8B-B14F-4D97-AF65-F5344CB8AC3E}">
        <p14:creationId xmlns:p14="http://schemas.microsoft.com/office/powerpoint/2010/main" val="87530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CB00E0-7355-49C8-ABBF-195AF74AB01C}"/>
              </a:ext>
            </a:extLst>
          </p:cNvPr>
          <p:cNvSpPr/>
          <p:nvPr/>
        </p:nvSpPr>
        <p:spPr>
          <a:xfrm>
            <a:off x="3191698" y="740230"/>
            <a:ext cx="5630082" cy="555824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23EA133-FF93-43B9-938A-69F3CA179DE3}"/>
              </a:ext>
            </a:extLst>
          </p:cNvPr>
          <p:cNvCxnSpPr>
            <a:cxnSpLocks/>
          </p:cNvCxnSpPr>
          <p:nvPr/>
        </p:nvCxnSpPr>
        <p:spPr>
          <a:xfrm flipV="1">
            <a:off x="3191695" y="287374"/>
            <a:ext cx="3" cy="601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5CB1A0-07BE-4D7B-ADA6-9D9C14BFC8E0}"/>
              </a:ext>
            </a:extLst>
          </p:cNvPr>
          <p:cNvCxnSpPr>
            <a:cxnSpLocks/>
          </p:cNvCxnSpPr>
          <p:nvPr/>
        </p:nvCxnSpPr>
        <p:spPr>
          <a:xfrm flipH="1">
            <a:off x="3191698" y="237308"/>
            <a:ext cx="6122117" cy="6061164"/>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823A38E-6C1C-4149-9AB7-EE7A83E60870}"/>
                  </a:ext>
                </a:extLst>
              </p:cNvPr>
              <p:cNvSpPr txBox="1"/>
              <p:nvPr/>
            </p:nvSpPr>
            <p:spPr>
              <a:xfrm>
                <a:off x="2238115" y="601724"/>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6823A38E-6C1C-4149-9AB7-EE7A83E60870}"/>
                  </a:ext>
                </a:extLst>
              </p:cNvPr>
              <p:cNvSpPr txBox="1">
                <a:spLocks noRot="1" noChangeAspect="1" noMove="1" noResize="1" noEditPoints="1" noAdjustHandles="1" noChangeArrowheads="1" noChangeShapeType="1" noTextEdit="1"/>
              </p:cNvSpPr>
              <p:nvPr/>
            </p:nvSpPr>
            <p:spPr>
              <a:xfrm>
                <a:off x="2238115" y="601724"/>
                <a:ext cx="1045018" cy="276999"/>
              </a:xfrm>
              <a:prstGeom prst="rect">
                <a:avLst/>
              </a:prstGeom>
              <a:blipFill>
                <a:blip r:embed="rId8"/>
                <a:stretch>
                  <a:fillRect b="-4444"/>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58AFD70B-166F-4016-B567-9AA865974287}"/>
              </a:ext>
            </a:extLst>
          </p:cNvPr>
          <p:cNvCxnSpPr>
            <a:cxnSpLocks/>
          </p:cNvCxnSpPr>
          <p:nvPr/>
        </p:nvCxnSpPr>
        <p:spPr>
          <a:xfrm flipH="1">
            <a:off x="4467503" y="1976846"/>
            <a:ext cx="4354276" cy="4311009"/>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20D983-AE56-4B2B-8AAA-3C712FD4B5CF}"/>
              </a:ext>
            </a:extLst>
          </p:cNvPr>
          <p:cNvCxnSpPr>
            <a:cxnSpLocks/>
          </p:cNvCxnSpPr>
          <p:nvPr/>
        </p:nvCxnSpPr>
        <p:spPr>
          <a:xfrm flipH="1">
            <a:off x="3191695" y="750921"/>
            <a:ext cx="4257036" cy="4282633"/>
          </a:xfrm>
          <a:prstGeom prst="line">
            <a:avLst/>
          </a:prstGeom>
          <a:ln w="3175">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3A706F1-EB0B-4E2C-BE02-64CD90A1C802}"/>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26" name="TextBox 25">
                <a:extLst>
                  <a:ext uri="{FF2B5EF4-FFF2-40B4-BE49-F238E27FC236}">
                    <a16:creationId xmlns:a16="http://schemas.microsoft.com/office/drawing/2014/main" id="{43A706F1-EB0B-4E2C-BE02-64CD90A1C802}"/>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9"/>
                <a:stretch>
                  <a:fillRect r="-50000"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3D138B3-0801-4DF4-A51A-B34787CC7E0E}"/>
                  </a:ext>
                </a:extLst>
              </p:cNvPr>
              <p:cNvSpPr txBox="1"/>
              <p:nvPr/>
            </p:nvSpPr>
            <p:spPr>
              <a:xfrm>
                <a:off x="2997465" y="4910145"/>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31" name="TextBox 30">
                <a:extLst>
                  <a:ext uri="{FF2B5EF4-FFF2-40B4-BE49-F238E27FC236}">
                    <a16:creationId xmlns:a16="http://schemas.microsoft.com/office/drawing/2014/main" id="{23D138B3-0801-4DF4-A51A-B34787CC7E0E}"/>
                  </a:ext>
                </a:extLst>
              </p:cNvPr>
              <p:cNvSpPr txBox="1">
                <a:spLocks noRot="1" noChangeAspect="1" noMove="1" noResize="1" noEditPoints="1" noAdjustHandles="1" noChangeArrowheads="1" noChangeShapeType="1" noTextEdit="1"/>
              </p:cNvSpPr>
              <p:nvPr/>
            </p:nvSpPr>
            <p:spPr>
              <a:xfrm>
                <a:off x="2997465" y="4910145"/>
                <a:ext cx="162035" cy="276999"/>
              </a:xfrm>
              <a:prstGeom prst="rect">
                <a:avLst/>
              </a:prstGeom>
              <a:blipFill>
                <a:blip r:embed="rId10"/>
                <a:stretch>
                  <a:fillRect r="-50000" b="-4348"/>
                </a:stretch>
              </a:blipFill>
            </p:spPr>
            <p:txBody>
              <a:bodyPr/>
              <a:lstStyle/>
              <a:p>
                <a:r>
                  <a:rPr lang="en-US">
                    <a:noFill/>
                  </a:rPr>
                  <a:t> </a:t>
                </a:r>
              </a:p>
            </p:txBody>
          </p:sp>
        </mc:Fallback>
      </mc:AlternateContent>
      <p:pic>
        <p:nvPicPr>
          <p:cNvPr id="45" name="Picture 44">
            <a:extLst>
              <a:ext uri="{FF2B5EF4-FFF2-40B4-BE49-F238E27FC236}">
                <a16:creationId xmlns:a16="http://schemas.microsoft.com/office/drawing/2014/main" id="{3DB9D019-B01C-40EB-AB04-A59B7DAAE0F8}"/>
              </a:ext>
            </a:extLst>
          </p:cNvPr>
          <p:cNvPicPr>
            <a:picLocks noChangeAspect="1"/>
          </p:cNvPicPr>
          <p:nvPr/>
        </p:nvPicPr>
        <p:blipFill>
          <a:blip r:embed="rId11"/>
          <a:stretch>
            <a:fillRect/>
          </a:stretch>
        </p:blipFill>
        <p:spPr>
          <a:xfrm>
            <a:off x="8003177" y="755887"/>
            <a:ext cx="819591" cy="2152776"/>
          </a:xfrm>
          <a:prstGeom prst="rect">
            <a:avLst/>
          </a:prstGeom>
        </p:spPr>
      </p:pic>
      <p:pic>
        <p:nvPicPr>
          <p:cNvPr id="47" name="Picture 46">
            <a:extLst>
              <a:ext uri="{FF2B5EF4-FFF2-40B4-BE49-F238E27FC236}">
                <a16:creationId xmlns:a16="http://schemas.microsoft.com/office/drawing/2014/main" id="{115CAE42-D1DD-4139-AF75-75F492458138}"/>
              </a:ext>
            </a:extLst>
          </p:cNvPr>
          <p:cNvPicPr>
            <a:picLocks noChangeAspect="1"/>
          </p:cNvPicPr>
          <p:nvPr/>
        </p:nvPicPr>
        <p:blipFill>
          <a:blip r:embed="rId12"/>
          <a:stretch>
            <a:fillRect/>
          </a:stretch>
        </p:blipFill>
        <p:spPr>
          <a:xfrm>
            <a:off x="3198772" y="1244787"/>
            <a:ext cx="3694523" cy="5054212"/>
          </a:xfrm>
          <a:prstGeom prst="rect">
            <a:avLst/>
          </a:prstGeom>
        </p:spPr>
      </p:pic>
      <p:sp>
        <p:nvSpPr>
          <p:cNvPr id="48" name="TextBox 47">
            <a:extLst>
              <a:ext uri="{FF2B5EF4-FFF2-40B4-BE49-F238E27FC236}">
                <a16:creationId xmlns:a16="http://schemas.microsoft.com/office/drawing/2014/main" id="{BBB0A7DA-B010-4216-A935-2842D6D5B217}"/>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49" name="TextBox 48">
            <a:extLst>
              <a:ext uri="{FF2B5EF4-FFF2-40B4-BE49-F238E27FC236}">
                <a16:creationId xmlns:a16="http://schemas.microsoft.com/office/drawing/2014/main" id="{E5505779-DB7A-4FCB-B170-C26AE06B8F62}"/>
              </a:ext>
            </a:extLst>
          </p:cNvPr>
          <p:cNvSpPr txBox="1"/>
          <p:nvPr/>
        </p:nvSpPr>
        <p:spPr>
          <a:xfrm rot="16200000">
            <a:off x="1861083" y="3290500"/>
            <a:ext cx="2384221" cy="276999"/>
          </a:xfrm>
          <a:prstGeom prst="rect">
            <a:avLst/>
          </a:prstGeom>
          <a:noFill/>
        </p:spPr>
        <p:txBody>
          <a:bodyPr wrap="square" rtlCol="0">
            <a:spAutoFit/>
          </a:bodyPr>
          <a:lstStyle/>
          <a:p>
            <a:pPr algn="ctr"/>
            <a:r>
              <a:rPr lang="en-US" sz="1200" dirty="0"/>
              <a:t>#msg another backup receives</a:t>
            </a:r>
          </a:p>
        </p:txBody>
      </p:sp>
      <p:sp>
        <p:nvSpPr>
          <p:cNvPr id="55" name="Rectangle 54">
            <a:extLst>
              <a:ext uri="{FF2B5EF4-FFF2-40B4-BE49-F238E27FC236}">
                <a16:creationId xmlns:a16="http://schemas.microsoft.com/office/drawing/2014/main" id="{47205287-3935-4D9F-9CAE-D7B2B64AE9E1}"/>
              </a:ext>
            </a:extLst>
          </p:cNvPr>
          <p:cNvSpPr/>
          <p:nvPr/>
        </p:nvSpPr>
        <p:spPr>
          <a:xfrm>
            <a:off x="7559039" y="225770"/>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Brace 55">
            <a:extLst>
              <a:ext uri="{FF2B5EF4-FFF2-40B4-BE49-F238E27FC236}">
                <a16:creationId xmlns:a16="http://schemas.microsoft.com/office/drawing/2014/main" id="{AE1DCD08-CC2C-4608-95D2-1B6DBFE753BE}"/>
              </a:ext>
            </a:extLst>
          </p:cNvPr>
          <p:cNvSpPr/>
          <p:nvPr/>
        </p:nvSpPr>
        <p:spPr>
          <a:xfrm>
            <a:off x="8036374" y="1567546"/>
            <a:ext cx="201935" cy="10276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EEA1F16-BE16-42ED-996C-3E536667E411}"/>
                  </a:ext>
                </a:extLst>
              </p:cNvPr>
              <p:cNvSpPr txBox="1"/>
              <p:nvPr/>
            </p:nvSpPr>
            <p:spPr>
              <a:xfrm>
                <a:off x="8112027" y="1941317"/>
                <a:ext cx="45720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𝑓𝑝</m:t>
                      </m:r>
                    </m:oMath>
                  </m:oMathPara>
                </a14:m>
                <a:endParaRPr lang="en-US" sz="1200" dirty="0"/>
              </a:p>
            </p:txBody>
          </p:sp>
        </mc:Choice>
        <mc:Fallback xmlns="">
          <p:sp>
            <p:nvSpPr>
              <p:cNvPr id="57" name="TextBox 56">
                <a:extLst>
                  <a:ext uri="{FF2B5EF4-FFF2-40B4-BE49-F238E27FC236}">
                    <a16:creationId xmlns:a16="http://schemas.microsoft.com/office/drawing/2014/main" id="{3EEA1F16-BE16-42ED-996C-3E536667E411}"/>
                  </a:ext>
                </a:extLst>
              </p:cNvPr>
              <p:cNvSpPr txBox="1">
                <a:spLocks noRot="1" noChangeAspect="1" noMove="1" noResize="1" noEditPoints="1" noAdjustHandles="1" noChangeArrowheads="1" noChangeShapeType="1" noTextEdit="1"/>
              </p:cNvSpPr>
              <p:nvPr/>
            </p:nvSpPr>
            <p:spPr>
              <a:xfrm>
                <a:off x="8112027" y="1941317"/>
                <a:ext cx="457204" cy="276999"/>
              </a:xfrm>
              <a:prstGeom prst="rect">
                <a:avLst/>
              </a:prstGeom>
              <a:blipFill>
                <a:blip r:embed="rId13"/>
                <a:stretch>
                  <a:fillRect b="-4348"/>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0ED48E65-4E42-497A-A4AA-EA554CA4D47E}"/>
              </a:ext>
            </a:extLst>
          </p:cNvPr>
          <p:cNvSpPr/>
          <p:nvPr/>
        </p:nvSpPr>
        <p:spPr>
          <a:xfrm>
            <a:off x="6893295" y="1543204"/>
            <a:ext cx="1109882" cy="108916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7DBCFE7-13C6-4AB6-B82E-A3C4B21248E2}"/>
              </a:ext>
            </a:extLst>
          </p:cNvPr>
          <p:cNvSpPr txBox="1"/>
          <p:nvPr/>
        </p:nvSpPr>
        <p:spPr>
          <a:xfrm>
            <a:off x="9460672" y="1173872"/>
            <a:ext cx="2293769" cy="369332"/>
          </a:xfrm>
          <a:prstGeom prst="rect">
            <a:avLst/>
          </a:prstGeom>
          <a:noFill/>
        </p:spPr>
        <p:txBody>
          <a:bodyPr wrap="none" rtlCol="0">
            <a:spAutoFit/>
          </a:bodyPr>
          <a:lstStyle/>
          <a:p>
            <a:r>
              <a:rPr lang="en-US" dirty="0"/>
              <a:t>if the leader is rational</a:t>
            </a:r>
          </a:p>
        </p:txBody>
      </p:sp>
    </p:spTree>
    <p:extLst>
      <p:ext uri="{BB962C8B-B14F-4D97-AF65-F5344CB8AC3E}">
        <p14:creationId xmlns:p14="http://schemas.microsoft.com/office/powerpoint/2010/main" val="14578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properties of a consensus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1132127" cy="4351338"/>
              </a:xfrm>
            </p:spPr>
            <p:txBody>
              <a:bodyPr>
                <a:normAutofit/>
              </a:bodyPr>
              <a:lstStyle/>
              <a:p>
                <a:pPr marL="0" indent="0">
                  <a:buNone/>
                </a:pPr>
                <a:r>
                  <a:rPr lang="en-US" sz="3200" dirty="0"/>
                  <a:t>A consensus equilibrium has </a:t>
                </a:r>
              </a:p>
              <a:p>
                <a:pPr marL="0" indent="0">
                  <a:buNone/>
                </a:pPr>
                <a:r>
                  <a:rPr lang="en-US" sz="800" dirty="0"/>
                  <a:t> </a:t>
                </a:r>
              </a:p>
              <a:p>
                <a:pPr marL="0" indent="0">
                  <a:buNone/>
                </a:pPr>
                <a14:m>
                  <m:oMathPara xmlns:m="http://schemas.openxmlformats.org/officeDocument/2006/math">
                    <m:oMathParaPr>
                      <m:jc m:val="centerGroup"/>
                    </m:oMathParaPr>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𝐸</m:t>
                          </m:r>
                        </m:e>
                        <m:sup>
                          <m:r>
                            <a:rPr lang="en-US" sz="3200" i="1">
                              <a:latin typeface="Cambria Math" panose="02040503050406030204" pitchFamily="18" charset="0"/>
                            </a:rPr>
                            <m:t>1</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𝐸</m:t>
                          </m:r>
                        </m:e>
                        <m:sup>
                          <m:r>
                            <a:rPr lang="en-US" sz="3200" i="1">
                              <a:latin typeface="Cambria Math" panose="02040503050406030204" pitchFamily="18" charset="0"/>
                            </a:rPr>
                            <m:t>0</m:t>
                          </m:r>
                        </m:sup>
                      </m:sSup>
                      <m:r>
                        <a:rPr lang="en-US" sz="3200" i="1">
                          <a:latin typeface="Cambria Math" panose="02040503050406030204" pitchFamily="18" charset="0"/>
                        </a:rPr>
                        <m:t>=</m:t>
                      </m:r>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𝑛</m:t>
                          </m:r>
                          <m:r>
                            <a:rPr lang="en-US" sz="3200" b="0" i="1" smtClean="0">
                              <a:latin typeface="Cambria Math" panose="02040503050406030204" pitchFamily="18" charset="0"/>
                            </a:rPr>
                            <m:t>−</m:t>
                          </m:r>
                          <m:r>
                            <a:rPr lang="en-US" sz="3200" b="0" i="1" smtClean="0">
                              <a:latin typeface="Cambria Math" panose="02040503050406030204" pitchFamily="18" charset="0"/>
                            </a:rPr>
                            <m:t>𝑓</m:t>
                          </m:r>
                        </m:e>
                      </m:d>
                      <m:r>
                        <a:rPr lang="en-US" sz="3200" b="0" i="1" smtClean="0">
                          <a:latin typeface="Cambria Math" panose="02040503050406030204" pitchFamily="18" charset="0"/>
                        </a:rPr>
                        <m:t>𝑝𝑞</m:t>
                      </m:r>
                      <m:r>
                        <a:rPr lang="en-US" sz="3200" b="0" i="1" smtClean="0">
                          <a:latin typeface="Cambria Math" panose="02040503050406030204" pitchFamily="18" charset="0"/>
                        </a:rPr>
                        <m:t>,</m:t>
                      </m:r>
                      <m:d>
                        <m:dPr>
                          <m:ctrlPr>
                            <a:rPr lang="en-US" sz="3200" i="1">
                              <a:latin typeface="Cambria Math" panose="02040503050406030204" pitchFamily="18" charset="0"/>
                            </a:rPr>
                          </m:ctrlPr>
                        </m:dPr>
                        <m:e>
                          <m:r>
                            <a:rPr lang="en-US" sz="3200" i="1">
                              <a:latin typeface="Cambria Math" panose="02040503050406030204" pitchFamily="18" charset="0"/>
                            </a:rPr>
                            <m:t>𝑛</m:t>
                          </m:r>
                          <m:r>
                            <a:rPr lang="en-US" sz="3200" i="1">
                              <a:latin typeface="Cambria Math" panose="02040503050406030204" pitchFamily="18" charset="0"/>
                            </a:rPr>
                            <m:t>−</m:t>
                          </m:r>
                          <m:r>
                            <a:rPr lang="en-US" sz="3200" i="1">
                              <a:latin typeface="Cambria Math" panose="02040503050406030204" pitchFamily="18" charset="0"/>
                            </a:rPr>
                            <m:t>𝑓</m:t>
                          </m:r>
                        </m:e>
                      </m:d>
                      <m:r>
                        <a:rPr lang="en-US" sz="3200" i="1">
                          <a:latin typeface="Cambria Math" panose="02040503050406030204" pitchFamily="18" charset="0"/>
                        </a:rPr>
                        <m:t>𝑝𝑞</m:t>
                      </m:r>
                      <m:r>
                        <a:rPr lang="en-US" sz="3200" b="0" i="1" smtClean="0">
                          <a:latin typeface="Cambria Math" panose="02040503050406030204" pitchFamily="18" charset="0"/>
                        </a:rPr>
                        <m:t>+</m:t>
                      </m:r>
                      <m:r>
                        <a:rPr lang="en-US" sz="3200" b="0" i="1" smtClean="0">
                          <a:latin typeface="Cambria Math" panose="02040503050406030204" pitchFamily="18" charset="0"/>
                        </a:rPr>
                        <m:t>𝑓𝑝</m:t>
                      </m:r>
                      <m:r>
                        <a:rPr lang="en-US" sz="3200" b="0" i="1" smtClean="0">
                          <a:latin typeface="Cambria Math" panose="02040503050406030204" pitchFamily="18" charset="0"/>
                        </a:rPr>
                        <m:t>]</m:t>
                      </m:r>
                    </m:oMath>
                  </m:oMathPara>
                </a14:m>
                <a:endParaRPr lang="en-US" sz="3200" dirty="0"/>
              </a:p>
              <a:p>
                <a:pPr marL="0" indent="0">
                  <a:buNone/>
                </a:pPr>
                <a:endParaRPr lang="en-US" sz="3200" dirty="0"/>
              </a:p>
              <a:p>
                <a:pPr marL="0" indent="0">
                  <a:buNone/>
                </a:pPr>
                <a:r>
                  <a:rPr lang="en-US" sz="3200" dirty="0"/>
                  <a:t>A rational backup who knows the leader is Byzantine </a:t>
                </a:r>
              </a:p>
              <a:p>
                <a:pPr lvl="1"/>
                <a:r>
                  <a:rPr lang="en-US" sz="2800" dirty="0"/>
                  <a:t>always gets </a:t>
                </a:r>
                <a:r>
                  <a:rPr lang="en-US" sz="2800" i="1" dirty="0"/>
                  <a:t>−c </a:t>
                </a:r>
                <a:r>
                  <a:rPr lang="en-US" sz="2800" dirty="0"/>
                  <a:t>from committing to message… </a:t>
                </a:r>
              </a:p>
              <a:p>
                <a:pPr lvl="1"/>
                <a:r>
                  <a:rPr lang="en-US" sz="2800" dirty="0"/>
                  <a:t>thus does not commit to message</a:t>
                </a:r>
              </a:p>
              <a:p>
                <a:pPr lvl="1"/>
                <a:r>
                  <a:rPr lang="en-US" dirty="0">
                    <a:solidFill>
                      <a:schemeClr val="bg2">
                        <a:lumMod val="50000"/>
                      </a:schemeClr>
                    </a:solidFill>
                  </a:rPr>
                  <a:t>except for when </a:t>
                </a:r>
                <a14:m>
                  <m:oMath xmlns:m="http://schemas.openxmlformats.org/officeDocument/2006/math">
                    <m:r>
                      <a:rPr lang="en-US" b="0" i="1" smtClean="0">
                        <a:solidFill>
                          <a:schemeClr val="bg2">
                            <a:lumMod val="50000"/>
                          </a:schemeClr>
                        </a:solidFill>
                        <a:latin typeface="Cambria Math" panose="02040503050406030204" pitchFamily="18" charset="0"/>
                      </a:rPr>
                      <m:t>𝑝</m:t>
                    </m:r>
                    <m:r>
                      <a:rPr lang="en-US" b="0" i="1" smtClean="0">
                        <a:solidFill>
                          <a:schemeClr val="bg2">
                            <a:lumMod val="50000"/>
                          </a:schemeClr>
                        </a:solidFill>
                        <a:latin typeface="Cambria Math" panose="02040503050406030204" pitchFamily="18" charset="0"/>
                      </a:rPr>
                      <m:t>=1</m:t>
                    </m:r>
                  </m:oMath>
                </a14:m>
                <a:r>
                  <a:rPr lang="en-US" dirty="0">
                    <a:solidFill>
                      <a:schemeClr val="bg2">
                        <a:lumMod val="50000"/>
                      </a:schemeClr>
                    </a:solidFill>
                  </a:rPr>
                  <a:t> and she receives exactly </a:t>
                </a:r>
                <a14:m>
                  <m:oMath xmlns:m="http://schemas.openxmlformats.org/officeDocument/2006/math">
                    <m:r>
                      <a:rPr lang="en-US" i="1">
                        <a:solidFill>
                          <a:schemeClr val="bg2">
                            <a:lumMod val="50000"/>
                          </a:schemeClr>
                        </a:solidFill>
                        <a:latin typeface="Cambria Math" panose="02040503050406030204" pitchFamily="18" charset="0"/>
                      </a:rPr>
                      <m:t>𝑘</m:t>
                    </m:r>
                    <m:r>
                      <a:rPr lang="en-US" i="1">
                        <a:solidFill>
                          <a:schemeClr val="bg2">
                            <a:lumMod val="50000"/>
                          </a:schemeClr>
                        </a:solidFill>
                        <a:latin typeface="Cambria Math" panose="02040503050406030204" pitchFamily="18" charset="0"/>
                      </a:rPr>
                      <m:t>=</m:t>
                    </m:r>
                    <m:d>
                      <m:dPr>
                        <m:ctrlPr>
                          <a:rPr lang="en-US" i="1">
                            <a:solidFill>
                              <a:schemeClr val="bg2">
                                <a:lumMod val="50000"/>
                              </a:schemeClr>
                            </a:solidFill>
                            <a:latin typeface="Cambria Math" panose="02040503050406030204" pitchFamily="18" charset="0"/>
                          </a:rPr>
                        </m:ctrlPr>
                      </m:dPr>
                      <m:e>
                        <m:r>
                          <a:rPr lang="en-US" i="1">
                            <a:solidFill>
                              <a:schemeClr val="bg2">
                                <a:lumMod val="50000"/>
                              </a:schemeClr>
                            </a:solidFill>
                            <a:latin typeface="Cambria Math" panose="02040503050406030204" pitchFamily="18" charset="0"/>
                          </a:rPr>
                          <m:t>𝑛</m:t>
                        </m:r>
                        <m:r>
                          <a:rPr lang="en-US" i="1">
                            <a:solidFill>
                              <a:schemeClr val="bg2">
                                <a:lumMod val="50000"/>
                              </a:schemeClr>
                            </a:solidFill>
                            <a:latin typeface="Cambria Math" panose="02040503050406030204" pitchFamily="18" charset="0"/>
                          </a:rPr>
                          <m:t>−</m:t>
                        </m:r>
                        <m:r>
                          <a:rPr lang="en-US" i="1">
                            <a:solidFill>
                              <a:schemeClr val="bg2">
                                <a:lumMod val="50000"/>
                              </a:schemeClr>
                            </a:solidFill>
                            <a:latin typeface="Cambria Math" panose="02040503050406030204" pitchFamily="18" charset="0"/>
                          </a:rPr>
                          <m:t>𝑓</m:t>
                        </m:r>
                      </m:e>
                    </m:d>
                    <m:r>
                      <a:rPr lang="en-US" i="1">
                        <a:solidFill>
                          <a:schemeClr val="bg2">
                            <a:lumMod val="50000"/>
                          </a:schemeClr>
                        </a:solidFill>
                        <a:latin typeface="Cambria Math" panose="02040503050406030204" pitchFamily="18" charset="0"/>
                      </a:rPr>
                      <m:t>𝑞</m:t>
                    </m:r>
                    <m:r>
                      <a:rPr lang="en-US" i="1">
                        <a:solidFill>
                          <a:schemeClr val="bg2">
                            <a:lumMod val="50000"/>
                          </a:schemeClr>
                        </a:solidFill>
                        <a:latin typeface="Cambria Math" panose="02040503050406030204" pitchFamily="18" charset="0"/>
                      </a:rPr>
                      <m:t>+</m:t>
                    </m:r>
                    <m:r>
                      <a:rPr lang="en-US" i="1">
                        <a:solidFill>
                          <a:schemeClr val="bg2">
                            <a:lumMod val="50000"/>
                          </a:schemeClr>
                        </a:solidFill>
                        <a:latin typeface="Cambria Math" panose="02040503050406030204" pitchFamily="18" charset="0"/>
                      </a:rPr>
                      <m:t>𝑓</m:t>
                    </m:r>
                  </m:oMath>
                </a14:m>
                <a:r>
                  <a:rPr lang="en-US" dirty="0">
                    <a:solidFill>
                      <a:schemeClr val="bg2">
                        <a:lumMod val="50000"/>
                      </a:schemeClr>
                    </a:solidFill>
                  </a:rPr>
                  <a:t> messages</a:t>
                </a:r>
              </a:p>
              <a:p>
                <a:pPr marL="0" indent="0">
                  <a:buNone/>
                </a:pP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1132127" cy="4351338"/>
              </a:xfrm>
              <a:blipFill>
                <a:blip r:embed="rId2"/>
                <a:stretch>
                  <a:fillRect l="-1368" t="-2941"/>
                </a:stretch>
              </a:blipFill>
            </p:spPr>
            <p:txBody>
              <a:bodyPr/>
              <a:lstStyle/>
              <a:p>
                <a:r>
                  <a:rPr lang="en-US">
                    <a:noFill/>
                  </a:rPr>
                  <a:t> </a:t>
                </a:r>
              </a:p>
            </p:txBody>
          </p:sp>
        </mc:Fallback>
      </mc:AlternateContent>
    </p:spTree>
    <p:extLst>
      <p:ext uri="{BB962C8B-B14F-4D97-AF65-F5344CB8AC3E}">
        <p14:creationId xmlns:p14="http://schemas.microsoft.com/office/powerpoint/2010/main" val="34874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Tolerance (BFT) in blockchains</a:t>
            </a:r>
          </a:p>
        </p:txBody>
      </p:sp>
      <p:pic>
        <p:nvPicPr>
          <p:cNvPr id="2050" name="Picture 2" descr="Facebook to launch Diem, a stablecoin that will compete with U.S. dollar |  Tech News | Startups News">
            <a:extLst>
              <a:ext uri="{FF2B5EF4-FFF2-40B4-BE49-F238E27FC236}">
                <a16:creationId xmlns:a16="http://schemas.microsoft.com/office/drawing/2014/main" id="{DA8893F7-D307-42F0-9ACB-7A2A544AD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912" y="4173704"/>
            <a:ext cx="4613916" cy="2595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TH 2.0 Deposit Contract Passes 10% of Total Supply">
            <a:extLst>
              <a:ext uri="{FF2B5EF4-FFF2-40B4-BE49-F238E27FC236}">
                <a16:creationId xmlns:a16="http://schemas.microsoft.com/office/drawing/2014/main" id="{5B1CB92D-7627-4CF4-9140-069DF6BFD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40" y="1398050"/>
            <a:ext cx="4513564" cy="27058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endermint">
            <a:extLst>
              <a:ext uri="{FF2B5EF4-FFF2-40B4-BE49-F238E27FC236}">
                <a16:creationId xmlns:a16="http://schemas.microsoft.com/office/drawing/2014/main" id="{BB3416BF-55DB-4A76-8510-8D35054B7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408" y="1408136"/>
            <a:ext cx="5134852" cy="269579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6EBD97-1EE6-5CF5-DC43-62D1DCE48AD4}"/>
                  </a:ext>
                </a:extLst>
              </p:cNvPr>
              <p:cNvSpPr txBox="1"/>
              <p:nvPr/>
            </p:nvSpPr>
            <p:spPr>
              <a:xfrm>
                <a:off x="-758681" y="4837176"/>
                <a:ext cx="4846320" cy="1200329"/>
              </a:xfrm>
              <a:prstGeom prst="rect">
                <a:avLst/>
              </a:prstGeom>
              <a:noFill/>
            </p:spPr>
            <p:txBody>
              <a:bodyPr wrap="square" rtlCol="0">
                <a:spAutoFit/>
              </a:bodyPr>
              <a:lstStyle/>
              <a:p>
                <a:r>
                  <a:rPr lang="en-US" sz="2400" dirty="0">
                    <a:solidFill>
                      <a:schemeClr val="bg1"/>
                    </a:solidFill>
                  </a:rPr>
                  <a:t>A classic problem </a:t>
                </a:r>
              </a:p>
              <a:p>
                <a:r>
                  <a:rPr lang="en-US" sz="2400" dirty="0">
                    <a:solidFill>
                      <a:schemeClr val="bg1"/>
                    </a:solidFill>
                  </a:rPr>
                  <a:t>A resurgence of interest</a:t>
                </a:r>
              </a:p>
              <a:p>
                <a:r>
                  <a:rPr lang="en-US" sz="2400" dirty="0">
                    <a:solidFill>
                      <a:schemeClr val="bg1"/>
                    </a:solidFill>
                  </a:rPr>
                  <a:t>Trusted </a:t>
                </a:r>
                <a14:m>
                  <m:oMath xmlns:m="http://schemas.openxmlformats.org/officeDocument/2006/math">
                    <m:r>
                      <a:rPr lang="en-US" sz="2400" b="0" i="1" smtClean="0">
                        <a:solidFill>
                          <a:schemeClr val="bg1"/>
                        </a:solidFill>
                        <a:latin typeface="Cambria Math" panose="02040503050406030204" pitchFamily="18" charset="0"/>
                      </a:rPr>
                      <m:t>⇒</m:t>
                    </m:r>
                  </m:oMath>
                </a14:m>
                <a:r>
                  <a:rPr lang="en-US" sz="2400" dirty="0">
                    <a:solidFill>
                      <a:schemeClr val="bg1"/>
                    </a:solidFill>
                  </a:rPr>
                  <a:t> adversarial environments </a:t>
                </a:r>
              </a:p>
            </p:txBody>
          </p:sp>
        </mc:Choice>
        <mc:Fallback xmlns="">
          <p:sp>
            <p:nvSpPr>
              <p:cNvPr id="3" name="TextBox 2">
                <a:extLst>
                  <a:ext uri="{FF2B5EF4-FFF2-40B4-BE49-F238E27FC236}">
                    <a16:creationId xmlns:a16="http://schemas.microsoft.com/office/drawing/2014/main" id="{276EBD97-1EE6-5CF5-DC43-62D1DCE48AD4}"/>
                  </a:ext>
                </a:extLst>
              </p:cNvPr>
              <p:cNvSpPr txBox="1">
                <a:spLocks noRot="1" noChangeAspect="1" noMove="1" noResize="1" noEditPoints="1" noAdjustHandles="1" noChangeArrowheads="1" noChangeShapeType="1" noTextEdit="1"/>
              </p:cNvSpPr>
              <p:nvPr/>
            </p:nvSpPr>
            <p:spPr>
              <a:xfrm>
                <a:off x="-758681" y="4837176"/>
                <a:ext cx="4846320" cy="1200329"/>
              </a:xfrm>
              <a:prstGeom prst="rect">
                <a:avLst/>
              </a:prstGeom>
              <a:blipFill>
                <a:blip r:embed="rId6"/>
                <a:stretch>
                  <a:fillRect l="-2013" t="-4082" b="-1071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1CC4AF0-76D4-FC4B-6ACA-4006CF6DF1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8238" y="1408136"/>
            <a:ext cx="2204022" cy="1225341"/>
          </a:xfrm>
          <a:prstGeom prst="rect">
            <a:avLst/>
          </a:prstGeom>
        </p:spPr>
      </p:pic>
      <p:pic>
        <p:nvPicPr>
          <p:cNvPr id="1028" name="Picture 4" descr="Aptos Raises $150 Million for Plan to Raise Diem From the Dead - Business 2  Community">
            <a:extLst>
              <a:ext uri="{FF2B5EF4-FFF2-40B4-BE49-F238E27FC236}">
                <a16:creationId xmlns:a16="http://schemas.microsoft.com/office/drawing/2014/main" id="{34462F76-7F68-BB60-8BB0-A2874AAA16D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813964" y="4743473"/>
            <a:ext cx="2322022" cy="129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3"/>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5"/>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6"/>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6"/>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8"/>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9"/>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Tree>
    <p:extLst>
      <p:ext uri="{BB962C8B-B14F-4D97-AF65-F5344CB8AC3E}">
        <p14:creationId xmlns:p14="http://schemas.microsoft.com/office/powerpoint/2010/main" val="39402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8"/>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
        <p:nvSpPr>
          <p:cNvPr id="18" name="Oval 17">
            <a:extLst>
              <a:ext uri="{FF2B5EF4-FFF2-40B4-BE49-F238E27FC236}">
                <a16:creationId xmlns:a16="http://schemas.microsoft.com/office/drawing/2014/main" id="{E51CF10E-C77C-45CC-B809-B2C3E0568D71}"/>
              </a:ext>
            </a:extLst>
          </p:cNvPr>
          <p:cNvSpPr/>
          <p:nvPr/>
        </p:nvSpPr>
        <p:spPr>
          <a:xfrm>
            <a:off x="3182964" y="6285391"/>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20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8"/>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
        <p:nvSpPr>
          <p:cNvPr id="18" name="Oval 17">
            <a:extLst>
              <a:ext uri="{FF2B5EF4-FFF2-40B4-BE49-F238E27FC236}">
                <a16:creationId xmlns:a16="http://schemas.microsoft.com/office/drawing/2014/main" id="{E51CF10E-C77C-45CC-B809-B2C3E0568D71}"/>
              </a:ext>
            </a:extLst>
          </p:cNvPr>
          <p:cNvSpPr/>
          <p:nvPr/>
        </p:nvSpPr>
        <p:spPr>
          <a:xfrm>
            <a:off x="3182964" y="6285391"/>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65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8"/>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
        <p:nvSpPr>
          <p:cNvPr id="18" name="Oval 17">
            <a:extLst>
              <a:ext uri="{FF2B5EF4-FFF2-40B4-BE49-F238E27FC236}">
                <a16:creationId xmlns:a16="http://schemas.microsoft.com/office/drawing/2014/main" id="{E51CF10E-C77C-45CC-B809-B2C3E0568D71}"/>
              </a:ext>
            </a:extLst>
          </p:cNvPr>
          <p:cNvSpPr/>
          <p:nvPr/>
        </p:nvSpPr>
        <p:spPr>
          <a:xfrm>
            <a:off x="3182964" y="6285391"/>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4476218" y="6293258"/>
            <a:ext cx="127579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5625939" y="6117793"/>
            <a:ext cx="274121" cy="338554"/>
          </a:xfrm>
          <a:prstGeom prst="rect">
            <a:avLst/>
          </a:prstGeom>
          <a:noFill/>
        </p:spPr>
        <p:txBody>
          <a:bodyPr wrap="square" rtlCol="0">
            <a:spAutoFit/>
          </a:bodyPr>
          <a:lstStyle/>
          <a:p>
            <a:r>
              <a:rPr lang="en-US" sz="1600"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0FD0CAB-0293-42BB-8FE8-D7113C276EC7}"/>
                  </a:ext>
                </a:extLst>
              </p:cNvPr>
              <p:cNvSpPr txBox="1"/>
              <p:nvPr/>
            </p:nvSpPr>
            <p:spPr>
              <a:xfrm>
                <a:off x="5590898" y="6312219"/>
                <a:ext cx="371639" cy="276999"/>
              </a:xfrm>
              <a:prstGeom prst="rect">
                <a:avLst/>
              </a:prstGeom>
              <a:noFill/>
            </p:spPr>
            <p:txBody>
              <a:bodyPr wrap="square" rtlCol="0">
                <a:spAutoFit/>
              </a:bodyPr>
              <a:lstStyle/>
              <a:p>
                <a:r>
                  <a:rPr lang="en-US" sz="1200" b="0" dirty="0"/>
                  <a:t>2</a:t>
                </a:r>
                <a14:m>
                  <m:oMath xmlns:m="http://schemas.openxmlformats.org/officeDocument/2006/math">
                    <m:r>
                      <a:rPr lang="en-US" sz="1200" b="0" i="1" smtClean="0">
                        <a:latin typeface="Cambria Math" panose="02040503050406030204" pitchFamily="18" charset="0"/>
                      </a:rPr>
                      <m:t>𝑓</m:t>
                    </m:r>
                  </m:oMath>
                </a14:m>
                <a:endParaRPr lang="en-US" sz="1200" dirty="0"/>
              </a:p>
            </p:txBody>
          </p:sp>
        </mc:Choice>
        <mc:Fallback xmlns="">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5590898" y="6312219"/>
                <a:ext cx="371639" cy="276999"/>
              </a:xfrm>
              <a:prstGeom prst="rect">
                <a:avLst/>
              </a:prstGeom>
              <a:blipFill>
                <a:blip r:embed="rId9"/>
                <a:stretch>
                  <a:fillRect b="-15217"/>
                </a:stretch>
              </a:blipFill>
            </p:spPr>
            <p:txBody>
              <a:bodyPr/>
              <a:lstStyle/>
              <a:p>
                <a:r>
                  <a:rPr lang="en-US">
                    <a:noFill/>
                  </a:rPr>
                  <a:t> </a:t>
                </a:r>
              </a:p>
            </p:txBody>
          </p:sp>
        </mc:Fallback>
      </mc:AlternateContent>
    </p:spTree>
    <p:extLst>
      <p:ext uri="{BB962C8B-B14F-4D97-AF65-F5344CB8AC3E}">
        <p14:creationId xmlns:p14="http://schemas.microsoft.com/office/powerpoint/2010/main" val="405805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8"/>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
        <p:nvSpPr>
          <p:cNvPr id="18" name="Oval 17">
            <a:extLst>
              <a:ext uri="{FF2B5EF4-FFF2-40B4-BE49-F238E27FC236}">
                <a16:creationId xmlns:a16="http://schemas.microsoft.com/office/drawing/2014/main" id="{E51CF10E-C77C-45CC-B809-B2C3E0568D71}"/>
              </a:ext>
            </a:extLst>
          </p:cNvPr>
          <p:cNvSpPr/>
          <p:nvPr/>
        </p:nvSpPr>
        <p:spPr>
          <a:xfrm>
            <a:off x="3182964" y="6285391"/>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4476218" y="629325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5625939" y="6117793"/>
            <a:ext cx="274121" cy="338554"/>
          </a:xfrm>
          <a:prstGeom prst="rect">
            <a:avLst/>
          </a:prstGeom>
          <a:noFill/>
        </p:spPr>
        <p:txBody>
          <a:bodyPr wrap="square" rtlCol="0">
            <a:spAutoFit/>
          </a:bodyPr>
          <a:lstStyle/>
          <a:p>
            <a:r>
              <a:rPr lang="en-US" sz="1600"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0FD0CAB-0293-42BB-8FE8-D7113C276EC7}"/>
                  </a:ext>
                </a:extLst>
              </p:cNvPr>
              <p:cNvSpPr txBox="1"/>
              <p:nvPr/>
            </p:nvSpPr>
            <p:spPr>
              <a:xfrm>
                <a:off x="5590898" y="6312219"/>
                <a:ext cx="371639" cy="276999"/>
              </a:xfrm>
              <a:prstGeom prst="rect">
                <a:avLst/>
              </a:prstGeom>
              <a:noFill/>
            </p:spPr>
            <p:txBody>
              <a:bodyPr wrap="square" rtlCol="0">
                <a:spAutoFit/>
              </a:bodyPr>
              <a:lstStyle/>
              <a:p>
                <a:r>
                  <a:rPr lang="en-US" sz="1200" b="0" dirty="0"/>
                  <a:t>2</a:t>
                </a:r>
                <a14:m>
                  <m:oMath xmlns:m="http://schemas.openxmlformats.org/officeDocument/2006/math">
                    <m:r>
                      <a:rPr lang="en-US" sz="1200" b="0" i="1" smtClean="0">
                        <a:latin typeface="Cambria Math" panose="02040503050406030204" pitchFamily="18" charset="0"/>
                      </a:rPr>
                      <m:t>𝑓</m:t>
                    </m:r>
                  </m:oMath>
                </a14:m>
                <a:endParaRPr lang="en-US" sz="1200" dirty="0"/>
              </a:p>
            </p:txBody>
          </p:sp>
        </mc:Choice>
        <mc:Fallback xmlns="">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5590898" y="6312219"/>
                <a:ext cx="371639" cy="276999"/>
              </a:xfrm>
              <a:prstGeom prst="rect">
                <a:avLst/>
              </a:prstGeom>
              <a:blipFill>
                <a:blip r:embed="rId9"/>
                <a:stretch>
                  <a:fillRect b="-15217"/>
                </a:stretch>
              </a:blipFill>
            </p:spPr>
            <p:txBody>
              <a:bodyPr/>
              <a:lstStyle/>
              <a:p>
                <a:r>
                  <a:rPr lang="en-US">
                    <a:noFill/>
                  </a:rPr>
                  <a:t> </a:t>
                </a:r>
              </a:p>
            </p:txBody>
          </p:sp>
        </mc:Fallback>
      </mc:AlternateContent>
    </p:spTree>
    <p:extLst>
      <p:ext uri="{BB962C8B-B14F-4D97-AF65-F5344CB8AC3E}">
        <p14:creationId xmlns:p14="http://schemas.microsoft.com/office/powerpoint/2010/main" val="211270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8"/>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
        <p:nvSpPr>
          <p:cNvPr id="18" name="Oval 17">
            <a:extLst>
              <a:ext uri="{FF2B5EF4-FFF2-40B4-BE49-F238E27FC236}">
                <a16:creationId xmlns:a16="http://schemas.microsoft.com/office/drawing/2014/main" id="{E51CF10E-C77C-45CC-B809-B2C3E0568D71}"/>
              </a:ext>
            </a:extLst>
          </p:cNvPr>
          <p:cNvSpPr/>
          <p:nvPr/>
        </p:nvSpPr>
        <p:spPr>
          <a:xfrm>
            <a:off x="3182964" y="6285391"/>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4476218" y="629325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5625939" y="6117793"/>
            <a:ext cx="274121" cy="338554"/>
          </a:xfrm>
          <a:prstGeom prst="rect">
            <a:avLst/>
          </a:prstGeom>
          <a:noFill/>
        </p:spPr>
        <p:txBody>
          <a:bodyPr wrap="square" rtlCol="0">
            <a:spAutoFit/>
          </a:bodyPr>
          <a:lstStyle/>
          <a:p>
            <a:r>
              <a:rPr lang="en-US" sz="1600"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0FD0CAB-0293-42BB-8FE8-D7113C276EC7}"/>
                  </a:ext>
                </a:extLst>
              </p:cNvPr>
              <p:cNvSpPr txBox="1"/>
              <p:nvPr/>
            </p:nvSpPr>
            <p:spPr>
              <a:xfrm>
                <a:off x="5590898" y="6312219"/>
                <a:ext cx="371639" cy="276999"/>
              </a:xfrm>
              <a:prstGeom prst="rect">
                <a:avLst/>
              </a:prstGeom>
              <a:noFill/>
            </p:spPr>
            <p:txBody>
              <a:bodyPr wrap="square" rtlCol="0">
                <a:spAutoFit/>
              </a:bodyPr>
              <a:lstStyle/>
              <a:p>
                <a:r>
                  <a:rPr lang="en-US" sz="1200" b="0" dirty="0"/>
                  <a:t>2</a:t>
                </a:r>
                <a14:m>
                  <m:oMath xmlns:m="http://schemas.openxmlformats.org/officeDocument/2006/math">
                    <m:r>
                      <a:rPr lang="en-US" sz="1200" b="0" i="1" smtClean="0">
                        <a:latin typeface="Cambria Math" panose="02040503050406030204" pitchFamily="18" charset="0"/>
                      </a:rPr>
                      <m:t>𝑓</m:t>
                    </m:r>
                  </m:oMath>
                </a14:m>
                <a:endParaRPr lang="en-US" sz="1200" dirty="0"/>
              </a:p>
            </p:txBody>
          </p:sp>
        </mc:Choice>
        <mc:Fallback xmlns="">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5590898" y="6312219"/>
                <a:ext cx="371639" cy="276999"/>
              </a:xfrm>
              <a:prstGeom prst="rect">
                <a:avLst/>
              </a:prstGeom>
              <a:blipFill>
                <a:blip r:embed="rId9"/>
                <a:stretch>
                  <a:fillRect b="-15217"/>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218C45A-DF84-42D2-AD55-022361AD2E05}"/>
              </a:ext>
            </a:extLst>
          </p:cNvPr>
          <p:cNvSpPr txBox="1"/>
          <p:nvPr/>
        </p:nvSpPr>
        <p:spPr>
          <a:xfrm>
            <a:off x="6203419" y="2794723"/>
            <a:ext cx="2294792" cy="1569660"/>
          </a:xfrm>
          <a:prstGeom prst="rect">
            <a:avLst/>
          </a:prstGeom>
          <a:noFill/>
        </p:spPr>
        <p:txBody>
          <a:bodyPr wrap="square" rtlCol="0">
            <a:spAutoFit/>
          </a:bodyPr>
          <a:lstStyle/>
          <a:p>
            <a:pPr algn="ctr"/>
            <a:r>
              <a:rPr lang="en-US" sz="9600" dirty="0"/>
              <a: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807EE0-40A7-432A-94C6-0CCC7783FEFC}"/>
                  </a:ext>
                </a:extLst>
              </p:cNvPr>
              <p:cNvSpPr txBox="1"/>
              <p:nvPr/>
            </p:nvSpPr>
            <p:spPr>
              <a:xfrm>
                <a:off x="9216833" y="4000037"/>
                <a:ext cx="13700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32" name="TextBox 31">
                <a:extLst>
                  <a:ext uri="{FF2B5EF4-FFF2-40B4-BE49-F238E27FC236}">
                    <a16:creationId xmlns:a16="http://schemas.microsoft.com/office/drawing/2014/main" id="{97807EE0-40A7-432A-94C6-0CCC7783FEFC}"/>
                  </a:ext>
                </a:extLst>
              </p:cNvPr>
              <p:cNvSpPr txBox="1">
                <a:spLocks noRot="1" noChangeAspect="1" noMove="1" noResize="1" noEditPoints="1" noAdjustHandles="1" noChangeArrowheads="1" noChangeShapeType="1" noTextEdit="1"/>
              </p:cNvSpPr>
              <p:nvPr/>
            </p:nvSpPr>
            <p:spPr>
              <a:xfrm>
                <a:off x="9216833" y="4000037"/>
                <a:ext cx="1370003" cy="276999"/>
              </a:xfrm>
              <a:prstGeom prst="rect">
                <a:avLst/>
              </a:prstGeom>
              <a:blipFill>
                <a:blip r:embed="rId10"/>
                <a:stretch>
                  <a:fillRect b="-4348"/>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B2B9A2B1-9893-4E56-AF38-0FEDACDA24A4}"/>
              </a:ext>
            </a:extLst>
          </p:cNvPr>
          <p:cNvSpPr/>
          <p:nvPr/>
        </p:nvSpPr>
        <p:spPr>
          <a:xfrm>
            <a:off x="8129445" y="62766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a:extLst>
              <a:ext uri="{FF2B5EF4-FFF2-40B4-BE49-F238E27FC236}">
                <a16:creationId xmlns:a16="http://schemas.microsoft.com/office/drawing/2014/main" id="{2B26E273-FA00-4206-84C2-F517D5562FF4}"/>
              </a:ext>
            </a:extLst>
          </p:cNvPr>
          <p:cNvCxnSpPr/>
          <p:nvPr/>
        </p:nvCxnSpPr>
        <p:spPr>
          <a:xfrm flipH="1">
            <a:off x="8175164" y="4364383"/>
            <a:ext cx="1604562" cy="1912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574170F-D431-410F-94B5-D21EB020427F}"/>
              </a:ext>
            </a:extLst>
          </p:cNvPr>
          <p:cNvSpPr txBox="1"/>
          <p:nvPr/>
        </p:nvSpPr>
        <p:spPr>
          <a:xfrm flipH="1">
            <a:off x="8025153" y="6122142"/>
            <a:ext cx="274121" cy="338554"/>
          </a:xfrm>
          <a:prstGeom prst="rect">
            <a:avLst/>
          </a:prstGeom>
          <a:noFill/>
        </p:spPr>
        <p:txBody>
          <a:bodyPr wrap="square" rtlCol="0">
            <a:spAutoFit/>
          </a:bodyPr>
          <a:lstStyle/>
          <a:p>
            <a:r>
              <a:rPr lang="en-US" sz="1600" dirty="0"/>
              <a:t>)</a:t>
            </a:r>
          </a:p>
        </p:txBody>
      </p:sp>
      <p:cxnSp>
        <p:nvCxnSpPr>
          <p:cNvPr id="38" name="Straight Connector 37">
            <a:extLst>
              <a:ext uri="{FF2B5EF4-FFF2-40B4-BE49-F238E27FC236}">
                <a16:creationId xmlns:a16="http://schemas.microsoft.com/office/drawing/2014/main" id="{E7B8726D-6F74-4DD5-8608-979B53227D17}"/>
              </a:ext>
            </a:extLst>
          </p:cNvPr>
          <p:cNvCxnSpPr>
            <a:cxnSpLocks/>
          </p:cNvCxnSpPr>
          <p:nvPr/>
        </p:nvCxnSpPr>
        <p:spPr>
          <a:xfrm>
            <a:off x="5752028" y="6297605"/>
            <a:ext cx="11422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ACE9FA-5DF8-441E-B2AC-B1D8B293AB86}"/>
              </a:ext>
            </a:extLst>
          </p:cNvPr>
          <p:cNvCxnSpPr>
            <a:cxnSpLocks/>
          </p:cNvCxnSpPr>
          <p:nvPr/>
        </p:nvCxnSpPr>
        <p:spPr>
          <a:xfrm>
            <a:off x="8025153" y="6300128"/>
            <a:ext cx="113021" cy="182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394FD0D-1FCD-41A1-84B4-D3C61854085F}"/>
              </a:ext>
            </a:extLst>
          </p:cNvPr>
          <p:cNvCxnSpPr>
            <a:cxnSpLocks/>
          </p:cNvCxnSpPr>
          <p:nvPr/>
        </p:nvCxnSpPr>
        <p:spPr>
          <a:xfrm flipV="1">
            <a:off x="6884144" y="6297613"/>
            <a:ext cx="1119034" cy="870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48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8"/>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
        <p:nvSpPr>
          <p:cNvPr id="18" name="Oval 17">
            <a:extLst>
              <a:ext uri="{FF2B5EF4-FFF2-40B4-BE49-F238E27FC236}">
                <a16:creationId xmlns:a16="http://schemas.microsoft.com/office/drawing/2014/main" id="{E51CF10E-C77C-45CC-B809-B2C3E0568D71}"/>
              </a:ext>
            </a:extLst>
          </p:cNvPr>
          <p:cNvSpPr/>
          <p:nvPr/>
        </p:nvSpPr>
        <p:spPr>
          <a:xfrm>
            <a:off x="3182964" y="6285391"/>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4476218" y="629325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5625939" y="6117793"/>
            <a:ext cx="274121" cy="338554"/>
          </a:xfrm>
          <a:prstGeom prst="rect">
            <a:avLst/>
          </a:prstGeom>
          <a:noFill/>
        </p:spPr>
        <p:txBody>
          <a:bodyPr wrap="square" rtlCol="0">
            <a:spAutoFit/>
          </a:bodyPr>
          <a:lstStyle/>
          <a:p>
            <a:r>
              <a:rPr lang="en-US" sz="1600"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0FD0CAB-0293-42BB-8FE8-D7113C276EC7}"/>
                  </a:ext>
                </a:extLst>
              </p:cNvPr>
              <p:cNvSpPr txBox="1"/>
              <p:nvPr/>
            </p:nvSpPr>
            <p:spPr>
              <a:xfrm>
                <a:off x="5590898" y="6312219"/>
                <a:ext cx="371639" cy="276999"/>
              </a:xfrm>
              <a:prstGeom prst="rect">
                <a:avLst/>
              </a:prstGeom>
              <a:noFill/>
            </p:spPr>
            <p:txBody>
              <a:bodyPr wrap="square" rtlCol="0">
                <a:spAutoFit/>
              </a:bodyPr>
              <a:lstStyle/>
              <a:p>
                <a:r>
                  <a:rPr lang="en-US" sz="1200" b="0" dirty="0"/>
                  <a:t>2</a:t>
                </a:r>
                <a14:m>
                  <m:oMath xmlns:m="http://schemas.openxmlformats.org/officeDocument/2006/math">
                    <m:r>
                      <a:rPr lang="en-US" sz="1200" b="0" i="1" smtClean="0">
                        <a:latin typeface="Cambria Math" panose="02040503050406030204" pitchFamily="18" charset="0"/>
                      </a:rPr>
                      <m:t>𝑓</m:t>
                    </m:r>
                  </m:oMath>
                </a14:m>
                <a:endParaRPr lang="en-US" sz="1200" dirty="0"/>
              </a:p>
            </p:txBody>
          </p:sp>
        </mc:Choice>
        <mc:Fallback xmlns="">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5590898" y="6312219"/>
                <a:ext cx="371639" cy="276999"/>
              </a:xfrm>
              <a:prstGeom prst="rect">
                <a:avLst/>
              </a:prstGeom>
              <a:blipFill>
                <a:blip r:embed="rId9"/>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807EE0-40A7-432A-94C6-0CCC7783FEFC}"/>
                  </a:ext>
                </a:extLst>
              </p:cNvPr>
              <p:cNvSpPr txBox="1"/>
              <p:nvPr/>
            </p:nvSpPr>
            <p:spPr>
              <a:xfrm>
                <a:off x="9216833" y="4000037"/>
                <a:ext cx="13700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32" name="TextBox 31">
                <a:extLst>
                  <a:ext uri="{FF2B5EF4-FFF2-40B4-BE49-F238E27FC236}">
                    <a16:creationId xmlns:a16="http://schemas.microsoft.com/office/drawing/2014/main" id="{97807EE0-40A7-432A-94C6-0CCC7783FEFC}"/>
                  </a:ext>
                </a:extLst>
              </p:cNvPr>
              <p:cNvSpPr txBox="1">
                <a:spLocks noRot="1" noChangeAspect="1" noMove="1" noResize="1" noEditPoints="1" noAdjustHandles="1" noChangeArrowheads="1" noChangeShapeType="1" noTextEdit="1"/>
              </p:cNvSpPr>
              <p:nvPr/>
            </p:nvSpPr>
            <p:spPr>
              <a:xfrm>
                <a:off x="9216833" y="4000037"/>
                <a:ext cx="1370003" cy="276999"/>
              </a:xfrm>
              <a:prstGeom prst="rect">
                <a:avLst/>
              </a:prstGeom>
              <a:blipFill>
                <a:blip r:embed="rId10"/>
                <a:stretch>
                  <a:fillRect b="-4348"/>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B2B9A2B1-9893-4E56-AF38-0FEDACDA24A4}"/>
              </a:ext>
            </a:extLst>
          </p:cNvPr>
          <p:cNvSpPr/>
          <p:nvPr/>
        </p:nvSpPr>
        <p:spPr>
          <a:xfrm>
            <a:off x="8129445" y="62766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a:extLst>
              <a:ext uri="{FF2B5EF4-FFF2-40B4-BE49-F238E27FC236}">
                <a16:creationId xmlns:a16="http://schemas.microsoft.com/office/drawing/2014/main" id="{2B26E273-FA00-4206-84C2-F517D5562FF4}"/>
              </a:ext>
            </a:extLst>
          </p:cNvPr>
          <p:cNvCxnSpPr/>
          <p:nvPr/>
        </p:nvCxnSpPr>
        <p:spPr>
          <a:xfrm flipH="1">
            <a:off x="8175164" y="4364383"/>
            <a:ext cx="1604562" cy="1912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574170F-D431-410F-94B5-D21EB020427F}"/>
              </a:ext>
            </a:extLst>
          </p:cNvPr>
          <p:cNvSpPr txBox="1"/>
          <p:nvPr/>
        </p:nvSpPr>
        <p:spPr>
          <a:xfrm flipH="1">
            <a:off x="8025153" y="6122142"/>
            <a:ext cx="274121" cy="338554"/>
          </a:xfrm>
          <a:prstGeom prst="rect">
            <a:avLst/>
          </a:prstGeom>
          <a:noFill/>
        </p:spPr>
        <p:txBody>
          <a:bodyPr wrap="square" rtlCol="0">
            <a:spAutoFit/>
          </a:bodyPr>
          <a:lstStyle/>
          <a:p>
            <a:r>
              <a:rPr lang="en-US" sz="1600" dirty="0"/>
              <a:t>)</a:t>
            </a:r>
          </a:p>
        </p:txBody>
      </p:sp>
      <p:cxnSp>
        <p:nvCxnSpPr>
          <p:cNvPr id="38" name="Straight Connector 37">
            <a:extLst>
              <a:ext uri="{FF2B5EF4-FFF2-40B4-BE49-F238E27FC236}">
                <a16:creationId xmlns:a16="http://schemas.microsoft.com/office/drawing/2014/main" id="{E7B8726D-6F74-4DD5-8608-979B53227D17}"/>
              </a:ext>
            </a:extLst>
          </p:cNvPr>
          <p:cNvCxnSpPr>
            <a:cxnSpLocks/>
          </p:cNvCxnSpPr>
          <p:nvPr/>
        </p:nvCxnSpPr>
        <p:spPr>
          <a:xfrm>
            <a:off x="5752028" y="6297605"/>
            <a:ext cx="11422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ACE9FA-5DF8-441E-B2AC-B1D8B293AB86}"/>
              </a:ext>
            </a:extLst>
          </p:cNvPr>
          <p:cNvCxnSpPr>
            <a:cxnSpLocks/>
          </p:cNvCxnSpPr>
          <p:nvPr/>
        </p:nvCxnSpPr>
        <p:spPr>
          <a:xfrm>
            <a:off x="8025153" y="6300128"/>
            <a:ext cx="113021" cy="182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7F864B-4414-45F4-803C-24A3D0794E11}"/>
              </a:ext>
            </a:extLst>
          </p:cNvPr>
          <p:cNvCxnSpPr>
            <a:cxnSpLocks/>
          </p:cNvCxnSpPr>
          <p:nvPr/>
        </p:nvCxnSpPr>
        <p:spPr>
          <a:xfrm flipV="1">
            <a:off x="8177349" y="6296443"/>
            <a:ext cx="651125" cy="85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CF3FA7B-EC26-4021-8CD9-B0342AFE2D00}"/>
              </a:ext>
            </a:extLst>
          </p:cNvPr>
          <p:cNvCxnSpPr>
            <a:cxnSpLocks/>
          </p:cNvCxnSpPr>
          <p:nvPr/>
        </p:nvCxnSpPr>
        <p:spPr>
          <a:xfrm flipV="1">
            <a:off x="6884144" y="6297613"/>
            <a:ext cx="1119034" cy="870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5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3134858-3E5E-4301-B72E-7855A7C35875}"/>
              </a:ext>
            </a:extLst>
          </p:cNvPr>
          <p:cNvPicPr>
            <a:picLocks noChangeAspect="1"/>
          </p:cNvPicPr>
          <p:nvPr/>
        </p:nvPicPr>
        <p:blipFill>
          <a:blip r:embed="rId5"/>
          <a:stretch>
            <a:fillRect/>
          </a:stretch>
        </p:blipFill>
        <p:spPr>
          <a:xfrm>
            <a:off x="4719141" y="5315984"/>
            <a:ext cx="647700" cy="666750"/>
          </a:xfrm>
          <a:prstGeom prst="rect">
            <a:avLst/>
          </a:prstGeom>
        </p:spPr>
      </p:pic>
      <p:pic>
        <p:nvPicPr>
          <p:cNvPr id="28" name="Picture 27">
            <a:extLst>
              <a:ext uri="{FF2B5EF4-FFF2-40B4-BE49-F238E27FC236}">
                <a16:creationId xmlns:a16="http://schemas.microsoft.com/office/drawing/2014/main" id="{C55455E5-CADE-440F-A06E-845F5AF94A2C}"/>
              </a:ext>
            </a:extLst>
          </p:cNvPr>
          <p:cNvPicPr>
            <a:picLocks noChangeAspect="1"/>
          </p:cNvPicPr>
          <p:nvPr/>
        </p:nvPicPr>
        <p:blipFill>
          <a:blip r:embed="rId5"/>
          <a:stretch>
            <a:fillRect/>
          </a:stretch>
        </p:blipFill>
        <p:spPr>
          <a:xfrm>
            <a:off x="8088628" y="5315984"/>
            <a:ext cx="647700" cy="666750"/>
          </a:xfrm>
          <a:prstGeom prst="rect">
            <a:avLst/>
          </a:prstGeom>
        </p:spPr>
      </p:pic>
      <p:pic>
        <p:nvPicPr>
          <p:cNvPr id="29" name="Picture 2" descr="A Smile can Change the World - The Oxford Scientist">
            <a:extLst>
              <a:ext uri="{FF2B5EF4-FFF2-40B4-BE49-F238E27FC236}">
                <a16:creationId xmlns:a16="http://schemas.microsoft.com/office/drawing/2014/main" id="{1103F7B2-8A12-4828-A9DB-92BFAD28AAE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7081343" y="4642122"/>
            <a:ext cx="734776" cy="7347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44120BD-6FF3-4BB4-89CA-45616A4BD7F6}"/>
              </a:ext>
            </a:extLst>
          </p:cNvPr>
          <p:cNvPicPr>
            <a:picLocks noChangeAspect="1"/>
          </p:cNvPicPr>
          <p:nvPr/>
        </p:nvPicPr>
        <p:blipFill>
          <a:blip r:embed="rId7"/>
          <a:stretch>
            <a:fillRect/>
          </a:stretch>
        </p:blipFill>
        <p:spPr>
          <a:xfrm>
            <a:off x="7091543" y="5299879"/>
            <a:ext cx="714375" cy="695325"/>
          </a:xfrm>
          <a:prstGeom prst="rect">
            <a:avLst/>
          </a:prstGeom>
        </p:spPr>
      </p:pic>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6516B3-B6C6-4ACB-9084-7608697F00AF}"/>
                  </a:ext>
                </a:extLst>
              </p:cNvPr>
              <p:cNvSpPr txBox="1"/>
              <p:nvPr/>
            </p:nvSpPr>
            <p:spPr>
              <a:xfrm>
                <a:off x="4386485" y="6307870"/>
                <a:ext cx="16203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𝑓</m:t>
                      </m:r>
                    </m:oMath>
                  </m:oMathPara>
                </a14:m>
                <a:endParaRPr lang="en-US" sz="1200" dirty="0"/>
              </a:p>
            </p:txBody>
          </p:sp>
        </mc:Choice>
        <mc:Fallback xmlns="">
          <p:sp>
            <p:nvSpPr>
              <p:cNvPr id="17" name="TextBox 16">
                <a:extLst>
                  <a:ext uri="{FF2B5EF4-FFF2-40B4-BE49-F238E27FC236}">
                    <a16:creationId xmlns:a16="http://schemas.microsoft.com/office/drawing/2014/main" id="{E96516B3-B6C6-4ACB-9084-7608697F00AF}"/>
                  </a:ext>
                </a:extLst>
              </p:cNvPr>
              <p:cNvSpPr txBox="1">
                <a:spLocks noRot="1" noChangeAspect="1" noMove="1" noResize="1" noEditPoints="1" noAdjustHandles="1" noChangeArrowheads="1" noChangeShapeType="1" noTextEdit="1"/>
              </p:cNvSpPr>
              <p:nvPr/>
            </p:nvSpPr>
            <p:spPr>
              <a:xfrm>
                <a:off x="4386485" y="6307870"/>
                <a:ext cx="162035" cy="276999"/>
              </a:xfrm>
              <a:prstGeom prst="rect">
                <a:avLst/>
              </a:prstGeom>
              <a:blipFill>
                <a:blip r:embed="rId8"/>
                <a:stretch>
                  <a:fillRect r="-50000" b="-444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C5F81596-00C0-4B92-9DF4-8D52C6F0C713}"/>
              </a:ext>
            </a:extLst>
          </p:cNvPr>
          <p:cNvCxnSpPr>
            <a:cxnSpLocks/>
          </p:cNvCxnSpPr>
          <p:nvPr/>
        </p:nvCxnSpPr>
        <p:spPr>
          <a:xfrm>
            <a:off x="3200410" y="629761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62EED3-565A-4D91-B281-4DBDCC503420}"/>
              </a:ext>
            </a:extLst>
          </p:cNvPr>
          <p:cNvSpPr txBox="1"/>
          <p:nvPr/>
        </p:nvSpPr>
        <p:spPr>
          <a:xfrm flipH="1">
            <a:off x="4350131" y="6130852"/>
            <a:ext cx="274121" cy="338554"/>
          </a:xfrm>
          <a:prstGeom prst="rect">
            <a:avLst/>
          </a:prstGeom>
          <a:noFill/>
        </p:spPr>
        <p:txBody>
          <a:bodyPr wrap="square" rtlCol="0">
            <a:spAutoFit/>
          </a:bodyPr>
          <a:lstStyle/>
          <a:p>
            <a:r>
              <a:rPr lang="en-US" sz="1600" dirty="0"/>
              <a:t>)</a:t>
            </a:r>
          </a:p>
        </p:txBody>
      </p:sp>
      <p:sp>
        <p:nvSpPr>
          <p:cNvPr id="18" name="Oval 17">
            <a:extLst>
              <a:ext uri="{FF2B5EF4-FFF2-40B4-BE49-F238E27FC236}">
                <a16:creationId xmlns:a16="http://schemas.microsoft.com/office/drawing/2014/main" id="{E51CF10E-C77C-45CC-B809-B2C3E0568D71}"/>
              </a:ext>
            </a:extLst>
          </p:cNvPr>
          <p:cNvSpPr/>
          <p:nvPr/>
        </p:nvSpPr>
        <p:spPr>
          <a:xfrm>
            <a:off x="3182964" y="6285391"/>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329F9CCB-8BCC-4B63-B71E-15F19D1798C9}"/>
              </a:ext>
            </a:extLst>
          </p:cNvPr>
          <p:cNvCxnSpPr>
            <a:cxnSpLocks/>
          </p:cNvCxnSpPr>
          <p:nvPr/>
        </p:nvCxnSpPr>
        <p:spPr>
          <a:xfrm>
            <a:off x="4476218" y="6293258"/>
            <a:ext cx="127579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8A0076-3714-495D-B7E5-B4DA709ED3C1}"/>
              </a:ext>
            </a:extLst>
          </p:cNvPr>
          <p:cNvSpPr txBox="1"/>
          <p:nvPr/>
        </p:nvSpPr>
        <p:spPr>
          <a:xfrm flipH="1">
            <a:off x="5625939" y="6117793"/>
            <a:ext cx="274121" cy="338554"/>
          </a:xfrm>
          <a:prstGeom prst="rect">
            <a:avLst/>
          </a:prstGeom>
          <a:noFill/>
        </p:spPr>
        <p:txBody>
          <a:bodyPr wrap="square" rtlCol="0">
            <a:spAutoFit/>
          </a:bodyPr>
          <a:lstStyle/>
          <a:p>
            <a:r>
              <a:rPr lang="en-US" sz="1600"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0FD0CAB-0293-42BB-8FE8-D7113C276EC7}"/>
                  </a:ext>
                </a:extLst>
              </p:cNvPr>
              <p:cNvSpPr txBox="1"/>
              <p:nvPr/>
            </p:nvSpPr>
            <p:spPr>
              <a:xfrm>
                <a:off x="5590898" y="6312219"/>
                <a:ext cx="371639" cy="276999"/>
              </a:xfrm>
              <a:prstGeom prst="rect">
                <a:avLst/>
              </a:prstGeom>
              <a:noFill/>
            </p:spPr>
            <p:txBody>
              <a:bodyPr wrap="square" rtlCol="0">
                <a:spAutoFit/>
              </a:bodyPr>
              <a:lstStyle/>
              <a:p>
                <a:r>
                  <a:rPr lang="en-US" sz="1200" b="0" dirty="0"/>
                  <a:t>2</a:t>
                </a:r>
                <a14:m>
                  <m:oMath xmlns:m="http://schemas.openxmlformats.org/officeDocument/2006/math">
                    <m:r>
                      <a:rPr lang="en-US" sz="1200" b="0" i="1" smtClean="0">
                        <a:latin typeface="Cambria Math" panose="02040503050406030204" pitchFamily="18" charset="0"/>
                      </a:rPr>
                      <m:t>𝑓</m:t>
                    </m:r>
                  </m:oMath>
                </a14:m>
                <a:endParaRPr lang="en-US" sz="1200" dirty="0"/>
              </a:p>
            </p:txBody>
          </p:sp>
        </mc:Choice>
        <mc:Fallback xmlns="">
          <p:sp>
            <p:nvSpPr>
              <p:cNvPr id="26" name="TextBox 25">
                <a:extLst>
                  <a:ext uri="{FF2B5EF4-FFF2-40B4-BE49-F238E27FC236}">
                    <a16:creationId xmlns:a16="http://schemas.microsoft.com/office/drawing/2014/main" id="{B0FD0CAB-0293-42BB-8FE8-D7113C276EC7}"/>
                  </a:ext>
                </a:extLst>
              </p:cNvPr>
              <p:cNvSpPr txBox="1">
                <a:spLocks noRot="1" noChangeAspect="1" noMove="1" noResize="1" noEditPoints="1" noAdjustHandles="1" noChangeArrowheads="1" noChangeShapeType="1" noTextEdit="1"/>
              </p:cNvSpPr>
              <p:nvPr/>
            </p:nvSpPr>
            <p:spPr>
              <a:xfrm>
                <a:off x="5590898" y="6312219"/>
                <a:ext cx="371639" cy="276999"/>
              </a:xfrm>
              <a:prstGeom prst="rect">
                <a:avLst/>
              </a:prstGeom>
              <a:blipFill>
                <a:blip r:embed="rId9"/>
                <a:stretch>
                  <a:fillRect b="-15217"/>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6218C45A-DF84-42D2-AD55-022361AD2E05}"/>
              </a:ext>
            </a:extLst>
          </p:cNvPr>
          <p:cNvSpPr txBox="1"/>
          <p:nvPr/>
        </p:nvSpPr>
        <p:spPr>
          <a:xfrm>
            <a:off x="6203419" y="2794723"/>
            <a:ext cx="2294792" cy="1569660"/>
          </a:xfrm>
          <a:prstGeom prst="rect">
            <a:avLst/>
          </a:prstGeom>
          <a:noFill/>
        </p:spPr>
        <p:txBody>
          <a:bodyPr wrap="square" rtlCol="0">
            <a:spAutoFit/>
          </a:bodyPr>
          <a:lstStyle/>
          <a:p>
            <a:pPr algn="ctr"/>
            <a:r>
              <a:rPr lang="en-US" sz="9600" dirty="0"/>
              <a: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807EE0-40A7-432A-94C6-0CCC7783FEFC}"/>
                  </a:ext>
                </a:extLst>
              </p:cNvPr>
              <p:cNvSpPr txBox="1"/>
              <p:nvPr/>
            </p:nvSpPr>
            <p:spPr>
              <a:xfrm>
                <a:off x="9216833" y="4000037"/>
                <a:ext cx="137000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32" name="TextBox 31">
                <a:extLst>
                  <a:ext uri="{FF2B5EF4-FFF2-40B4-BE49-F238E27FC236}">
                    <a16:creationId xmlns:a16="http://schemas.microsoft.com/office/drawing/2014/main" id="{97807EE0-40A7-432A-94C6-0CCC7783FEFC}"/>
                  </a:ext>
                </a:extLst>
              </p:cNvPr>
              <p:cNvSpPr txBox="1">
                <a:spLocks noRot="1" noChangeAspect="1" noMove="1" noResize="1" noEditPoints="1" noAdjustHandles="1" noChangeArrowheads="1" noChangeShapeType="1" noTextEdit="1"/>
              </p:cNvSpPr>
              <p:nvPr/>
            </p:nvSpPr>
            <p:spPr>
              <a:xfrm>
                <a:off x="9216833" y="4000037"/>
                <a:ext cx="1370003" cy="276999"/>
              </a:xfrm>
              <a:prstGeom prst="rect">
                <a:avLst/>
              </a:prstGeom>
              <a:blipFill>
                <a:blip r:embed="rId10"/>
                <a:stretch>
                  <a:fillRect b="-4348"/>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B2B9A2B1-9893-4E56-AF38-0FEDACDA24A4}"/>
              </a:ext>
            </a:extLst>
          </p:cNvPr>
          <p:cNvSpPr/>
          <p:nvPr/>
        </p:nvSpPr>
        <p:spPr>
          <a:xfrm>
            <a:off x="8129445" y="62766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a:extLst>
              <a:ext uri="{FF2B5EF4-FFF2-40B4-BE49-F238E27FC236}">
                <a16:creationId xmlns:a16="http://schemas.microsoft.com/office/drawing/2014/main" id="{2B26E273-FA00-4206-84C2-F517D5562FF4}"/>
              </a:ext>
            </a:extLst>
          </p:cNvPr>
          <p:cNvCxnSpPr/>
          <p:nvPr/>
        </p:nvCxnSpPr>
        <p:spPr>
          <a:xfrm flipH="1">
            <a:off x="8175164" y="4364383"/>
            <a:ext cx="1604562" cy="1912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574170F-D431-410F-94B5-D21EB020427F}"/>
              </a:ext>
            </a:extLst>
          </p:cNvPr>
          <p:cNvSpPr txBox="1"/>
          <p:nvPr/>
        </p:nvSpPr>
        <p:spPr>
          <a:xfrm flipH="1">
            <a:off x="8025153" y="6122142"/>
            <a:ext cx="274121" cy="338554"/>
          </a:xfrm>
          <a:prstGeom prst="rect">
            <a:avLst/>
          </a:prstGeom>
          <a:noFill/>
        </p:spPr>
        <p:txBody>
          <a:bodyPr wrap="square" rtlCol="0">
            <a:spAutoFit/>
          </a:bodyPr>
          <a:lstStyle/>
          <a:p>
            <a:r>
              <a:rPr lang="en-US" sz="1600" dirty="0"/>
              <a:t>)</a:t>
            </a:r>
          </a:p>
        </p:txBody>
      </p:sp>
      <p:cxnSp>
        <p:nvCxnSpPr>
          <p:cNvPr id="38" name="Straight Connector 37">
            <a:extLst>
              <a:ext uri="{FF2B5EF4-FFF2-40B4-BE49-F238E27FC236}">
                <a16:creationId xmlns:a16="http://schemas.microsoft.com/office/drawing/2014/main" id="{E7B8726D-6F74-4DD5-8608-979B53227D17}"/>
              </a:ext>
            </a:extLst>
          </p:cNvPr>
          <p:cNvCxnSpPr>
            <a:cxnSpLocks/>
          </p:cNvCxnSpPr>
          <p:nvPr/>
        </p:nvCxnSpPr>
        <p:spPr>
          <a:xfrm>
            <a:off x="5752028" y="6297605"/>
            <a:ext cx="11422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ACE9FA-5DF8-441E-B2AC-B1D8B293AB86}"/>
              </a:ext>
            </a:extLst>
          </p:cNvPr>
          <p:cNvCxnSpPr>
            <a:cxnSpLocks/>
          </p:cNvCxnSpPr>
          <p:nvPr/>
        </p:nvCxnSpPr>
        <p:spPr>
          <a:xfrm>
            <a:off x="8025153" y="6300128"/>
            <a:ext cx="113021" cy="182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1FD604B-7623-4AE6-9859-0F6DBFCF467A}"/>
              </a:ext>
            </a:extLst>
          </p:cNvPr>
          <p:cNvCxnSpPr>
            <a:cxnSpLocks/>
          </p:cNvCxnSpPr>
          <p:nvPr/>
        </p:nvCxnSpPr>
        <p:spPr>
          <a:xfrm flipV="1">
            <a:off x="6884144" y="6297613"/>
            <a:ext cx="1119034" cy="870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1762F18-91CB-4B54-ABFD-F571CD4C2230}"/>
              </a:ext>
            </a:extLst>
          </p:cNvPr>
          <p:cNvCxnSpPr>
            <a:cxnSpLocks/>
          </p:cNvCxnSpPr>
          <p:nvPr/>
        </p:nvCxnSpPr>
        <p:spPr>
          <a:xfrm flipV="1">
            <a:off x="8177349" y="6296443"/>
            <a:ext cx="651125" cy="85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725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p:pic>
        <p:nvPicPr>
          <p:cNvPr id="42" name="Picture 6" descr="5,723 Cross Out Cliparts, Stock Vector and Royalty Free Cross Out  Illustrations">
            <a:extLst>
              <a:ext uri="{FF2B5EF4-FFF2-40B4-BE49-F238E27FC236}">
                <a16:creationId xmlns:a16="http://schemas.microsoft.com/office/drawing/2014/main" id="{EEAF2694-F974-4B5A-B7B3-EBCBBAA99C1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175164" y="4956891"/>
            <a:ext cx="926656" cy="92665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5,723 Cross Out Cliparts, Stock Vector and Royalty Free Cross Out  Illustrations">
            <a:extLst>
              <a:ext uri="{FF2B5EF4-FFF2-40B4-BE49-F238E27FC236}">
                <a16:creationId xmlns:a16="http://schemas.microsoft.com/office/drawing/2014/main" id="{C8891A8C-2A3A-493A-906D-EF26B357951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650788" y="4963109"/>
            <a:ext cx="926656" cy="92665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78B13B6E-C4B5-426B-A763-DFB712F649BC}"/>
              </a:ext>
            </a:extLst>
          </p:cNvPr>
          <p:cNvSpPr txBox="1"/>
          <p:nvPr/>
        </p:nvSpPr>
        <p:spPr>
          <a:xfrm>
            <a:off x="7064759" y="4956891"/>
            <a:ext cx="802685" cy="830997"/>
          </a:xfrm>
          <a:prstGeom prst="rect">
            <a:avLst/>
          </a:prstGeom>
          <a:noFill/>
        </p:spPr>
        <p:txBody>
          <a:bodyPr wrap="square" rtlCol="0">
            <a:spAutoFit/>
          </a:bodyPr>
          <a:lstStyle/>
          <a:p>
            <a:r>
              <a:rPr lang="en-US" sz="4800" i="1" dirty="0">
                <a:solidFill>
                  <a:schemeClr val="accent1">
                    <a:lumMod val="75000"/>
                  </a:schemeClr>
                </a:solidFill>
              </a:rPr>
              <a:t>??</a:t>
            </a:r>
          </a:p>
        </p:txBody>
      </p:sp>
      <p:sp>
        <p:nvSpPr>
          <p:cNvPr id="45" name="Oval 44">
            <a:extLst>
              <a:ext uri="{FF2B5EF4-FFF2-40B4-BE49-F238E27FC236}">
                <a16:creationId xmlns:a16="http://schemas.microsoft.com/office/drawing/2014/main" id="{E88C8403-2EF5-4FF0-958F-F3B467BC1A90}"/>
              </a:ext>
            </a:extLst>
          </p:cNvPr>
          <p:cNvSpPr/>
          <p:nvPr/>
        </p:nvSpPr>
        <p:spPr>
          <a:xfrm>
            <a:off x="7685306" y="6276682"/>
            <a:ext cx="45719" cy="45719"/>
          </a:xfrm>
          <a:prstGeom prst="ellipse">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91F035F-7875-4FFE-A97C-029B37517401}"/>
              </a:ext>
            </a:extLst>
          </p:cNvPr>
          <p:cNvSpPr/>
          <p:nvPr/>
        </p:nvSpPr>
        <p:spPr>
          <a:xfrm>
            <a:off x="7219397" y="6272321"/>
            <a:ext cx="45719" cy="45719"/>
          </a:xfrm>
          <a:prstGeom prst="ellipse">
            <a:avLst/>
          </a:prstGeom>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08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71B366-508A-4D5D-B6E3-105DB156E099}"/>
              </a:ext>
            </a:extLst>
          </p:cNvPr>
          <p:cNvSpPr/>
          <p:nvPr/>
        </p:nvSpPr>
        <p:spPr>
          <a:xfrm>
            <a:off x="6894284" y="740216"/>
            <a:ext cx="1108894" cy="555824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E2BE9A9-70E4-4BAF-8190-3D23DE556176}"/>
              </a:ext>
            </a:extLst>
          </p:cNvPr>
          <p:cNvCxnSpPr>
            <a:cxnSpLocks/>
          </p:cNvCxnSpPr>
          <p:nvPr/>
        </p:nvCxnSpPr>
        <p:spPr>
          <a:xfrm flipV="1">
            <a:off x="3200410" y="6298466"/>
            <a:ext cx="5961007" cy="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F921FD4-49D8-4EB6-B27A-A90F532807A0}"/>
              </a:ext>
            </a:extLst>
          </p:cNvPr>
          <p:cNvSpPr/>
          <p:nvPr/>
        </p:nvSpPr>
        <p:spPr>
          <a:xfrm>
            <a:off x="8821779" y="237307"/>
            <a:ext cx="888275" cy="502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678B5A-3DC1-4696-83E5-42CB037896D8}"/>
                  </a:ext>
                </a:extLst>
              </p:cNvPr>
              <p:cNvSpPr txBox="1"/>
              <p:nvPr/>
            </p:nvSpPr>
            <p:spPr>
              <a:xfrm>
                <a:off x="8299270" y="6317388"/>
                <a:ext cx="10450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𝑞</m:t>
                      </m:r>
                      <m:r>
                        <a:rPr lang="en-US" sz="1200" b="0" i="1" smtClean="0">
                          <a:latin typeface="Cambria Math" panose="02040503050406030204" pitchFamily="18" charset="0"/>
                        </a:rPr>
                        <m:t>+</m:t>
                      </m:r>
                      <m:r>
                        <a:rPr lang="en-US" sz="1200" b="0" i="1" smtClean="0">
                          <a:latin typeface="Cambria Math" panose="02040503050406030204" pitchFamily="18" charset="0"/>
                        </a:rPr>
                        <m:t>𝑓</m:t>
                      </m:r>
                    </m:oMath>
                  </m:oMathPara>
                </a14:m>
                <a:endParaRPr lang="en-US" sz="1200" dirty="0"/>
              </a:p>
            </p:txBody>
          </p:sp>
        </mc:Choice>
        <mc:Fallback xmlns="">
          <p:sp>
            <p:nvSpPr>
              <p:cNvPr id="16" name="TextBox 15">
                <a:extLst>
                  <a:ext uri="{FF2B5EF4-FFF2-40B4-BE49-F238E27FC236}">
                    <a16:creationId xmlns:a16="http://schemas.microsoft.com/office/drawing/2014/main" id="{2E678B5A-3DC1-4696-83E5-42CB037896D8}"/>
                  </a:ext>
                </a:extLst>
              </p:cNvPr>
              <p:cNvSpPr txBox="1">
                <a:spLocks noRot="1" noChangeAspect="1" noMove="1" noResize="1" noEditPoints="1" noAdjustHandles="1" noChangeArrowheads="1" noChangeShapeType="1" noTextEdit="1"/>
              </p:cNvSpPr>
              <p:nvPr/>
            </p:nvSpPr>
            <p:spPr>
              <a:xfrm>
                <a:off x="8299270" y="6317388"/>
                <a:ext cx="1045018" cy="276999"/>
              </a:xfrm>
              <a:prstGeom prst="rect">
                <a:avLst/>
              </a:prstGeom>
              <a:blipFill>
                <a:blip r:embed="rId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F1B1259-F05A-4CCF-9797-2A4F9F9EBEEF}"/>
                  </a:ext>
                </a:extLst>
              </p:cNvPr>
              <p:cNvSpPr txBox="1"/>
              <p:nvPr/>
            </p:nvSpPr>
            <p:spPr>
              <a:xfrm>
                <a:off x="7290522" y="6003030"/>
                <a:ext cx="1243873"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r>
                        <a:rPr lang="en-US" sz="1200" b="0" i="1" smtClean="0">
                          <a:latin typeface="Cambria Math" panose="02040503050406030204" pitchFamily="18" charset="0"/>
                        </a:rPr>
                        <m:t>+</m:t>
                      </m:r>
                      <m:r>
                        <a:rPr lang="en-US" sz="1200" b="0" i="1" smtClean="0">
                          <a:latin typeface="Cambria Math" panose="02040503050406030204" pitchFamily="18" charset="0"/>
                        </a:rPr>
                        <m:t>𝑓𝑝</m:t>
                      </m:r>
                    </m:oMath>
                  </m:oMathPara>
                </a14:m>
                <a:endParaRPr lang="en-US" sz="1200" dirty="0"/>
              </a:p>
            </p:txBody>
          </p:sp>
        </mc:Choice>
        <mc:Fallback xmlns="">
          <p:sp>
            <p:nvSpPr>
              <p:cNvPr id="20" name="TextBox 19">
                <a:extLst>
                  <a:ext uri="{FF2B5EF4-FFF2-40B4-BE49-F238E27FC236}">
                    <a16:creationId xmlns:a16="http://schemas.microsoft.com/office/drawing/2014/main" id="{4F1B1259-F05A-4CCF-9797-2A4F9F9EBEEF}"/>
                  </a:ext>
                </a:extLst>
              </p:cNvPr>
              <p:cNvSpPr txBox="1">
                <a:spLocks noRot="1" noChangeAspect="1" noMove="1" noResize="1" noEditPoints="1" noAdjustHandles="1" noChangeArrowheads="1" noChangeShapeType="1" noTextEdit="1"/>
              </p:cNvSpPr>
              <p:nvPr/>
            </p:nvSpPr>
            <p:spPr>
              <a:xfrm>
                <a:off x="7290522" y="6003030"/>
                <a:ext cx="1243873"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D95CEDA-31BA-4C54-AB6B-FE37ECF7F7C4}"/>
                  </a:ext>
                </a:extLst>
              </p:cNvPr>
              <p:cNvSpPr txBox="1"/>
              <p:nvPr/>
            </p:nvSpPr>
            <p:spPr>
              <a:xfrm>
                <a:off x="6147322" y="6325233"/>
                <a:ext cx="147271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r>
                            <a:rPr lang="en-US" sz="1200" b="0" i="1" smtClean="0">
                              <a:latin typeface="Cambria Math" panose="02040503050406030204" pitchFamily="18" charset="0"/>
                            </a:rPr>
                            <m:t>−</m:t>
                          </m:r>
                          <m:r>
                            <a:rPr lang="en-US" sz="1200" b="0" i="1" smtClean="0">
                              <a:latin typeface="Cambria Math" panose="02040503050406030204" pitchFamily="18" charset="0"/>
                            </a:rPr>
                            <m:t>𝑓</m:t>
                          </m:r>
                        </m:e>
                      </m:d>
                      <m:r>
                        <a:rPr lang="en-US" sz="1200" b="0" i="1" smtClean="0">
                          <a:latin typeface="Cambria Math" panose="02040503050406030204" pitchFamily="18" charset="0"/>
                        </a:rPr>
                        <m:t>𝑝𝑞</m:t>
                      </m:r>
                    </m:oMath>
                  </m:oMathPara>
                </a14:m>
                <a:endParaRPr lang="en-US" sz="1200" dirty="0"/>
              </a:p>
            </p:txBody>
          </p:sp>
        </mc:Choice>
        <mc:Fallback xmlns="">
          <p:sp>
            <p:nvSpPr>
              <p:cNvPr id="21" name="TextBox 20">
                <a:extLst>
                  <a:ext uri="{FF2B5EF4-FFF2-40B4-BE49-F238E27FC236}">
                    <a16:creationId xmlns:a16="http://schemas.microsoft.com/office/drawing/2014/main" id="{6D95CEDA-31BA-4C54-AB6B-FE37ECF7F7C4}"/>
                  </a:ext>
                </a:extLst>
              </p:cNvPr>
              <p:cNvSpPr txBox="1">
                <a:spLocks noRot="1" noChangeAspect="1" noMove="1" noResize="1" noEditPoints="1" noAdjustHandles="1" noChangeArrowheads="1" noChangeShapeType="1" noTextEdit="1"/>
              </p:cNvSpPr>
              <p:nvPr/>
            </p:nvSpPr>
            <p:spPr>
              <a:xfrm>
                <a:off x="6147322" y="6325233"/>
                <a:ext cx="1472711" cy="276999"/>
              </a:xfrm>
              <a:prstGeom prst="rect">
                <a:avLst/>
              </a:prstGeom>
              <a:blipFill>
                <a:blip r:embed="rId4"/>
                <a:stretch>
                  <a:fillRect b="-4444"/>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D5CAED8C-752D-49BD-8BBD-1EC94662D02D}"/>
              </a:ext>
            </a:extLst>
          </p:cNvPr>
          <p:cNvSpPr/>
          <p:nvPr/>
        </p:nvSpPr>
        <p:spPr>
          <a:xfrm>
            <a:off x="8804361" y="628103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F1E008A-9245-45AB-B02B-B48A4053F631}"/>
              </a:ext>
            </a:extLst>
          </p:cNvPr>
          <p:cNvSpPr txBox="1"/>
          <p:nvPr/>
        </p:nvSpPr>
        <p:spPr>
          <a:xfrm>
            <a:off x="9265916" y="6159957"/>
            <a:ext cx="2461853" cy="276999"/>
          </a:xfrm>
          <a:prstGeom prst="rect">
            <a:avLst/>
          </a:prstGeom>
          <a:noFill/>
        </p:spPr>
        <p:txBody>
          <a:bodyPr wrap="square" rtlCol="0">
            <a:spAutoFit/>
          </a:bodyPr>
          <a:lstStyle/>
          <a:p>
            <a:r>
              <a:rPr lang="en-US" sz="1200" dirty="0"/>
              <a:t>#msg a rational backup receives</a:t>
            </a:r>
          </a:p>
        </p:txBody>
      </p:sp>
      <p:sp>
        <p:nvSpPr>
          <p:cNvPr id="35" name="Title 1">
            <a:extLst>
              <a:ext uri="{FF2B5EF4-FFF2-40B4-BE49-F238E27FC236}">
                <a16:creationId xmlns:a16="http://schemas.microsoft.com/office/drawing/2014/main" id="{70A51A0C-9129-4F2A-8576-5FC7AA06E059}"/>
              </a:ext>
            </a:extLst>
          </p:cNvPr>
          <p:cNvSpPr>
            <a:spLocks noGrp="1"/>
          </p:cNvSpPr>
          <p:nvPr>
            <p:ph type="title"/>
          </p:nvPr>
        </p:nvSpPr>
        <p:spPr>
          <a:xfrm>
            <a:off x="838200" y="365125"/>
            <a:ext cx="10515600" cy="1325563"/>
          </a:xfrm>
        </p:spPr>
        <p:txBody>
          <a:bodyPr/>
          <a:lstStyle/>
          <a:p>
            <a:r>
              <a:rPr lang="en-US" dirty="0"/>
              <a:t> </a:t>
            </a:r>
          </a:p>
        </p:txBody>
      </p:sp>
      <p:pic>
        <p:nvPicPr>
          <p:cNvPr id="42" name="Picture 6" descr="5,723 Cross Out Cliparts, Stock Vector and Royalty Free Cross Out  Illustrations">
            <a:extLst>
              <a:ext uri="{FF2B5EF4-FFF2-40B4-BE49-F238E27FC236}">
                <a16:creationId xmlns:a16="http://schemas.microsoft.com/office/drawing/2014/main" id="{EEAF2694-F974-4B5A-B7B3-EBCBBAA99C1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175164" y="4956891"/>
            <a:ext cx="926656" cy="92665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5,723 Cross Out Cliparts, Stock Vector and Royalty Free Cross Out  Illustrations">
            <a:extLst>
              <a:ext uri="{FF2B5EF4-FFF2-40B4-BE49-F238E27FC236}">
                <a16:creationId xmlns:a16="http://schemas.microsoft.com/office/drawing/2014/main" id="{C8891A8C-2A3A-493A-906D-EF26B357951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650788" y="4963109"/>
            <a:ext cx="926656" cy="9266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Tick - Free vector graphic on Pixabay">
            <a:extLst>
              <a:ext uri="{FF2B5EF4-FFF2-40B4-BE49-F238E27FC236}">
                <a16:creationId xmlns:a16="http://schemas.microsoft.com/office/drawing/2014/main" id="{E17AA084-7D4E-490D-8329-4B7DD0D88B8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119125" y="5031955"/>
            <a:ext cx="693952" cy="6808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7B4544-89E2-4B75-8B63-FA0436A96781}"/>
                  </a:ext>
                </a:extLst>
              </p:cNvPr>
              <p:cNvSpPr txBox="1"/>
              <p:nvPr/>
            </p:nvSpPr>
            <p:spPr>
              <a:xfrm>
                <a:off x="965355" y="2390424"/>
                <a:ext cx="5181967" cy="1815882"/>
              </a:xfrm>
              <a:prstGeom prst="rect">
                <a:avLst/>
              </a:prstGeom>
              <a:noFill/>
            </p:spPr>
            <p:txBody>
              <a:bodyPr wrap="square" rtlCol="0">
                <a:spAutoFit/>
              </a:bodyPr>
              <a:lstStyle/>
              <a:p>
                <a:r>
                  <a:rPr lang="en-US" sz="2800" dirty="0"/>
                  <a:t>Need to characterize conditions for reward/penalty </a:t>
                </a:r>
                <a14:m>
                  <m:oMath xmlns:m="http://schemas.openxmlformats.org/officeDocument/2006/math">
                    <m:r>
                      <a:rPr lang="en-US" sz="2800" b="0" i="1" smtClean="0">
                        <a:solidFill>
                          <a:srgbClr val="FF0000"/>
                        </a:solidFill>
                        <a:latin typeface="Cambria Math" panose="02040503050406030204" pitchFamily="18" charset="0"/>
                      </a:rPr>
                      <m:t>𝑅</m:t>
                    </m:r>
                  </m:oMath>
                </a14:m>
                <a:r>
                  <a:rPr lang="en-US" sz="2800" dirty="0"/>
                  <a:t> and </a:t>
                </a:r>
                <a14:m>
                  <m:oMath xmlns:m="http://schemas.openxmlformats.org/officeDocument/2006/math">
                    <m:r>
                      <a:rPr lang="en-US" sz="2800" b="0" i="1" smtClean="0">
                        <a:solidFill>
                          <a:srgbClr val="FF0000"/>
                        </a:solidFill>
                        <a:latin typeface="Cambria Math" panose="02040503050406030204" pitchFamily="18" charset="0"/>
                      </a:rPr>
                      <m:t>𝑐</m:t>
                    </m:r>
                  </m:oMath>
                </a14:m>
                <a:r>
                  <a:rPr lang="en-US" sz="2800" dirty="0"/>
                  <a:t> under which it is indeed preferred to commit in this interval </a:t>
                </a:r>
              </a:p>
            </p:txBody>
          </p:sp>
        </mc:Choice>
        <mc:Fallback xmlns="">
          <p:sp>
            <p:nvSpPr>
              <p:cNvPr id="18" name="TextBox 17">
                <a:extLst>
                  <a:ext uri="{FF2B5EF4-FFF2-40B4-BE49-F238E27FC236}">
                    <a16:creationId xmlns:a16="http://schemas.microsoft.com/office/drawing/2014/main" id="{1E7B4544-89E2-4B75-8B63-FA0436A96781}"/>
                  </a:ext>
                </a:extLst>
              </p:cNvPr>
              <p:cNvSpPr txBox="1">
                <a:spLocks noRot="1" noChangeAspect="1" noMove="1" noResize="1" noEditPoints="1" noAdjustHandles="1" noChangeArrowheads="1" noChangeShapeType="1" noTextEdit="1"/>
              </p:cNvSpPr>
              <p:nvPr/>
            </p:nvSpPr>
            <p:spPr>
              <a:xfrm>
                <a:off x="965355" y="2390424"/>
                <a:ext cx="5181967" cy="1815882"/>
              </a:xfrm>
              <a:prstGeom prst="rect">
                <a:avLst/>
              </a:prstGeom>
              <a:blipFill>
                <a:blip r:embed="rId7"/>
                <a:stretch>
                  <a:fillRect l="-2353" t="-3020" r="-1647" b="-8725"/>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4C9DF29E-6AA6-4FC6-9221-DC7C25B7A0B3}"/>
              </a:ext>
            </a:extLst>
          </p:cNvPr>
          <p:cNvCxnSpPr>
            <a:cxnSpLocks/>
            <a:stCxn id="18" idx="2"/>
          </p:cNvCxnSpPr>
          <p:nvPr/>
        </p:nvCxnSpPr>
        <p:spPr>
          <a:xfrm>
            <a:off x="3556339" y="4206306"/>
            <a:ext cx="3847949" cy="707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3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Tolerant (BFT) protocols</a:t>
            </a:r>
          </a:p>
        </p:txBody>
      </p:sp>
      <p:sp>
        <p:nvSpPr>
          <p:cNvPr id="5" name="Content Placeholder 4"/>
          <p:cNvSpPr>
            <a:spLocks noGrp="1"/>
          </p:cNvSpPr>
          <p:nvPr>
            <p:ph idx="1"/>
          </p:nvPr>
        </p:nvSpPr>
        <p:spPr>
          <a:xfrm>
            <a:off x="838200" y="1825625"/>
            <a:ext cx="10832690" cy="4351338"/>
          </a:xfrm>
        </p:spPr>
        <p:txBody>
          <a:bodyPr/>
          <a:lstStyle/>
          <a:p>
            <a:pPr marL="0" indent="0">
              <a:buNone/>
            </a:pPr>
            <a:r>
              <a:rPr lang="en-US" dirty="0"/>
              <a:t>Classic problem in computer science (since </a:t>
            </a:r>
            <a:r>
              <a:rPr lang="en-US" dirty="0" err="1"/>
              <a:t>Lamport</a:t>
            </a:r>
            <a:r>
              <a:rPr lang="en-US" dirty="0"/>
              <a:t>, </a:t>
            </a:r>
            <a:r>
              <a:rPr lang="en-US" dirty="0" err="1"/>
              <a:t>Shostak</a:t>
            </a:r>
            <a:r>
              <a:rPr lang="en-US" dirty="0"/>
              <a:t>, Pease `82)</a:t>
            </a:r>
          </a:p>
          <a:p>
            <a:r>
              <a:rPr lang="en-US" dirty="0"/>
              <a:t>Distributed computer nodes communicate with each other to …</a:t>
            </a:r>
          </a:p>
          <a:p>
            <a:r>
              <a:rPr lang="en-US" dirty="0"/>
              <a:t>Reach consensus based on “local” information (no “global” knowledge)</a:t>
            </a:r>
          </a:p>
          <a:p>
            <a:r>
              <a:rPr lang="en-US" dirty="0"/>
              <a:t>Byzantine nodes behave arbitrarily</a:t>
            </a:r>
          </a:p>
          <a:p>
            <a:r>
              <a:rPr lang="en-US" dirty="0"/>
              <a:t>Stipulate “honest” strategies for non-Byzantine nodes</a:t>
            </a:r>
          </a:p>
          <a:p>
            <a:r>
              <a:rPr lang="en-US" dirty="0"/>
              <a:t>Widely used in tech companies to maintain distributed databases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01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30" y="0"/>
            <a:ext cx="10515600" cy="1325563"/>
          </a:xfrm>
        </p:spPr>
        <p:txBody>
          <a:bodyPr/>
          <a:lstStyle/>
          <a:p>
            <a:r>
              <a:rPr lang="en-US" dirty="0"/>
              <a:t>All symmetric equilibria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931" y="1325562"/>
                <a:ext cx="11286309" cy="5450142"/>
              </a:xfrm>
            </p:spPr>
            <p:txBody>
              <a:bodyPr>
                <a:normAutofit/>
              </a:bodyPr>
              <a:lstStyle/>
              <a:p>
                <a:r>
                  <a:rPr lang="en-US" b="1" dirty="0"/>
                  <a:t>A “gridlock" equilibrium</a:t>
                </a:r>
                <a:r>
                  <a:rPr lang="en-US" dirty="0"/>
                  <a:t>: discard communications and never commit</a:t>
                </a:r>
              </a:p>
              <a:p>
                <a:r>
                  <a:rPr lang="en-US" b="1" dirty="0"/>
                  <a:t>Interval-</a:t>
                </a:r>
                <a14:m>
                  <m:oMath xmlns:m="http://schemas.openxmlformats.org/officeDocument/2006/math">
                    <m:sSup>
                      <m:sSupPr>
                        <m:ctrlPr>
                          <a:rPr lang="en-US" b="1" i="1">
                            <a:latin typeface="Cambria Math" panose="02040503050406030204" pitchFamily="18" charset="0"/>
                          </a:rPr>
                        </m:ctrlPr>
                      </m:sSupPr>
                      <m:e>
                        <m:r>
                          <a:rPr lang="en-US" b="1">
                            <a:latin typeface="Cambria Math" panose="02040503050406030204" pitchFamily="18" charset="0"/>
                          </a:rPr>
                          <m:t>𝑬</m:t>
                        </m:r>
                      </m:e>
                      <m:sup>
                        <m:r>
                          <a:rPr lang="en-US" b="1">
                            <a:latin typeface="Cambria Math" panose="02040503050406030204" pitchFamily="18" charset="0"/>
                          </a:rPr>
                          <m:t>𝟎</m:t>
                        </m:r>
                      </m:sup>
                    </m:sSup>
                  </m:oMath>
                </a14:m>
                <a:r>
                  <a:rPr lang="en-US" b="1" dirty="0"/>
                  <a:t>-equilibria </a:t>
                </a:r>
                <a:r>
                  <a:rPr lang="en-US" dirty="0"/>
                  <a:t>indexed by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∈(0,1]</m:t>
                    </m:r>
                  </m:oMath>
                </a14:m>
                <a:r>
                  <a:rPr lang="en-US" dirty="0"/>
                  <a:t> when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𝑓𝑐</m:t>
                    </m:r>
                  </m:oMath>
                </a14:m>
                <a:r>
                  <a:rPr lang="en-US" dirty="0"/>
                  <a:t>:</a:t>
                </a:r>
              </a:p>
              <a:p>
                <a:pPr lvl="1"/>
                <a:r>
                  <a:rPr lang="en-US" dirty="0"/>
                  <a:t>A rational leader sends message to each backup with prob. </a:t>
                </a:r>
                <a14:m>
                  <m:oMath xmlns:m="http://schemas.openxmlformats.org/officeDocument/2006/math">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𝑓𝑐</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𝑅</m:t>
                        </m:r>
                      </m:den>
                    </m:f>
                    <m:r>
                      <m:rPr>
                        <m:nor/>
                      </m:rPr>
                      <a:rPr lang="en-US" dirty="0">
                        <a:solidFill>
                          <a:srgbClr val="FF0000"/>
                        </a:solidFill>
                      </a:rPr>
                      <m:t>, 1−</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𝑓𝑐</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𝑅</m:t>
                        </m:r>
                      </m:den>
                    </m:f>
                    <m:r>
                      <m:rPr>
                        <m:nor/>
                      </m:rPr>
                      <a:rPr lang="en-US" dirty="0">
                        <a:solidFill>
                          <a:srgbClr val="FF0000"/>
                        </a:solidFill>
                      </a:rPr>
                      <m:t>]</m:t>
                    </m:r>
                  </m:oMath>
                </a14:m>
                <a:r>
                  <a:rPr lang="en-US" dirty="0"/>
                  <a:t>;     </a:t>
                </a:r>
              </a:p>
              <a:p>
                <a:pPr lvl="1"/>
                <a:r>
                  <a:rPr lang="en-US" dirty="0"/>
                  <a:t>A rational backup forwards message (if received) with prob.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∈(0,1]</m:t>
                    </m:r>
                  </m:oMath>
                </a14:m>
                <a:r>
                  <a:rPr lang="en-US" dirty="0"/>
                  <a:t>; </a:t>
                </a:r>
              </a:p>
              <a:p>
                <a:pPr lvl="1"/>
                <a:r>
                  <a:rPr lang="en-US" dirty="0"/>
                  <a:t>A rational backup commits </a:t>
                </a:r>
                <a:r>
                  <a:rPr lang="en-US" i="1" dirty="0" err="1"/>
                  <a:t>iff</a:t>
                </a:r>
                <a:r>
                  <a:rPr lang="en-US" dirty="0"/>
                  <a:t> receiving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𝑝𝑞</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𝑝𝑞</m:t>
                    </m:r>
                    <m:r>
                      <a:rPr lang="en-US" i="1">
                        <a:latin typeface="Cambria Math" panose="02040503050406030204" pitchFamily="18" charset="0"/>
                      </a:rPr>
                      <m:t>+</m:t>
                    </m:r>
                    <m:r>
                      <a:rPr lang="en-US" i="1">
                        <a:latin typeface="Cambria Math" panose="02040503050406030204" pitchFamily="18" charset="0"/>
                      </a:rPr>
                      <m:t>𝑓𝑝</m:t>
                    </m:r>
                    <m:r>
                      <a:rPr lang="en-US" i="1">
                        <a:latin typeface="Cambria Math" panose="02040503050406030204" pitchFamily="18" charset="0"/>
                      </a:rPr>
                      <m:t>]</m:t>
                    </m:r>
                  </m:oMath>
                </a14:m>
                <a:r>
                  <a:rPr lang="en-US" dirty="0"/>
                  <a:t> messages, receiving from the leader or not, i.e. </a:t>
                </a:r>
                <a14:m>
                  <m:oMath xmlns:m="http://schemas.openxmlformats.org/officeDocument/2006/math">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0</m:t>
                        </m:r>
                      </m:sup>
                    </m:sSup>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𝐸</m:t>
                        </m:r>
                      </m:e>
                      <m:sup>
                        <m:r>
                          <a:rPr lang="en-US" b="0" i="1" smtClean="0">
                            <a:solidFill>
                              <a:srgbClr val="FF0000"/>
                            </a:solidFill>
                            <a:latin typeface="Cambria Math" panose="02040503050406030204" pitchFamily="18" charset="0"/>
                          </a:rPr>
                          <m:t>1</m:t>
                        </m:r>
                      </m:sup>
                    </m:sSup>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𝑝𝑞</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𝑝𝑞</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𝑓𝑝</m:t>
                    </m:r>
                    <m:r>
                      <a:rPr lang="en-US" i="1">
                        <a:solidFill>
                          <a:srgbClr val="FF0000"/>
                        </a:solidFill>
                        <a:latin typeface="Cambria Math" panose="02040503050406030204" pitchFamily="18" charset="0"/>
                      </a:rPr>
                      <m:t>]</m:t>
                    </m:r>
                  </m:oMath>
                </a14:m>
                <a:endParaRPr lang="en-US" dirty="0"/>
              </a:p>
              <a:p>
                <a:pPr marL="228600" lvl="1">
                  <a:spcBef>
                    <a:spcPts val="1000"/>
                  </a:spcBef>
                </a:pPr>
                <a:r>
                  <a:rPr lang="en-US" sz="2800" b="1" dirty="0"/>
                  <a:t>Singleton-</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𝑬</m:t>
                        </m:r>
                      </m:e>
                      <m:sup>
                        <m:r>
                          <a:rPr lang="en-US" sz="2800" b="1">
                            <a:latin typeface="Cambria Math" panose="02040503050406030204" pitchFamily="18" charset="0"/>
                          </a:rPr>
                          <m:t>𝟎</m:t>
                        </m:r>
                      </m:sup>
                    </m:sSup>
                  </m:oMath>
                </a14:m>
                <a:r>
                  <a:rPr lang="en-US" sz="2800" b="1" dirty="0"/>
                  <a:t>-equilibria</a:t>
                </a:r>
                <a:r>
                  <a:rPr lang="en-US" sz="2800" dirty="0"/>
                  <a:t> indexed by </a:t>
                </a:r>
                <a14:m>
                  <m:oMath xmlns:m="http://schemas.openxmlformats.org/officeDocument/2006/math">
                    <m:r>
                      <a:rPr lang="en-US" sz="2800" i="1">
                        <a:latin typeface="Cambria Math" panose="02040503050406030204" pitchFamily="18" charset="0"/>
                      </a:rPr>
                      <m:t>𝑞</m:t>
                    </m:r>
                    <m:r>
                      <a:rPr lang="en-US" sz="2800" b="0">
                        <a:latin typeface="Cambria Math" panose="02040503050406030204" pitchFamily="18" charset="0"/>
                      </a:rPr>
                      <m:t>∈(0,1]</m:t>
                    </m:r>
                  </m:oMath>
                </a14:m>
                <a:r>
                  <a:rPr lang="en-US" sz="2800" dirty="0"/>
                  <a:t> when </a:t>
                </a:r>
                <a14:m>
                  <m:oMath xmlns:m="http://schemas.openxmlformats.org/officeDocument/2006/math">
                    <m:d>
                      <m:dPr>
                        <m:ctrlPr>
                          <a:rPr lang="en-US" sz="2800" i="1">
                            <a:latin typeface="Cambria Math" panose="02040503050406030204" pitchFamily="18" charset="0"/>
                          </a:rPr>
                        </m:ctrlPr>
                      </m:dPr>
                      <m:e>
                        <m:r>
                          <a:rPr lang="en-US" sz="2800" b="0" i="1">
                            <a:latin typeface="Cambria Math" panose="02040503050406030204" pitchFamily="18" charset="0"/>
                          </a:rPr>
                          <m:t>𝑛</m:t>
                        </m:r>
                        <m:r>
                          <a:rPr lang="en-US" sz="2800" b="0" i="1">
                            <a:latin typeface="Cambria Math" panose="02040503050406030204" pitchFamily="18" charset="0"/>
                          </a:rPr>
                          <m:t>−</m:t>
                        </m:r>
                        <m:r>
                          <a:rPr lang="en-US" sz="2800" b="0" i="1">
                            <a:latin typeface="Cambria Math" panose="02040503050406030204" pitchFamily="18" charset="0"/>
                          </a:rPr>
                          <m:t>𝑓</m:t>
                        </m:r>
                      </m:e>
                    </m:d>
                    <m:r>
                      <a:rPr lang="en-US" sz="2800" b="0" i="1">
                        <a:latin typeface="Cambria Math" panose="02040503050406030204" pitchFamily="18" charset="0"/>
                      </a:rPr>
                      <m:t>𝑅</m:t>
                    </m:r>
                    <m:r>
                      <a:rPr lang="en-US" sz="2800" b="0" i="1">
                        <a:latin typeface="Cambria Math" panose="02040503050406030204" pitchFamily="18" charset="0"/>
                      </a:rPr>
                      <m:t>≥</m:t>
                    </m:r>
                    <m:r>
                      <a:rPr lang="en-US" sz="2800" b="0" i="1">
                        <a:latin typeface="Cambria Math" panose="02040503050406030204" pitchFamily="18" charset="0"/>
                      </a:rPr>
                      <m:t>𝑓𝑐</m:t>
                    </m:r>
                  </m:oMath>
                </a14:m>
                <a:r>
                  <a:rPr lang="en-US" sz="2800" dirty="0"/>
                  <a:t>:</a:t>
                </a:r>
              </a:p>
              <a:p>
                <a:pPr lvl="1"/>
                <a:r>
                  <a:rPr lang="en-US" dirty="0"/>
                  <a:t>A rational leader sends message to each backup with </a:t>
                </a:r>
                <a14:m>
                  <m:oMath xmlns:m="http://schemas.openxmlformats.org/officeDocument/2006/math">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rPr>
                      <m:t>=1</m:t>
                    </m:r>
                  </m:oMath>
                </a14:m>
                <a:r>
                  <a:rPr lang="en-US" dirty="0"/>
                  <a:t>;</a:t>
                </a:r>
              </a:p>
              <a:p>
                <a:pPr lvl="1"/>
                <a:r>
                  <a:rPr lang="en-US" dirty="0"/>
                  <a:t>A rational backup forwards message (if received) with prob.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r>
                  <a:rPr lang="en-US" dirty="0"/>
                  <a:t>; </a:t>
                </a:r>
              </a:p>
              <a:p>
                <a:pPr lvl="1"/>
                <a:r>
                  <a:rPr lang="en-US" dirty="0"/>
                  <a:t>A rational backup commits </a:t>
                </a:r>
                <a:r>
                  <a:rPr lang="en-US" i="1" dirty="0" err="1"/>
                  <a:t>iff</a:t>
                </a:r>
                <a:r>
                  <a:rPr lang="en-US" dirty="0"/>
                  <a:t> receiving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𝑓</m:t>
                        </m:r>
                      </m:e>
                    </m:d>
                    <m:r>
                      <a:rPr lang="en-US" b="0" i="1" smtClean="0">
                        <a:latin typeface="Cambria Math" panose="02040503050406030204" pitchFamily="18" charset="0"/>
                      </a:rPr>
                      <m:t>𝑞</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𝑓</m:t>
                        </m:r>
                      </m:e>
                    </m:d>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 messages, with one from the leader </a:t>
                </a:r>
                <a:r>
                  <a:rPr lang="en-US" dirty="0">
                    <a:solidFill>
                      <a:schemeClr val="tx1">
                        <a:lumMod val="95000"/>
                        <a:lumOff val="5000"/>
                      </a:schemeClr>
                    </a:solidFill>
                  </a:rPr>
                  <a:t>or </a:t>
                </a:r>
                <a14:m>
                  <m:oMath xmlns:m="http://schemas.openxmlformats.org/officeDocument/2006/math">
                    <m:d>
                      <m:dPr>
                        <m:ctrlPr>
                          <a:rPr lang="en-US" i="1">
                            <a:solidFill>
                              <a:schemeClr val="tx1">
                                <a:lumMod val="95000"/>
                                <a:lumOff val="5000"/>
                              </a:schemeClr>
                            </a:solidFill>
                            <a:latin typeface="Cambria Math" panose="02040503050406030204" pitchFamily="18" charset="0"/>
                          </a:rPr>
                        </m:ctrlPr>
                      </m:dPr>
                      <m:e>
                        <m:r>
                          <a:rPr lang="en-US" i="1">
                            <a:solidFill>
                              <a:schemeClr val="tx1">
                                <a:lumMod val="95000"/>
                                <a:lumOff val="5000"/>
                              </a:schemeClr>
                            </a:solidFill>
                            <a:latin typeface="Cambria Math" panose="02040503050406030204" pitchFamily="18" charset="0"/>
                          </a:rPr>
                          <m:t>𝑛</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𝑓</m:t>
                        </m:r>
                      </m:e>
                    </m:d>
                    <m:r>
                      <a:rPr lang="en-US" i="1">
                        <a:solidFill>
                          <a:schemeClr val="tx1">
                            <a:lumMod val="95000"/>
                            <a:lumOff val="5000"/>
                          </a:schemeClr>
                        </a:solidFill>
                        <a:latin typeface="Cambria Math" panose="02040503050406030204" pitchFamily="18" charset="0"/>
                      </a:rPr>
                      <m:t>𝑞</m:t>
                    </m:r>
                    <m:r>
                      <a:rPr lang="en-US" i="1">
                        <a:solidFill>
                          <a:schemeClr val="tx1">
                            <a:lumMod val="95000"/>
                            <a:lumOff val="5000"/>
                          </a:schemeClr>
                        </a:solidFill>
                        <a:latin typeface="Cambria Math" panose="02040503050406030204" pitchFamily="18" charset="0"/>
                      </a:rPr>
                      <m:t>+</m:t>
                    </m:r>
                    <m:r>
                      <a:rPr lang="en-US" i="1">
                        <a:solidFill>
                          <a:schemeClr val="tx1">
                            <a:lumMod val="95000"/>
                            <a:lumOff val="5000"/>
                          </a:schemeClr>
                        </a:solidFill>
                        <a:latin typeface="Cambria Math" panose="02040503050406030204" pitchFamily="18" charset="0"/>
                      </a:rPr>
                      <m:t>𝑓</m:t>
                    </m:r>
                    <m:r>
                      <a:rPr lang="en-US" i="1">
                        <a:solidFill>
                          <a:schemeClr val="tx1">
                            <a:lumMod val="95000"/>
                            <a:lumOff val="5000"/>
                          </a:schemeClr>
                        </a:solidFill>
                        <a:latin typeface="Cambria Math" panose="02040503050406030204" pitchFamily="18" charset="0"/>
                      </a:rPr>
                      <m:t> </m:t>
                    </m:r>
                  </m:oMath>
                </a14:m>
                <a:r>
                  <a:rPr lang="en-US" dirty="0">
                    <a:solidFill>
                      <a:schemeClr val="tx1">
                        <a:lumMod val="95000"/>
                        <a:lumOff val="5000"/>
                      </a:schemeClr>
                    </a:solidFill>
                  </a:rPr>
                  <a:t>messages without any from the leader</a:t>
                </a:r>
                <a:r>
                  <a:rPr lang="en-US" dirty="0"/>
                  <a:t>, i.e.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𝐸</m:t>
                        </m:r>
                      </m:e>
                      <m:sup>
                        <m:r>
                          <a:rPr lang="en-US" i="1">
                            <a:solidFill>
                              <a:srgbClr val="FF0000"/>
                            </a:solidFill>
                            <a:latin typeface="Cambria Math" panose="02040503050406030204" pitchFamily="18" charset="0"/>
                          </a:rPr>
                          <m:t>1</m:t>
                        </m:r>
                      </m:sup>
                    </m:sSup>
                    <m:r>
                      <a:rPr lang="en-US"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𝑞</m:t>
                        </m:r>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𝑞</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oMath>
                </a14:m>
                <a:r>
                  <a:rPr lang="en-US" dirty="0"/>
                  <a:t> and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𝐸</m:t>
                        </m:r>
                      </m:e>
                      <m:sup>
                        <m:r>
                          <a:rPr lang="en-US" i="1">
                            <a:solidFill>
                              <a:srgbClr val="FF0000"/>
                            </a:solidFill>
                            <a:latin typeface="Cambria Math" panose="02040503050406030204" pitchFamily="18" charset="0"/>
                          </a:rPr>
                          <m:t>0</m:t>
                        </m:r>
                      </m:sup>
                    </m:sSup>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m:t>
                    </m:r>
                    <m:d>
                      <m:dPr>
                        <m:ctrlPr>
                          <a:rPr lang="en-US" i="1" smtClean="0">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𝑛</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e>
                    </m:d>
                    <m:r>
                      <a:rPr lang="en-US" i="1">
                        <a:solidFill>
                          <a:srgbClr val="FF0000"/>
                        </a:solidFill>
                        <a:latin typeface="Cambria Math" panose="02040503050406030204" pitchFamily="18" charset="0"/>
                      </a:rPr>
                      <m:t>𝑞</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𝑓</m:t>
                    </m:r>
                    <m:r>
                      <a:rPr lang="en-US" b="0" i="1" smtClean="0">
                        <a:solidFill>
                          <a:srgbClr val="FF0000"/>
                        </a:solidFill>
                        <a:latin typeface="Cambria Math" panose="02040503050406030204" pitchFamily="18" charset="0"/>
                      </a:rPr>
                      <m:t>}</m:t>
                    </m:r>
                  </m:oMath>
                </a14:m>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931" y="1325562"/>
                <a:ext cx="11286309" cy="5450142"/>
              </a:xfrm>
              <a:blipFill>
                <a:blip r:embed="rId2"/>
                <a:stretch>
                  <a:fillRect l="-972" t="-1788" r="-2971"/>
                </a:stretch>
              </a:blipFill>
            </p:spPr>
            <p:txBody>
              <a:bodyPr/>
              <a:lstStyle/>
              <a:p>
                <a:r>
                  <a:rPr lang="en-US">
                    <a:noFill/>
                  </a:rPr>
                  <a:t> </a:t>
                </a:r>
              </a:p>
            </p:txBody>
          </p:sp>
        </mc:Fallback>
      </mc:AlternateContent>
    </p:spTree>
    <p:extLst>
      <p:ext uri="{BB962C8B-B14F-4D97-AF65-F5344CB8AC3E}">
        <p14:creationId xmlns:p14="http://schemas.microsoft.com/office/powerpoint/2010/main" val="3021238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losses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714703" cy="4351338"/>
              </a:xfrm>
            </p:spPr>
            <p:txBody>
              <a:bodyPr>
                <a:normAutofit/>
              </a:bodyPr>
              <a:lstStyle/>
              <a:p>
                <a:r>
                  <a:rPr lang="en-US" dirty="0"/>
                  <a:t>All messages sent are delivered with prob. 𝛼 &lt; 1</a:t>
                </a:r>
              </a:p>
              <a:p>
                <a:r>
                  <a:rPr lang="en-US" dirty="0"/>
                  <a:t>A “gridlock” equilibrium still exists</a:t>
                </a:r>
              </a:p>
              <a:p>
                <a:r>
                  <a:rPr lang="en-US" dirty="0"/>
                  <a:t>Singleton-</a:t>
                </a:r>
                <a14:m>
                  <m:oMath xmlns:m="http://schemas.openxmlformats.org/officeDocument/2006/math">
                    <m:sSup>
                      <m:sSupPr>
                        <m:ctrlPr>
                          <a:rPr lang="en-US" i="1" smtClean="0">
                            <a:latin typeface="Cambria Math" panose="02040503050406030204" pitchFamily="18" charset="0"/>
                          </a:rPr>
                        </m:ctrlPr>
                      </m:sSupPr>
                      <m:e>
                        <m:r>
                          <a:rPr lang="en-US" b="0" i="1">
                            <a:latin typeface="Cambria Math" panose="02040503050406030204" pitchFamily="18" charset="0"/>
                          </a:rPr>
                          <m:t>𝐸</m:t>
                        </m:r>
                      </m:e>
                      <m:sup>
                        <m:r>
                          <a:rPr lang="en-US" b="0" i="0" smtClean="0">
                            <a:latin typeface="Cambria Math" panose="02040503050406030204" pitchFamily="18" charset="0"/>
                          </a:rPr>
                          <m:t>0</m:t>
                        </m:r>
                      </m:sup>
                    </m:sSup>
                  </m:oMath>
                </a14:m>
                <a:r>
                  <a:rPr lang="en-US" dirty="0"/>
                  <a:t>-equilibria no longer exist</a:t>
                </a:r>
              </a:p>
              <a:p>
                <a:r>
                  <a:rPr lang="en-US" dirty="0"/>
                  <a:t>Interval-</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a:latin typeface="Cambria Math" panose="02040503050406030204" pitchFamily="18" charset="0"/>
                          </a:rPr>
                          <m:t>0</m:t>
                        </m:r>
                      </m:sup>
                    </m:sSup>
                  </m:oMath>
                </a14:m>
                <a:r>
                  <a:rPr lang="en-US" dirty="0"/>
                  <a:t>-equilibria require higher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to sustain for small </a:t>
                </a:r>
                <a14:m>
                  <m:oMath xmlns:m="http://schemas.openxmlformats.org/officeDocument/2006/math">
                    <m:r>
                      <a:rPr lang="en-US" b="0" i="1" smtClean="0">
                        <a:latin typeface="Cambria Math" panose="02040503050406030204" pitchFamily="18" charset="0"/>
                      </a:rPr>
                      <m:t>𝛼</m:t>
                    </m:r>
                  </m:oMath>
                </a14:m>
                <a:endParaRPr lang="en-US" dirty="0"/>
              </a:p>
              <a:p>
                <a:r>
                  <a:rPr lang="en-US" dirty="0">
                    <a:solidFill>
                      <a:schemeClr val="bg2">
                        <a:lumMod val="75000"/>
                      </a:schemeClr>
                    </a:solidFill>
                  </a:rPr>
                  <a:t>Supporting </a:t>
                </a:r>
                <a14:m>
                  <m:oMath xmlns:m="http://schemas.openxmlformats.org/officeDocument/2006/math">
                    <m:r>
                      <a:rPr lang="en-US" b="0" i="1" smtClean="0">
                        <a:solidFill>
                          <a:schemeClr val="bg2">
                            <a:lumMod val="75000"/>
                          </a:schemeClr>
                        </a:solidFill>
                        <a:latin typeface="Cambria Math" panose="02040503050406030204" pitchFamily="18" charset="0"/>
                      </a:rPr>
                      <m:t>𝑅</m:t>
                    </m:r>
                    <m:r>
                      <a:rPr lang="en-US" b="0" i="1" smtClean="0">
                        <a:solidFill>
                          <a:schemeClr val="bg2">
                            <a:lumMod val="75000"/>
                          </a:schemeClr>
                        </a:solidFill>
                        <a:latin typeface="Cambria Math" panose="02040503050406030204" pitchFamily="18" charset="0"/>
                      </a:rPr>
                      <m:t>/</m:t>
                    </m:r>
                    <m:r>
                      <a:rPr lang="en-US" b="0" i="1" smtClean="0">
                        <a:solidFill>
                          <a:schemeClr val="bg2">
                            <a:lumMod val="75000"/>
                          </a:schemeClr>
                        </a:solidFill>
                        <a:latin typeface="Cambria Math" panose="02040503050406030204" pitchFamily="18" charset="0"/>
                      </a:rPr>
                      <m:t>𝑐</m:t>
                    </m:r>
                  </m:oMath>
                </a14:m>
                <a:r>
                  <a:rPr lang="en-US" dirty="0">
                    <a:solidFill>
                      <a:schemeClr val="bg2">
                        <a:lumMod val="75000"/>
                      </a:schemeClr>
                    </a:solidFill>
                  </a:rPr>
                  <a:t> regions expands as message loss prob. </a:t>
                </a:r>
                <a14:m>
                  <m:oMath xmlns:m="http://schemas.openxmlformats.org/officeDocument/2006/math">
                    <m:r>
                      <a:rPr lang="en-US" i="1">
                        <a:solidFill>
                          <a:schemeClr val="bg2">
                            <a:lumMod val="75000"/>
                          </a:schemeClr>
                        </a:solidFill>
                        <a:latin typeface="Cambria Math" panose="02040503050406030204" pitchFamily="18" charset="0"/>
                      </a:rPr>
                      <m:t>𝛼</m:t>
                    </m:r>
                    <m:r>
                      <a:rPr lang="en-US" i="1">
                        <a:solidFill>
                          <a:schemeClr val="bg2">
                            <a:lumMod val="75000"/>
                          </a:schemeClr>
                        </a:solidFill>
                        <a:latin typeface="Cambria Math" panose="02040503050406030204" pitchFamily="18" charset="0"/>
                      </a:rPr>
                      <m:t> </m:t>
                    </m:r>
                  </m:oMath>
                </a14:m>
                <a:r>
                  <a:rPr lang="en-US" dirty="0">
                    <a:solidFill>
                      <a:schemeClr val="bg2">
                        <a:lumMod val="75000"/>
                      </a:schemeClr>
                    </a:solidFill>
                  </a:rPr>
                  <a:t>decreases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714703" cy="4351338"/>
              </a:xfrm>
              <a:blipFill>
                <a:blip r:embed="rId2"/>
                <a:stretch>
                  <a:fillRect l="-967" t="-2661"/>
                </a:stretch>
              </a:blipFill>
            </p:spPr>
            <p:txBody>
              <a:bodyPr/>
              <a:lstStyle/>
              <a:p>
                <a:r>
                  <a:rPr lang="en-US">
                    <a:noFill/>
                  </a:rPr>
                  <a:t> </a:t>
                </a:r>
              </a:p>
            </p:txBody>
          </p:sp>
        </mc:Fallback>
      </mc:AlternateContent>
    </p:spTree>
    <p:extLst>
      <p:ext uri="{BB962C8B-B14F-4D97-AF65-F5344CB8AC3E}">
        <p14:creationId xmlns:p14="http://schemas.microsoft.com/office/powerpoint/2010/main" val="1569865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2794-73CD-E643-975F-F35FB97CD8FB}"/>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CDCDACC9-6DCA-F94E-BC68-13DD2FC4E7E2}"/>
              </a:ext>
            </a:extLst>
          </p:cNvPr>
          <p:cNvSpPr>
            <a:spLocks noGrp="1"/>
          </p:cNvSpPr>
          <p:nvPr>
            <p:ph idx="1"/>
          </p:nvPr>
        </p:nvSpPr>
        <p:spPr>
          <a:xfrm>
            <a:off x="838200" y="1690688"/>
            <a:ext cx="10515600" cy="4802187"/>
          </a:xfrm>
        </p:spPr>
        <p:txBody>
          <a:bodyPr>
            <a:normAutofit lnSpcReduction="10000"/>
          </a:bodyPr>
          <a:lstStyle/>
          <a:p>
            <a:pPr>
              <a:lnSpc>
                <a:spcPct val="150000"/>
              </a:lnSpc>
            </a:pPr>
            <a:r>
              <a:rPr lang="en-US" dirty="0"/>
              <a:t>Operational success of any blockchain depends on its design.</a:t>
            </a:r>
          </a:p>
          <a:p>
            <a:pPr>
              <a:lnSpc>
                <a:spcPct val="150000"/>
              </a:lnSpc>
            </a:pPr>
            <a:r>
              <a:rPr lang="en-US" dirty="0"/>
              <a:t>Accounting for incentives in BFT consensus:</a:t>
            </a:r>
          </a:p>
          <a:p>
            <a:pPr lvl="1">
              <a:lnSpc>
                <a:spcPct val="150000"/>
              </a:lnSpc>
            </a:pPr>
            <a:r>
              <a:rPr lang="en-US" dirty="0"/>
              <a:t>All designs are subject to multiple equilibria concerns</a:t>
            </a:r>
          </a:p>
          <a:p>
            <a:pPr lvl="2">
              <a:lnSpc>
                <a:spcPct val="150000"/>
              </a:lnSpc>
            </a:pPr>
            <a:r>
              <a:rPr lang="en-US" dirty="0"/>
              <a:t>gridlock equilibria always exist ⇒ possibility of system stuck</a:t>
            </a:r>
          </a:p>
          <a:p>
            <a:pPr lvl="1">
              <a:lnSpc>
                <a:spcPct val="150000"/>
              </a:lnSpc>
            </a:pPr>
            <a:r>
              <a:rPr lang="en-US" dirty="0"/>
              <a:t>Small probability of message loss significantly affects equilibria</a:t>
            </a:r>
          </a:p>
          <a:p>
            <a:pPr lvl="1">
              <a:lnSpc>
                <a:spcPct val="150000"/>
              </a:lnSpc>
            </a:pPr>
            <a:r>
              <a:rPr lang="en-US" dirty="0"/>
              <a:t>Existence of consensus equilibrium depends on </a:t>
            </a:r>
            <a:r>
              <a:rPr lang="en-US" i="1" dirty="0"/>
              <a:t>R</a:t>
            </a:r>
            <a:r>
              <a:rPr lang="en-US" dirty="0"/>
              <a:t> and </a:t>
            </a:r>
            <a:r>
              <a:rPr lang="en-US" i="1" dirty="0"/>
              <a:t>c</a:t>
            </a:r>
          </a:p>
          <a:p>
            <a:pPr lvl="2">
              <a:lnSpc>
                <a:spcPct val="130000"/>
              </a:lnSpc>
            </a:pPr>
            <a:r>
              <a:rPr lang="en-US" sz="2200" dirty="0"/>
              <a:t>R and c may be restricted by the environment</a:t>
            </a:r>
          </a:p>
          <a:p>
            <a:pPr lvl="2">
              <a:lnSpc>
                <a:spcPct val="130000"/>
              </a:lnSpc>
            </a:pPr>
            <a:r>
              <a:rPr lang="en-US" sz="2200" dirty="0"/>
              <a:t>… or can be within decision of the system designer</a:t>
            </a:r>
          </a:p>
          <a:p>
            <a:pPr lvl="1"/>
            <a:endParaRPr lang="en-US" dirty="0"/>
          </a:p>
        </p:txBody>
      </p:sp>
    </p:spTree>
    <p:extLst>
      <p:ext uri="{BB962C8B-B14F-4D97-AF65-F5344CB8AC3E}">
        <p14:creationId xmlns:p14="http://schemas.microsoft.com/office/powerpoint/2010/main" val="258665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BF80-B16A-3F4A-93B9-67B767B34A9E}"/>
              </a:ext>
            </a:extLst>
          </p:cNvPr>
          <p:cNvSpPr>
            <a:spLocks noGrp="1"/>
          </p:cNvSpPr>
          <p:nvPr>
            <p:ph type="title"/>
          </p:nvPr>
        </p:nvSpPr>
        <p:spPr>
          <a:xfrm>
            <a:off x="838200" y="0"/>
            <a:ext cx="10515600" cy="1325563"/>
          </a:xfrm>
        </p:spPr>
        <p:txBody>
          <a:bodyPr/>
          <a:lstStyle/>
          <a:p>
            <a:r>
              <a:rPr lang="en-US" dirty="0"/>
              <a:t>Relation to existing work</a:t>
            </a:r>
          </a:p>
        </p:txBody>
      </p:sp>
      <p:sp>
        <p:nvSpPr>
          <p:cNvPr id="3" name="Content Placeholder 2">
            <a:extLst>
              <a:ext uri="{FF2B5EF4-FFF2-40B4-BE49-F238E27FC236}">
                <a16:creationId xmlns:a16="http://schemas.microsoft.com/office/drawing/2014/main" id="{960640EF-63B6-AA4F-A819-15D0EF9D62E2}"/>
              </a:ext>
            </a:extLst>
          </p:cNvPr>
          <p:cNvSpPr>
            <a:spLocks noGrp="1"/>
          </p:cNvSpPr>
          <p:nvPr>
            <p:ph idx="1"/>
          </p:nvPr>
        </p:nvSpPr>
        <p:spPr>
          <a:xfrm>
            <a:off x="838200" y="1325563"/>
            <a:ext cx="11090564" cy="5393891"/>
          </a:xfrm>
        </p:spPr>
        <p:txBody>
          <a:bodyPr>
            <a:normAutofit/>
          </a:bodyPr>
          <a:lstStyle/>
          <a:p>
            <a:r>
              <a:rPr lang="en-US" sz="3200" dirty="0"/>
              <a:t>BFT in CS – info important but non-Byzantine nodes are honest</a:t>
            </a:r>
          </a:p>
          <a:p>
            <a:pPr lvl="1"/>
            <a:r>
              <a:rPr lang="en-US" sz="2800" dirty="0" err="1"/>
              <a:t>Lamport</a:t>
            </a:r>
            <a:r>
              <a:rPr lang="en-US" sz="2800" dirty="0"/>
              <a:t>, </a:t>
            </a:r>
            <a:r>
              <a:rPr lang="en-US" sz="2800" dirty="0" err="1"/>
              <a:t>Shostak</a:t>
            </a:r>
            <a:r>
              <a:rPr lang="en-US" sz="2800" dirty="0"/>
              <a:t> and Pease (1982), </a:t>
            </a:r>
            <a:r>
              <a:rPr lang="en-US" sz="2800" dirty="0" err="1"/>
              <a:t>Catro</a:t>
            </a:r>
            <a:r>
              <a:rPr lang="en-US" sz="2800" dirty="0"/>
              <a:t> and </a:t>
            </a:r>
            <a:r>
              <a:rPr lang="en-US" sz="2800" dirty="0" err="1"/>
              <a:t>Liskov</a:t>
            </a:r>
            <a:r>
              <a:rPr lang="en-US" sz="2800" dirty="0"/>
              <a:t> (1999)</a:t>
            </a:r>
          </a:p>
          <a:p>
            <a:pPr lvl="1"/>
            <a:endParaRPr lang="en-US" sz="2800" dirty="0"/>
          </a:p>
          <a:p>
            <a:r>
              <a:rPr lang="en-US" sz="3200" dirty="0"/>
              <a:t>in Econ, focus mostly on PoW, PoS and delegated PoS</a:t>
            </a:r>
          </a:p>
          <a:p>
            <a:pPr lvl="1"/>
            <a:r>
              <a:rPr lang="en-US" sz="2800" dirty="0"/>
              <a:t>Budish (2018), Cong, He and Li (2021), Saleh (2021), etc. </a:t>
            </a:r>
          </a:p>
          <a:p>
            <a:pPr lvl="1"/>
            <a:endParaRPr lang="en-US" sz="2800" dirty="0"/>
          </a:p>
          <a:p>
            <a:r>
              <a:rPr lang="en-US" sz="3200" dirty="0"/>
              <a:t>PBF work in Econ – cost of sending messages</a:t>
            </a:r>
          </a:p>
          <a:p>
            <a:pPr lvl="1"/>
            <a:r>
              <a:rPr lang="en-US" sz="2800" dirty="0"/>
              <a:t>Amoussou-</a:t>
            </a:r>
            <a:r>
              <a:rPr lang="en-US" sz="2800" dirty="0" err="1"/>
              <a:t>Guenou</a:t>
            </a:r>
            <a:r>
              <a:rPr lang="en-US" sz="2800" dirty="0"/>
              <a:t>, Biais, </a:t>
            </a:r>
            <a:r>
              <a:rPr lang="en-US" sz="2800" dirty="0" err="1"/>
              <a:t>Potop-Butucaru</a:t>
            </a:r>
            <a:r>
              <a:rPr lang="en-US" sz="2800" dirty="0"/>
              <a:t> and Tucci-</a:t>
            </a:r>
            <a:r>
              <a:rPr lang="en-US" sz="2800" dirty="0" err="1"/>
              <a:t>Piergiovanni</a:t>
            </a:r>
            <a:r>
              <a:rPr lang="en-US" sz="2800" dirty="0"/>
              <a:t> (2020), Auer, Monnet and Shin (2021)</a:t>
            </a:r>
          </a:p>
        </p:txBody>
      </p:sp>
    </p:spTree>
    <p:extLst>
      <p:ext uri="{BB962C8B-B14F-4D97-AF65-F5344CB8AC3E}">
        <p14:creationId xmlns:p14="http://schemas.microsoft.com/office/powerpoint/2010/main" val="1098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contribution </a:t>
            </a:r>
          </a:p>
        </p:txBody>
      </p:sp>
      <p:sp>
        <p:nvSpPr>
          <p:cNvPr id="3" name="Content Placeholder 2"/>
          <p:cNvSpPr>
            <a:spLocks noGrp="1"/>
          </p:cNvSpPr>
          <p:nvPr>
            <p:ph idx="1"/>
          </p:nvPr>
        </p:nvSpPr>
        <p:spPr>
          <a:xfrm>
            <a:off x="838200" y="1690688"/>
            <a:ext cx="10515600" cy="4698682"/>
          </a:xfrm>
        </p:spPr>
        <p:txBody>
          <a:bodyPr>
            <a:normAutofit/>
          </a:bodyPr>
          <a:lstStyle/>
          <a:p>
            <a:pPr>
              <a:lnSpc>
                <a:spcPct val="120000"/>
              </a:lnSpc>
            </a:pPr>
            <a:r>
              <a:rPr lang="en-US" dirty="0"/>
              <a:t>An economic framework to analyze incentives in BFT protocols </a:t>
            </a:r>
          </a:p>
          <a:p>
            <a:pPr>
              <a:lnSpc>
                <a:spcPct val="120000"/>
              </a:lnSpc>
            </a:pPr>
            <a:r>
              <a:rPr lang="en-US" dirty="0"/>
              <a:t>Guidance for maintaining reliable distributed ledgers among self-interested parties</a:t>
            </a:r>
          </a:p>
          <a:p>
            <a:pPr>
              <a:lnSpc>
                <a:spcPct val="120000"/>
              </a:lnSpc>
            </a:pPr>
            <a:r>
              <a:rPr lang="en-US" dirty="0"/>
              <a:t>Focus on information imperfection, rather than, say, operating costs</a:t>
            </a:r>
          </a:p>
          <a:p>
            <a:pPr lvl="1">
              <a:lnSpc>
                <a:spcPct val="120000"/>
              </a:lnSpc>
            </a:pPr>
            <a:r>
              <a:rPr lang="en-US" dirty="0"/>
              <a:t>Intrinsic to the challenges faced by distributed systems</a:t>
            </a:r>
          </a:p>
          <a:p>
            <a:pPr marL="457200" lvl="1" indent="0">
              <a:buNone/>
            </a:pPr>
            <a:endParaRPr lang="en-US" dirty="0"/>
          </a:p>
          <a:p>
            <a:pPr marL="0" indent="0" algn="ctr">
              <a:buNone/>
            </a:pPr>
            <a:endParaRPr lang="en-US" sz="4000" dirty="0"/>
          </a:p>
          <a:p>
            <a:pPr marL="0" indent="0" algn="ctr">
              <a:buNone/>
            </a:pPr>
            <a:r>
              <a:rPr lang="en-US" sz="4000" dirty="0"/>
              <a:t>Thank you!</a:t>
            </a:r>
          </a:p>
        </p:txBody>
      </p:sp>
    </p:spTree>
    <p:extLst>
      <p:ext uri="{BB962C8B-B14F-4D97-AF65-F5344CB8AC3E}">
        <p14:creationId xmlns:p14="http://schemas.microsoft.com/office/powerpoint/2010/main" val="17790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Byzantine Fault Tolerant (BFT) protocols</a:t>
            </a:r>
          </a:p>
        </p:txBody>
      </p:sp>
      <p:sp>
        <p:nvSpPr>
          <p:cNvPr id="5" name="Content Placeholder 4"/>
          <p:cNvSpPr>
            <a:spLocks noGrp="1"/>
          </p:cNvSpPr>
          <p:nvPr>
            <p:ph idx="1"/>
          </p:nvPr>
        </p:nvSpPr>
        <p:spPr>
          <a:xfrm>
            <a:off x="838199" y="1825625"/>
            <a:ext cx="10781145" cy="4899640"/>
          </a:xfrm>
        </p:spPr>
        <p:txBody>
          <a:bodyPr>
            <a:noAutofit/>
          </a:bodyPr>
          <a:lstStyle/>
          <a:p>
            <a:pPr marL="0" indent="0">
              <a:buNone/>
            </a:pPr>
            <a:r>
              <a:rPr lang="en-US" dirty="0"/>
              <a:t>Classic problem in computer science (since </a:t>
            </a:r>
            <a:r>
              <a:rPr lang="en-US" dirty="0" err="1"/>
              <a:t>Lamport</a:t>
            </a:r>
            <a:r>
              <a:rPr lang="en-US" dirty="0"/>
              <a:t>, </a:t>
            </a:r>
            <a:r>
              <a:rPr lang="en-US" dirty="0" err="1"/>
              <a:t>Shostak</a:t>
            </a:r>
            <a:r>
              <a:rPr lang="en-US" dirty="0"/>
              <a:t>, Pease `82)</a:t>
            </a:r>
          </a:p>
          <a:p>
            <a:r>
              <a:rPr lang="en-US" dirty="0"/>
              <a:t>Distributed computer nodes communicate with each other to …</a:t>
            </a:r>
          </a:p>
          <a:p>
            <a:r>
              <a:rPr lang="en-US" dirty="0"/>
              <a:t>Reach consensus based on “local” information (no “global” knowledge)</a:t>
            </a:r>
          </a:p>
          <a:p>
            <a:r>
              <a:rPr lang="en-US" dirty="0"/>
              <a:t>Byzantine nodes behave arbitrarily</a:t>
            </a:r>
          </a:p>
          <a:p>
            <a:r>
              <a:rPr lang="en-US" strike="sngStrike" dirty="0"/>
              <a:t>Stipulate “honest” strategies for non-Byzantine nodes</a:t>
            </a:r>
          </a:p>
          <a:p>
            <a:r>
              <a:rPr lang="en-US" dirty="0"/>
              <a:t>Widely used in tech companies to maintain distributed databases</a:t>
            </a:r>
            <a:endParaRPr lang="en-US" strike="sngStrike" dirty="0"/>
          </a:p>
          <a:p>
            <a:pPr marL="0" indent="0">
              <a:spcBef>
                <a:spcPts val="2800"/>
              </a:spcBef>
              <a:buNone/>
            </a:pPr>
            <a:r>
              <a:rPr lang="en-US" dirty="0"/>
              <a:t>This paper (given that </a:t>
            </a:r>
            <a:r>
              <a:rPr lang="en-US" dirty="0" err="1"/>
              <a:t>blockchains</a:t>
            </a:r>
            <a:r>
              <a:rPr lang="en-US" dirty="0"/>
              <a:t> live in trustless environments)</a:t>
            </a:r>
          </a:p>
          <a:p>
            <a:r>
              <a:rPr lang="en-US" dirty="0"/>
              <a:t>Non-Byzantine nodes are </a:t>
            </a:r>
            <a:r>
              <a:rPr lang="en-US" b="1" dirty="0"/>
              <a:t>rational</a:t>
            </a:r>
          </a:p>
          <a:p>
            <a:r>
              <a:rPr lang="en-US" b="1" dirty="0"/>
              <a:t>Ambiguity averse </a:t>
            </a:r>
            <a:r>
              <a:rPr lang="en-US" dirty="0"/>
              <a:t>(Knightian uncertain) about </a:t>
            </a:r>
            <a:r>
              <a:rPr lang="en-US"/>
              <a:t>Byzantine strategies</a:t>
            </a:r>
            <a:endParaRPr lang="en-US" b="1" dirty="0"/>
          </a:p>
        </p:txBody>
      </p:sp>
    </p:spTree>
    <p:extLst>
      <p:ext uri="{BB962C8B-B14F-4D97-AF65-F5344CB8AC3E}">
        <p14:creationId xmlns:p14="http://schemas.microsoft.com/office/powerpoint/2010/main" val="2594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213558" cy="4351338"/>
          </a:xfrm>
        </p:spPr>
        <p:txBody>
          <a:bodyPr>
            <a:normAutofit fontScale="77500" lnSpcReduction="20000"/>
          </a:bodyPr>
          <a:lstStyle/>
          <a:p>
            <a:pPr marL="0" indent="0">
              <a:buNone/>
            </a:pPr>
            <a:r>
              <a:rPr lang="en-US" sz="3200" dirty="0"/>
              <a:t>A game among a measure of </a:t>
            </a:r>
            <a:r>
              <a:rPr lang="en-US" sz="3200" i="1" dirty="0"/>
              <a:t>n</a:t>
            </a:r>
            <a:r>
              <a:rPr lang="en-US" sz="3200" dirty="0"/>
              <a:t> computer nodes:</a:t>
            </a:r>
          </a:p>
          <a:p>
            <a:r>
              <a:rPr lang="en-US" sz="3200" dirty="0">
                <a:solidFill>
                  <a:schemeClr val="bg1"/>
                </a:solidFill>
              </a:rPr>
              <a:t>Nature randomly selects one node as the </a:t>
            </a:r>
            <a:r>
              <a:rPr lang="en-US" sz="3200" i="1" dirty="0">
                <a:solidFill>
                  <a:schemeClr val="bg1"/>
                </a:solidFill>
              </a:rPr>
              <a:t>leader</a:t>
            </a:r>
            <a:r>
              <a:rPr lang="en-US" sz="3200" dirty="0">
                <a:solidFill>
                  <a:schemeClr val="bg1"/>
                </a:solidFill>
              </a:rPr>
              <a:t>;</a:t>
            </a:r>
          </a:p>
          <a:p>
            <a:pPr lvl="1"/>
            <a:r>
              <a:rPr lang="en-US" sz="2900" dirty="0">
                <a:solidFill>
                  <a:schemeClr val="bg1"/>
                </a:solidFill>
              </a:rPr>
              <a:t>Denote all other nodes as </a:t>
            </a:r>
            <a:r>
              <a:rPr lang="en-US" sz="2900" i="1" dirty="0">
                <a:solidFill>
                  <a:schemeClr val="bg1"/>
                </a:solidFill>
              </a:rPr>
              <a:t>backups</a:t>
            </a:r>
            <a:r>
              <a:rPr lang="en-US" sz="2900" dirty="0">
                <a:solidFill>
                  <a:schemeClr val="bg1"/>
                </a:solidFill>
              </a:rPr>
              <a:t>;</a:t>
            </a:r>
          </a:p>
          <a:p>
            <a:r>
              <a:rPr lang="en-US" sz="3200" dirty="0">
                <a:solidFill>
                  <a:schemeClr val="bg1"/>
                </a:solidFill>
              </a:rPr>
              <a:t>Leader decides, for each backup, whether to </a:t>
            </a:r>
            <a:r>
              <a:rPr lang="en-US" sz="3200" i="1" dirty="0">
                <a:solidFill>
                  <a:schemeClr val="bg1"/>
                </a:solidFill>
              </a:rPr>
              <a:t>send</a:t>
            </a:r>
            <a:r>
              <a:rPr lang="en-US" sz="3200" dirty="0">
                <a:solidFill>
                  <a:schemeClr val="bg1"/>
                </a:solidFill>
              </a:rPr>
              <a:t> a message;</a:t>
            </a:r>
          </a:p>
          <a:p>
            <a:pPr lvl="1"/>
            <a:r>
              <a:rPr lang="en-US" sz="2900" dirty="0">
                <a:solidFill>
                  <a:schemeClr val="bg1"/>
                </a:solidFill>
              </a:rPr>
              <a:t>e.g. new batch of transactions in a blockchain; </a:t>
            </a:r>
            <a:r>
              <a:rPr lang="en-US" sz="2900" dirty="0" err="1">
                <a:solidFill>
                  <a:schemeClr val="bg1"/>
                </a:solidFill>
              </a:rPr>
              <a:t>problem.oblem</a:t>
            </a:r>
            <a:r>
              <a:rPr lang="en-US" sz="2900" dirty="0">
                <a:solidFill>
                  <a:schemeClr val="bg1"/>
                </a:solidFill>
              </a:rPr>
              <a:t>.</a:t>
            </a:r>
          </a:p>
          <a:p>
            <a:r>
              <a:rPr lang="en-US" sz="3200" dirty="0">
                <a:solidFill>
                  <a:schemeClr val="bg1"/>
                </a:solidFill>
              </a:rPr>
              <a:t>Each backup receiving message from leader</a:t>
            </a:r>
          </a:p>
          <a:p>
            <a:pPr lvl="1"/>
            <a:r>
              <a:rPr lang="en-US" sz="2900" dirty="0">
                <a:solidFill>
                  <a:schemeClr val="bg1"/>
                </a:solidFill>
              </a:rPr>
              <a:t>(if yes), for each other node, whether to </a:t>
            </a:r>
            <a:r>
              <a:rPr lang="en-US" sz="2900" i="1" dirty="0">
                <a:solidFill>
                  <a:schemeClr val="bg1"/>
                </a:solidFill>
              </a:rPr>
              <a:t>forward</a:t>
            </a:r>
            <a:r>
              <a:rPr lang="en-US" sz="2900" dirty="0">
                <a:solidFill>
                  <a:schemeClr val="bg1"/>
                </a:solidFill>
              </a:rPr>
              <a:t> message;</a:t>
            </a:r>
          </a:p>
          <a:p>
            <a:r>
              <a:rPr lang="en-US" sz="3200" dirty="0">
                <a:solidFill>
                  <a:schemeClr val="bg1"/>
                </a:solidFill>
              </a:rPr>
              <a:t>Each node then decides whether to </a:t>
            </a:r>
            <a:r>
              <a:rPr lang="en-US" sz="3200" i="1" dirty="0">
                <a:solidFill>
                  <a:schemeClr val="bg1"/>
                </a:solidFill>
              </a:rPr>
              <a:t>commit</a:t>
            </a:r>
            <a:r>
              <a:rPr lang="en-US" sz="3200" dirty="0">
                <a:solidFill>
                  <a:schemeClr val="bg1"/>
                </a:solidFill>
              </a:rPr>
              <a:t> to message</a:t>
            </a:r>
          </a:p>
          <a:p>
            <a:pPr lvl="1"/>
            <a:r>
              <a:rPr lang="en-US" sz="3300" dirty="0">
                <a:solidFill>
                  <a:schemeClr val="bg1"/>
                </a:solidFill>
              </a:rPr>
              <a:t>based on its local information set.</a:t>
            </a:r>
          </a:p>
          <a:p>
            <a:pPr marL="0" indent="0" algn="just">
              <a:buNone/>
            </a:pPr>
            <a:endParaRPr lang="en-US" sz="1800" dirty="0">
              <a:solidFill>
                <a:schemeClr val="bg1"/>
              </a:solidFill>
            </a:endParaRPr>
          </a:p>
          <a:p>
            <a:pPr marL="0" indent="0" algn="just">
              <a:buNone/>
            </a:pPr>
            <a:r>
              <a:rPr lang="en-US" sz="1600" dirty="0">
                <a:solidFill>
                  <a:schemeClr val="bg1"/>
                </a:solidFill>
              </a:rPr>
              <a:t>For simplicity, we study one round of synchronous peer communication in a single view. </a:t>
            </a:r>
            <a:r>
              <a:rPr lang="en-US" sz="1600" dirty="0" err="1">
                <a:solidFill>
                  <a:schemeClr val="bg1"/>
                </a:solidFill>
              </a:rPr>
              <a:t>Lamport</a:t>
            </a:r>
            <a:r>
              <a:rPr lang="en-US" sz="1600" dirty="0">
                <a:solidFill>
                  <a:schemeClr val="bg1"/>
                </a:solidFill>
              </a:rPr>
              <a:t>, </a:t>
            </a:r>
            <a:r>
              <a:rPr lang="en-US" sz="1600" dirty="0" err="1">
                <a:solidFill>
                  <a:schemeClr val="bg1"/>
                </a:solidFill>
              </a:rPr>
              <a:t>Shostak</a:t>
            </a:r>
            <a:r>
              <a:rPr lang="en-US" sz="1600" dirty="0">
                <a:solidFill>
                  <a:schemeClr val="bg1"/>
                </a:solidFill>
              </a:rPr>
              <a:t> and Pease (1982) study </a:t>
            </a:r>
            <a:r>
              <a:rPr lang="en-US" sz="1600" i="1" dirty="0">
                <a:solidFill>
                  <a:schemeClr val="bg1"/>
                </a:solidFill>
              </a:rPr>
              <a:t>f</a:t>
            </a:r>
            <a:r>
              <a:rPr lang="en-US" sz="1600" dirty="0">
                <a:solidFill>
                  <a:schemeClr val="bg1"/>
                </a:solidFill>
              </a:rPr>
              <a:t> rounds. Castro and </a:t>
            </a:r>
            <a:r>
              <a:rPr lang="en-US" sz="1600" dirty="0" err="1">
                <a:solidFill>
                  <a:schemeClr val="bg1"/>
                </a:solidFill>
              </a:rPr>
              <a:t>Liskov</a:t>
            </a:r>
            <a:r>
              <a:rPr lang="en-US" sz="1600" dirty="0">
                <a:solidFill>
                  <a:schemeClr val="bg1"/>
                </a:solidFill>
              </a:rPr>
              <a:t> (1999) (PBFT) study two rounds of communication with view changes. We also assume adequately close message delivery speeds to justify simultaneous moves in each step.</a:t>
            </a:r>
            <a:endParaRPr lang="en-US" sz="16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extLst>
              <p:ext uri="{D42A27DB-BD31-4B8C-83A1-F6EECF244321}">
                <p14:modId xmlns:p14="http://schemas.microsoft.com/office/powerpoint/2010/main" val="2685348502"/>
              </p:ext>
            </p:extLst>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9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213558" cy="4351338"/>
          </a:xfrm>
        </p:spPr>
        <p:txBody>
          <a:bodyPr>
            <a:normAutofit fontScale="77500" lnSpcReduction="20000"/>
          </a:bodyPr>
          <a:lstStyle/>
          <a:p>
            <a:pPr marL="0" indent="0">
              <a:buNone/>
            </a:pPr>
            <a:r>
              <a:rPr lang="en-US" sz="3200" dirty="0"/>
              <a:t>A game among a measure of </a:t>
            </a:r>
            <a:r>
              <a:rPr lang="en-US" sz="3200" i="1" dirty="0"/>
              <a:t>n</a:t>
            </a:r>
            <a:r>
              <a:rPr lang="en-US" sz="3200" dirty="0"/>
              <a:t> computer nodes:</a:t>
            </a:r>
          </a:p>
          <a:p>
            <a:r>
              <a:rPr lang="en-US" sz="3200" dirty="0"/>
              <a:t>Nature randomly selects one node as the </a:t>
            </a:r>
            <a:r>
              <a:rPr lang="en-US" sz="3200" b="1" i="1" dirty="0"/>
              <a:t>leader</a:t>
            </a:r>
            <a:r>
              <a:rPr lang="en-US" sz="3200" dirty="0"/>
              <a:t>;</a:t>
            </a:r>
          </a:p>
          <a:p>
            <a:pPr lvl="1"/>
            <a:r>
              <a:rPr lang="en-US" sz="2900" dirty="0"/>
              <a:t>Denote all other nodes as </a:t>
            </a:r>
            <a:r>
              <a:rPr lang="en-US" sz="2900" b="1" i="1" dirty="0"/>
              <a:t>backups</a:t>
            </a:r>
            <a:r>
              <a:rPr lang="en-US" sz="2900" dirty="0"/>
              <a:t>;</a:t>
            </a:r>
          </a:p>
          <a:p>
            <a:r>
              <a:rPr lang="en-US" sz="3200" dirty="0">
                <a:solidFill>
                  <a:schemeClr val="bg1"/>
                </a:solidFill>
              </a:rPr>
              <a:t>Leader decides, for each backup, whether to </a:t>
            </a:r>
            <a:r>
              <a:rPr lang="en-US" sz="3200" i="1" dirty="0">
                <a:solidFill>
                  <a:schemeClr val="bg1"/>
                </a:solidFill>
              </a:rPr>
              <a:t>send</a:t>
            </a:r>
            <a:r>
              <a:rPr lang="en-US" sz="3200" dirty="0">
                <a:solidFill>
                  <a:schemeClr val="bg1"/>
                </a:solidFill>
              </a:rPr>
              <a:t> a message;</a:t>
            </a:r>
          </a:p>
          <a:p>
            <a:pPr lvl="1"/>
            <a:r>
              <a:rPr lang="en-US" sz="2900" dirty="0">
                <a:solidFill>
                  <a:schemeClr val="bg1"/>
                </a:solidFill>
              </a:rPr>
              <a:t>e.g. new batch of transactions in a blockchain; problem.</a:t>
            </a:r>
          </a:p>
          <a:p>
            <a:r>
              <a:rPr lang="en-US" sz="3200" dirty="0">
                <a:solidFill>
                  <a:schemeClr val="bg1"/>
                </a:solidFill>
              </a:rPr>
              <a:t>Each backup receiving message from leader</a:t>
            </a:r>
          </a:p>
          <a:p>
            <a:pPr lvl="1"/>
            <a:r>
              <a:rPr lang="en-US" sz="2900" dirty="0">
                <a:solidFill>
                  <a:schemeClr val="bg1"/>
                </a:solidFill>
              </a:rPr>
              <a:t>(if yes), for each other node, whether to </a:t>
            </a:r>
            <a:r>
              <a:rPr lang="en-US" sz="2900" i="1" dirty="0">
                <a:solidFill>
                  <a:schemeClr val="bg1"/>
                </a:solidFill>
              </a:rPr>
              <a:t>forward</a:t>
            </a:r>
            <a:r>
              <a:rPr lang="en-US" sz="2900" dirty="0">
                <a:solidFill>
                  <a:schemeClr val="bg1"/>
                </a:solidFill>
              </a:rPr>
              <a:t> message;</a:t>
            </a:r>
          </a:p>
          <a:p>
            <a:r>
              <a:rPr lang="en-US" sz="3200" dirty="0">
                <a:solidFill>
                  <a:schemeClr val="bg1"/>
                </a:solidFill>
              </a:rPr>
              <a:t>Each node then decides whether to </a:t>
            </a:r>
            <a:r>
              <a:rPr lang="en-US" sz="3200" i="1" dirty="0">
                <a:solidFill>
                  <a:schemeClr val="bg1"/>
                </a:solidFill>
              </a:rPr>
              <a:t>commit</a:t>
            </a:r>
            <a:r>
              <a:rPr lang="en-US" sz="3200" dirty="0">
                <a:solidFill>
                  <a:schemeClr val="bg1"/>
                </a:solidFill>
              </a:rPr>
              <a:t> to message</a:t>
            </a:r>
          </a:p>
          <a:p>
            <a:pPr lvl="1"/>
            <a:r>
              <a:rPr lang="en-US" sz="3300" dirty="0">
                <a:solidFill>
                  <a:schemeClr val="bg1"/>
                </a:solidFill>
              </a:rPr>
              <a:t>based on its local information set.</a:t>
            </a:r>
          </a:p>
          <a:p>
            <a:pPr marL="0" indent="0" algn="just">
              <a:buNone/>
            </a:pPr>
            <a:endParaRPr lang="en-US" sz="1800" dirty="0">
              <a:solidFill>
                <a:schemeClr val="bg1"/>
              </a:solidFill>
            </a:endParaRPr>
          </a:p>
          <a:p>
            <a:pPr marL="0" indent="0" algn="just">
              <a:buNone/>
            </a:pPr>
            <a:r>
              <a:rPr lang="en-US" sz="1600" dirty="0">
                <a:solidFill>
                  <a:schemeClr val="bg1"/>
                </a:solidFill>
              </a:rPr>
              <a:t>For simplicity, we study one round of synchronous peer communication in a single view. </a:t>
            </a:r>
            <a:r>
              <a:rPr lang="en-US" sz="1600" dirty="0" err="1">
                <a:solidFill>
                  <a:schemeClr val="bg1"/>
                </a:solidFill>
              </a:rPr>
              <a:t>Lamport</a:t>
            </a:r>
            <a:r>
              <a:rPr lang="en-US" sz="1600" dirty="0">
                <a:solidFill>
                  <a:schemeClr val="bg1"/>
                </a:solidFill>
              </a:rPr>
              <a:t>, </a:t>
            </a:r>
            <a:r>
              <a:rPr lang="en-US" sz="1600" dirty="0" err="1">
                <a:solidFill>
                  <a:schemeClr val="bg1"/>
                </a:solidFill>
              </a:rPr>
              <a:t>Shostak</a:t>
            </a:r>
            <a:r>
              <a:rPr lang="en-US" sz="1600" dirty="0">
                <a:solidFill>
                  <a:schemeClr val="bg1"/>
                </a:solidFill>
              </a:rPr>
              <a:t> and Pease (1982) study </a:t>
            </a:r>
            <a:r>
              <a:rPr lang="en-US" sz="1600" i="1" dirty="0">
                <a:solidFill>
                  <a:schemeClr val="bg1"/>
                </a:solidFill>
              </a:rPr>
              <a:t>f</a:t>
            </a:r>
            <a:r>
              <a:rPr lang="en-US" sz="1600" dirty="0">
                <a:solidFill>
                  <a:schemeClr val="bg1"/>
                </a:solidFill>
              </a:rPr>
              <a:t> rounds. Castro and </a:t>
            </a:r>
            <a:r>
              <a:rPr lang="en-US" sz="1600" dirty="0" err="1">
                <a:solidFill>
                  <a:schemeClr val="bg1"/>
                </a:solidFill>
              </a:rPr>
              <a:t>Liskov</a:t>
            </a:r>
            <a:r>
              <a:rPr lang="en-US" sz="1600" dirty="0">
                <a:solidFill>
                  <a:schemeClr val="bg1"/>
                </a:solidFill>
              </a:rPr>
              <a:t> (1999) (PBFT) study two rounds of communication with view changes. We also assume adequately close message delivery speeds to justify simultaneous moves in each step.</a:t>
            </a:r>
            <a:endParaRPr lang="en-US" sz="16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874481" y="3166644"/>
            <a:ext cx="362258" cy="262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87300A1-0E56-4C18-9336-0E2C1E044DE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818822" y="3381664"/>
            <a:ext cx="832079"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9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213558" cy="4351338"/>
          </a:xfrm>
        </p:spPr>
        <p:txBody>
          <a:bodyPr>
            <a:normAutofit fontScale="77500" lnSpcReduction="20000"/>
          </a:bodyPr>
          <a:lstStyle/>
          <a:p>
            <a:pPr marL="0" indent="0">
              <a:buNone/>
            </a:pPr>
            <a:r>
              <a:rPr lang="en-US" sz="3200" dirty="0"/>
              <a:t>A game among a measure of </a:t>
            </a:r>
            <a:r>
              <a:rPr lang="en-US" sz="3200" i="1" dirty="0"/>
              <a:t>n</a:t>
            </a:r>
            <a:r>
              <a:rPr lang="en-US" sz="3200" dirty="0"/>
              <a:t> computer nodes:</a:t>
            </a:r>
          </a:p>
          <a:p>
            <a:r>
              <a:rPr lang="en-US" sz="3200" dirty="0"/>
              <a:t>Nature randomly selects one node as the </a:t>
            </a:r>
            <a:r>
              <a:rPr lang="en-US" sz="3200" b="1" i="1" dirty="0"/>
              <a:t>leader</a:t>
            </a:r>
            <a:r>
              <a:rPr lang="en-US" sz="3200" dirty="0"/>
              <a:t>;</a:t>
            </a:r>
          </a:p>
          <a:p>
            <a:pPr lvl="1"/>
            <a:r>
              <a:rPr lang="en-US" sz="2900" dirty="0"/>
              <a:t>Denote all other nodes as </a:t>
            </a:r>
            <a:r>
              <a:rPr lang="en-US" sz="2900" b="1" i="1" dirty="0"/>
              <a:t>backups</a:t>
            </a:r>
            <a:r>
              <a:rPr lang="en-US" sz="2900" dirty="0"/>
              <a:t>;</a:t>
            </a:r>
          </a:p>
          <a:p>
            <a:r>
              <a:rPr lang="en-US" sz="3200" dirty="0"/>
              <a:t>Leader decides, for each backup, whether to </a:t>
            </a:r>
            <a:r>
              <a:rPr lang="en-US" sz="3200" b="1" i="1" dirty="0"/>
              <a:t>send</a:t>
            </a:r>
            <a:r>
              <a:rPr lang="en-US" sz="3200" dirty="0"/>
              <a:t> a message;</a:t>
            </a:r>
          </a:p>
          <a:p>
            <a:pPr lvl="1"/>
            <a:r>
              <a:rPr lang="en-US" sz="2900" dirty="0"/>
              <a:t>e.g. new batch of transactions in a blockchain;</a:t>
            </a:r>
          </a:p>
          <a:p>
            <a:r>
              <a:rPr lang="en-US" sz="3200" dirty="0">
                <a:solidFill>
                  <a:schemeClr val="bg1"/>
                </a:solidFill>
              </a:rPr>
              <a:t>Each backup receiving message from leader</a:t>
            </a:r>
          </a:p>
          <a:p>
            <a:pPr lvl="1"/>
            <a:r>
              <a:rPr lang="en-US" sz="2900" dirty="0">
                <a:solidFill>
                  <a:schemeClr val="bg1"/>
                </a:solidFill>
              </a:rPr>
              <a:t>for each other node, whether to </a:t>
            </a:r>
            <a:r>
              <a:rPr lang="en-US" sz="2900" i="1" dirty="0">
                <a:solidFill>
                  <a:schemeClr val="bg1"/>
                </a:solidFill>
              </a:rPr>
              <a:t>forward</a:t>
            </a:r>
            <a:r>
              <a:rPr lang="en-US" sz="2900" dirty="0">
                <a:solidFill>
                  <a:schemeClr val="bg1"/>
                </a:solidFill>
              </a:rPr>
              <a:t> message;</a:t>
            </a:r>
          </a:p>
          <a:p>
            <a:r>
              <a:rPr lang="en-US" sz="3200" dirty="0">
                <a:solidFill>
                  <a:schemeClr val="bg1"/>
                </a:solidFill>
              </a:rPr>
              <a:t>Each node then decides whether to </a:t>
            </a:r>
            <a:r>
              <a:rPr lang="en-US" sz="3200" i="1" dirty="0">
                <a:solidFill>
                  <a:schemeClr val="bg1"/>
                </a:solidFill>
              </a:rPr>
              <a:t>commit</a:t>
            </a:r>
            <a:r>
              <a:rPr lang="en-US" sz="3200" dirty="0">
                <a:solidFill>
                  <a:schemeClr val="bg1"/>
                </a:solidFill>
              </a:rPr>
              <a:t> to message</a:t>
            </a:r>
          </a:p>
          <a:p>
            <a:pPr lvl="1"/>
            <a:r>
              <a:rPr lang="en-US" sz="3300" dirty="0">
                <a:solidFill>
                  <a:schemeClr val="bg1"/>
                </a:solidFill>
              </a:rPr>
              <a:t>based on its local information set.</a:t>
            </a:r>
          </a:p>
          <a:p>
            <a:pPr marL="0" indent="0" algn="just">
              <a:buNone/>
            </a:pPr>
            <a:endParaRPr lang="en-US" sz="1800" dirty="0">
              <a:solidFill>
                <a:schemeClr val="bg1"/>
              </a:solidFill>
            </a:endParaRPr>
          </a:p>
          <a:p>
            <a:pPr marL="0" indent="0" algn="just">
              <a:buNone/>
            </a:pPr>
            <a:r>
              <a:rPr lang="en-US" sz="1600" dirty="0">
                <a:solidFill>
                  <a:schemeClr val="bg1"/>
                </a:solidFill>
              </a:rPr>
              <a:t>For simplicity, we study one round of synchronous peer communication in a single view. </a:t>
            </a:r>
            <a:r>
              <a:rPr lang="en-US" sz="1600" dirty="0" err="1">
                <a:solidFill>
                  <a:schemeClr val="bg1"/>
                </a:solidFill>
              </a:rPr>
              <a:t>Lamport</a:t>
            </a:r>
            <a:r>
              <a:rPr lang="en-US" sz="1600" dirty="0">
                <a:solidFill>
                  <a:schemeClr val="bg1"/>
                </a:solidFill>
              </a:rPr>
              <a:t>, </a:t>
            </a:r>
            <a:r>
              <a:rPr lang="en-US" sz="1600" dirty="0" err="1">
                <a:solidFill>
                  <a:schemeClr val="bg1"/>
                </a:solidFill>
              </a:rPr>
              <a:t>Shostak</a:t>
            </a:r>
            <a:r>
              <a:rPr lang="en-US" sz="1600" dirty="0">
                <a:solidFill>
                  <a:schemeClr val="bg1"/>
                </a:solidFill>
              </a:rPr>
              <a:t> and Pease (1982) study </a:t>
            </a:r>
            <a:r>
              <a:rPr lang="en-US" sz="1600" i="1" dirty="0">
                <a:solidFill>
                  <a:schemeClr val="bg1"/>
                </a:solidFill>
              </a:rPr>
              <a:t>f</a:t>
            </a:r>
            <a:r>
              <a:rPr lang="en-US" sz="1600" dirty="0">
                <a:solidFill>
                  <a:schemeClr val="bg1"/>
                </a:solidFill>
              </a:rPr>
              <a:t> rounds. Castro and </a:t>
            </a:r>
            <a:r>
              <a:rPr lang="en-US" sz="1600" dirty="0" err="1">
                <a:solidFill>
                  <a:schemeClr val="bg1"/>
                </a:solidFill>
              </a:rPr>
              <a:t>Liskov</a:t>
            </a:r>
            <a:r>
              <a:rPr lang="en-US" sz="1600" dirty="0">
                <a:solidFill>
                  <a:schemeClr val="bg1"/>
                </a:solidFill>
              </a:rPr>
              <a:t> (1999) (PBFT) study two rounds of communication with view changes. We also assume adequately close message delivery speeds to justify simultaneous moves in each step.</a:t>
            </a:r>
            <a:endParaRPr lang="en-US" sz="16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874481" y="3166644"/>
            <a:ext cx="362258" cy="26235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AD8F480-D6D4-470C-9C75-6FFB1790616D}"/>
              </a:ext>
            </a:extLst>
          </p:cNvPr>
          <p:cNvCxnSpPr/>
          <p:nvPr/>
        </p:nvCxnSpPr>
        <p:spPr>
          <a:xfrm flipV="1">
            <a:off x="9328484" y="2735179"/>
            <a:ext cx="898358" cy="92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951F6D-E7A1-4A88-AC63-796CF69FB671}"/>
              </a:ext>
            </a:extLst>
          </p:cNvPr>
          <p:cNvCxnSpPr>
            <a:cxnSpLocks/>
          </p:cNvCxnSpPr>
          <p:nvPr/>
        </p:nvCxnSpPr>
        <p:spPr>
          <a:xfrm flipV="1">
            <a:off x="9328484" y="3657601"/>
            <a:ext cx="18608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534C63-0DFF-47F4-9542-B38EA56CBDB5}"/>
              </a:ext>
            </a:extLst>
          </p:cNvPr>
          <p:cNvCxnSpPr>
            <a:cxnSpLocks/>
          </p:cNvCxnSpPr>
          <p:nvPr/>
        </p:nvCxnSpPr>
        <p:spPr>
          <a:xfrm>
            <a:off x="9328484" y="3657600"/>
            <a:ext cx="898358" cy="89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02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213558" cy="4351338"/>
          </a:xfrm>
        </p:spPr>
        <p:txBody>
          <a:bodyPr>
            <a:normAutofit fontScale="77500" lnSpcReduction="20000"/>
          </a:bodyPr>
          <a:lstStyle/>
          <a:p>
            <a:pPr marL="0" indent="0">
              <a:buNone/>
            </a:pPr>
            <a:r>
              <a:rPr lang="en-US" sz="3200" dirty="0"/>
              <a:t>A game among a measure of </a:t>
            </a:r>
            <a:r>
              <a:rPr lang="en-US" sz="3200" i="1" dirty="0"/>
              <a:t>n</a:t>
            </a:r>
            <a:r>
              <a:rPr lang="en-US" sz="3200" dirty="0"/>
              <a:t> computer nodes:</a:t>
            </a:r>
          </a:p>
          <a:p>
            <a:r>
              <a:rPr lang="en-US" sz="3200" dirty="0"/>
              <a:t>Nature randomly selects one node as the </a:t>
            </a:r>
            <a:r>
              <a:rPr lang="en-US" sz="3200" b="1" i="1" dirty="0"/>
              <a:t>leader</a:t>
            </a:r>
            <a:r>
              <a:rPr lang="en-US" sz="3200" dirty="0"/>
              <a:t>;</a:t>
            </a:r>
          </a:p>
          <a:p>
            <a:pPr lvl="1"/>
            <a:r>
              <a:rPr lang="en-US" sz="2900" dirty="0"/>
              <a:t>Denote all other nodes as </a:t>
            </a:r>
            <a:r>
              <a:rPr lang="en-US" sz="2900" b="1" i="1" dirty="0"/>
              <a:t>backups</a:t>
            </a:r>
            <a:r>
              <a:rPr lang="en-US" sz="2900" dirty="0"/>
              <a:t>;</a:t>
            </a:r>
          </a:p>
          <a:p>
            <a:r>
              <a:rPr lang="en-US" sz="3200" dirty="0"/>
              <a:t>Leader decides, for each backup, whether to </a:t>
            </a:r>
            <a:r>
              <a:rPr lang="en-US" sz="3200" b="1" i="1" dirty="0"/>
              <a:t>send</a:t>
            </a:r>
            <a:r>
              <a:rPr lang="en-US" sz="3200" dirty="0"/>
              <a:t> a message;</a:t>
            </a:r>
          </a:p>
          <a:p>
            <a:pPr lvl="1"/>
            <a:r>
              <a:rPr lang="en-US" sz="2900" dirty="0"/>
              <a:t>e.g. new batch of transactions in a blockchain;</a:t>
            </a:r>
          </a:p>
          <a:p>
            <a:r>
              <a:rPr lang="en-US" sz="3200" dirty="0"/>
              <a:t>Each backup receiving message from leader</a:t>
            </a:r>
          </a:p>
          <a:p>
            <a:pPr lvl="1"/>
            <a:r>
              <a:rPr lang="en-US" sz="2900" dirty="0"/>
              <a:t>decides, for each other node, whether to </a:t>
            </a:r>
            <a:r>
              <a:rPr lang="en-US" sz="2900" b="1" i="1" dirty="0"/>
              <a:t>forward</a:t>
            </a:r>
            <a:r>
              <a:rPr lang="en-US" sz="2900" dirty="0"/>
              <a:t> message;</a:t>
            </a:r>
          </a:p>
          <a:p>
            <a:r>
              <a:rPr lang="en-US" sz="3200" dirty="0">
                <a:solidFill>
                  <a:schemeClr val="bg1"/>
                </a:solidFill>
              </a:rPr>
              <a:t>Each node then decides whether to </a:t>
            </a:r>
            <a:r>
              <a:rPr lang="en-US" sz="3200" i="1" dirty="0">
                <a:solidFill>
                  <a:schemeClr val="bg1"/>
                </a:solidFill>
              </a:rPr>
              <a:t>commit</a:t>
            </a:r>
            <a:r>
              <a:rPr lang="en-US" sz="3200" dirty="0">
                <a:solidFill>
                  <a:schemeClr val="bg1"/>
                </a:solidFill>
              </a:rPr>
              <a:t> to message</a:t>
            </a:r>
          </a:p>
          <a:p>
            <a:pPr lvl="1"/>
            <a:r>
              <a:rPr lang="en-US" sz="3300" dirty="0">
                <a:solidFill>
                  <a:schemeClr val="bg1"/>
                </a:solidFill>
              </a:rPr>
              <a:t>based on its local information set.</a:t>
            </a:r>
          </a:p>
          <a:p>
            <a:pPr marL="0" indent="0" algn="just">
              <a:buNone/>
            </a:pPr>
            <a:endParaRPr lang="en-US" sz="1800" dirty="0">
              <a:solidFill>
                <a:schemeClr val="bg1"/>
              </a:solidFill>
            </a:endParaRPr>
          </a:p>
          <a:p>
            <a:pPr marL="0" indent="0" algn="just">
              <a:buNone/>
            </a:pPr>
            <a:r>
              <a:rPr lang="en-US" sz="1600" dirty="0">
                <a:solidFill>
                  <a:schemeClr val="bg1"/>
                </a:solidFill>
              </a:rPr>
              <a:t>For simplicity, we study one round of synchronous peer communication in a single view. </a:t>
            </a:r>
            <a:r>
              <a:rPr lang="en-US" sz="1600" dirty="0" err="1">
                <a:solidFill>
                  <a:schemeClr val="bg1"/>
                </a:solidFill>
              </a:rPr>
              <a:t>Lamport</a:t>
            </a:r>
            <a:r>
              <a:rPr lang="en-US" sz="1600" dirty="0">
                <a:solidFill>
                  <a:schemeClr val="bg1"/>
                </a:solidFill>
              </a:rPr>
              <a:t>, </a:t>
            </a:r>
            <a:r>
              <a:rPr lang="en-US" sz="1600" dirty="0" err="1">
                <a:solidFill>
                  <a:schemeClr val="bg1"/>
                </a:solidFill>
              </a:rPr>
              <a:t>Shostak</a:t>
            </a:r>
            <a:r>
              <a:rPr lang="en-US" sz="1600" dirty="0">
                <a:solidFill>
                  <a:schemeClr val="bg1"/>
                </a:solidFill>
              </a:rPr>
              <a:t> and Pease (1982) study </a:t>
            </a:r>
            <a:r>
              <a:rPr lang="en-US" sz="1600" i="1" dirty="0">
                <a:solidFill>
                  <a:schemeClr val="bg1"/>
                </a:solidFill>
              </a:rPr>
              <a:t>f</a:t>
            </a:r>
            <a:r>
              <a:rPr lang="en-US" sz="1600" dirty="0">
                <a:solidFill>
                  <a:schemeClr val="bg1"/>
                </a:solidFill>
              </a:rPr>
              <a:t> rounds. Castro and </a:t>
            </a:r>
            <a:r>
              <a:rPr lang="en-US" sz="1600" dirty="0" err="1">
                <a:solidFill>
                  <a:schemeClr val="bg1"/>
                </a:solidFill>
              </a:rPr>
              <a:t>Liskov</a:t>
            </a:r>
            <a:r>
              <a:rPr lang="en-US" sz="1600" dirty="0">
                <a:solidFill>
                  <a:schemeClr val="bg1"/>
                </a:solidFill>
              </a:rPr>
              <a:t> (1999) (PBFT) study two rounds of communication with view changes. We also assume adequately close message delivery speeds to justify simultaneous moves in each step.</a:t>
            </a:r>
            <a:endParaRPr lang="en-US" sz="1600" b="1" dirty="0">
              <a:solidFill>
                <a:schemeClr val="bg1"/>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extLst>
              <p:ext uri="{D42A27DB-BD31-4B8C-83A1-F6EECF244321}">
                <p14:modId xmlns:p14="http://schemas.microsoft.com/office/powerpoint/2010/main" val="3398616895"/>
              </p:ext>
            </p:extLst>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874481" y="3166644"/>
            <a:ext cx="362258" cy="26235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AD8F480-D6D4-470C-9C75-6FFB1790616D}"/>
              </a:ext>
            </a:extLst>
          </p:cNvPr>
          <p:cNvCxnSpPr/>
          <p:nvPr/>
        </p:nvCxnSpPr>
        <p:spPr>
          <a:xfrm flipV="1">
            <a:off x="9328484" y="2735179"/>
            <a:ext cx="898358" cy="92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951F6D-E7A1-4A88-AC63-796CF69FB671}"/>
              </a:ext>
            </a:extLst>
          </p:cNvPr>
          <p:cNvCxnSpPr>
            <a:cxnSpLocks/>
          </p:cNvCxnSpPr>
          <p:nvPr/>
        </p:nvCxnSpPr>
        <p:spPr>
          <a:xfrm flipV="1">
            <a:off x="9328484" y="3657601"/>
            <a:ext cx="18608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534C63-0DFF-47F4-9542-B38EA56CBDB5}"/>
              </a:ext>
            </a:extLst>
          </p:cNvPr>
          <p:cNvCxnSpPr>
            <a:cxnSpLocks/>
          </p:cNvCxnSpPr>
          <p:nvPr/>
        </p:nvCxnSpPr>
        <p:spPr>
          <a:xfrm>
            <a:off x="9328484" y="3657600"/>
            <a:ext cx="898358" cy="89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4D7F0A-DD3F-403E-A989-8A803C959CD1}"/>
              </a:ext>
            </a:extLst>
          </p:cNvPr>
          <p:cNvCxnSpPr>
            <a:cxnSpLocks/>
          </p:cNvCxnSpPr>
          <p:nvPr/>
        </p:nvCxnSpPr>
        <p:spPr>
          <a:xfrm>
            <a:off x="10274968" y="2863516"/>
            <a:ext cx="0" cy="1620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F7036C-D5DC-40F1-92D3-2669D0F50DA5}"/>
              </a:ext>
            </a:extLst>
          </p:cNvPr>
          <p:cNvCxnSpPr>
            <a:cxnSpLocks/>
          </p:cNvCxnSpPr>
          <p:nvPr/>
        </p:nvCxnSpPr>
        <p:spPr>
          <a:xfrm flipV="1">
            <a:off x="10210800" y="2807368"/>
            <a:ext cx="0" cy="1612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5C2E16-B14F-4923-BB19-7EA76B7BCFBE}"/>
              </a:ext>
            </a:extLst>
          </p:cNvPr>
          <p:cNvCxnSpPr>
            <a:cxnSpLocks/>
          </p:cNvCxnSpPr>
          <p:nvPr/>
        </p:nvCxnSpPr>
        <p:spPr>
          <a:xfrm>
            <a:off x="10395284" y="2807368"/>
            <a:ext cx="794084" cy="729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934C87-BE82-4FB1-9E89-E4FF815EA833}"/>
              </a:ext>
            </a:extLst>
          </p:cNvPr>
          <p:cNvCxnSpPr>
            <a:cxnSpLocks/>
          </p:cNvCxnSpPr>
          <p:nvPr/>
        </p:nvCxnSpPr>
        <p:spPr>
          <a:xfrm flipH="1" flipV="1">
            <a:off x="10299031" y="2807368"/>
            <a:ext cx="818150" cy="762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BBD1-6EA6-43C6-AEB5-42DEBE3B96DA}"/>
              </a:ext>
            </a:extLst>
          </p:cNvPr>
          <p:cNvCxnSpPr>
            <a:cxnSpLocks/>
          </p:cNvCxnSpPr>
          <p:nvPr/>
        </p:nvCxnSpPr>
        <p:spPr>
          <a:xfrm flipV="1">
            <a:off x="10299031" y="3737812"/>
            <a:ext cx="810128" cy="817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3DC23C-3063-4AFF-B0F0-932331036F77}"/>
              </a:ext>
            </a:extLst>
          </p:cNvPr>
          <p:cNvCxnSpPr>
            <a:cxnSpLocks/>
          </p:cNvCxnSpPr>
          <p:nvPr/>
        </p:nvCxnSpPr>
        <p:spPr>
          <a:xfrm flipH="1">
            <a:off x="10395284" y="3793961"/>
            <a:ext cx="762000" cy="777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06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par>
                                <p:cTn id="16" presetID="22" presetClass="entr" presetSubtype="2"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E600E-7057-4679-A02C-70C5F470BD05}"/>
              </a:ext>
            </a:extLst>
          </p:cNvPr>
          <p:cNvSpPr>
            <a:spLocks noGrp="1"/>
          </p:cNvSpPr>
          <p:nvPr>
            <p:ph type="title"/>
          </p:nvPr>
        </p:nvSpPr>
        <p:spPr/>
        <p:txBody>
          <a:bodyPr/>
          <a:lstStyle/>
          <a:p>
            <a:r>
              <a:rPr lang="en-US" dirty="0"/>
              <a:t>Consensus game</a:t>
            </a:r>
          </a:p>
        </p:txBody>
      </p:sp>
      <p:sp>
        <p:nvSpPr>
          <p:cNvPr id="5" name="Content Placeholder 4">
            <a:extLst>
              <a:ext uri="{FF2B5EF4-FFF2-40B4-BE49-F238E27FC236}">
                <a16:creationId xmlns:a16="http://schemas.microsoft.com/office/drawing/2014/main" id="{CB38D2F3-3FB9-4D11-9336-DDBA95F4F25A}"/>
              </a:ext>
            </a:extLst>
          </p:cNvPr>
          <p:cNvSpPr>
            <a:spLocks noGrp="1"/>
          </p:cNvSpPr>
          <p:nvPr>
            <p:ph sz="half" idx="1"/>
          </p:nvPr>
        </p:nvSpPr>
        <p:spPr>
          <a:xfrm>
            <a:off x="465221" y="1825625"/>
            <a:ext cx="8213558" cy="4351338"/>
          </a:xfrm>
        </p:spPr>
        <p:txBody>
          <a:bodyPr>
            <a:normAutofit fontScale="77500" lnSpcReduction="20000"/>
          </a:bodyPr>
          <a:lstStyle/>
          <a:p>
            <a:pPr marL="0" indent="0">
              <a:buNone/>
            </a:pPr>
            <a:r>
              <a:rPr lang="en-US" sz="3200" dirty="0"/>
              <a:t>A game among a measure of </a:t>
            </a:r>
            <a:r>
              <a:rPr lang="en-US" sz="3200" i="1" dirty="0"/>
              <a:t>n</a:t>
            </a:r>
            <a:r>
              <a:rPr lang="en-US" sz="3200" dirty="0"/>
              <a:t> computer nodes:</a:t>
            </a:r>
          </a:p>
          <a:p>
            <a:r>
              <a:rPr lang="en-US" sz="3200" dirty="0"/>
              <a:t>Nature randomly selects one node as the </a:t>
            </a:r>
            <a:r>
              <a:rPr lang="en-US" sz="3200" b="1" i="1" dirty="0"/>
              <a:t>leader</a:t>
            </a:r>
            <a:r>
              <a:rPr lang="en-US" sz="3200" dirty="0"/>
              <a:t>;</a:t>
            </a:r>
          </a:p>
          <a:p>
            <a:pPr lvl="1"/>
            <a:r>
              <a:rPr lang="en-US" sz="2900" dirty="0"/>
              <a:t>Denote all other nodes as </a:t>
            </a:r>
            <a:r>
              <a:rPr lang="en-US" sz="2900" b="1" i="1" dirty="0"/>
              <a:t>backups</a:t>
            </a:r>
            <a:r>
              <a:rPr lang="en-US" sz="2900" dirty="0"/>
              <a:t>;</a:t>
            </a:r>
          </a:p>
          <a:p>
            <a:r>
              <a:rPr lang="en-US" sz="3200" dirty="0"/>
              <a:t>Leader decides, for each backup, whether to </a:t>
            </a:r>
            <a:r>
              <a:rPr lang="en-US" sz="3200" b="1" i="1" dirty="0"/>
              <a:t>send</a:t>
            </a:r>
            <a:r>
              <a:rPr lang="en-US" sz="3200" dirty="0"/>
              <a:t> a message;</a:t>
            </a:r>
          </a:p>
          <a:p>
            <a:pPr lvl="1"/>
            <a:r>
              <a:rPr lang="en-US" sz="2900" dirty="0"/>
              <a:t>e.g. new batch of transactions in a blockchain;</a:t>
            </a:r>
          </a:p>
          <a:p>
            <a:r>
              <a:rPr lang="en-US" sz="3200" dirty="0"/>
              <a:t>Each backup receiving message from leader</a:t>
            </a:r>
          </a:p>
          <a:p>
            <a:pPr lvl="1"/>
            <a:r>
              <a:rPr lang="en-US" sz="2900" dirty="0"/>
              <a:t>decides, for each other node, whether to </a:t>
            </a:r>
            <a:r>
              <a:rPr lang="en-US" sz="2900" b="1" i="1" dirty="0"/>
              <a:t>forward</a:t>
            </a:r>
            <a:r>
              <a:rPr lang="en-US" sz="2900" dirty="0"/>
              <a:t> message;</a:t>
            </a:r>
          </a:p>
          <a:p>
            <a:r>
              <a:rPr lang="en-US" sz="3200" dirty="0">
                <a:solidFill>
                  <a:schemeClr val="tx1">
                    <a:lumMod val="95000"/>
                    <a:lumOff val="5000"/>
                  </a:schemeClr>
                </a:solidFill>
              </a:rPr>
              <a:t>Each node then decides whether to </a:t>
            </a:r>
            <a:r>
              <a:rPr lang="en-US" sz="3200" b="1" i="1" dirty="0">
                <a:solidFill>
                  <a:schemeClr val="tx1">
                    <a:lumMod val="95000"/>
                    <a:lumOff val="5000"/>
                  </a:schemeClr>
                </a:solidFill>
              </a:rPr>
              <a:t>commit</a:t>
            </a:r>
            <a:r>
              <a:rPr lang="en-US" sz="3200" dirty="0">
                <a:solidFill>
                  <a:schemeClr val="tx1">
                    <a:lumMod val="95000"/>
                    <a:lumOff val="5000"/>
                  </a:schemeClr>
                </a:solidFill>
              </a:rPr>
              <a:t> to message</a:t>
            </a:r>
          </a:p>
          <a:p>
            <a:pPr lvl="1"/>
            <a:r>
              <a:rPr lang="en-US" sz="3300" dirty="0">
                <a:solidFill>
                  <a:schemeClr val="tx1">
                    <a:lumMod val="95000"/>
                    <a:lumOff val="5000"/>
                  </a:schemeClr>
                </a:solidFill>
              </a:rPr>
              <a:t>based on its local information set.</a:t>
            </a:r>
          </a:p>
          <a:p>
            <a:pPr marL="0" indent="0" algn="just">
              <a:buNone/>
            </a:pPr>
            <a:endParaRPr lang="en-US" sz="1800" dirty="0">
              <a:solidFill>
                <a:schemeClr val="tx1">
                  <a:lumMod val="95000"/>
                  <a:lumOff val="5000"/>
                </a:schemeClr>
              </a:solidFill>
            </a:endParaRPr>
          </a:p>
          <a:p>
            <a:pPr marL="0" indent="0" algn="just">
              <a:buNone/>
            </a:pPr>
            <a:r>
              <a:rPr lang="en-US" sz="1600" dirty="0">
                <a:solidFill>
                  <a:schemeClr val="tx1">
                    <a:lumMod val="95000"/>
                    <a:lumOff val="5000"/>
                  </a:schemeClr>
                </a:solidFill>
              </a:rPr>
              <a:t>For simplicity, we study one round of synchronous peer communication in a single view. </a:t>
            </a:r>
            <a:r>
              <a:rPr lang="en-US" sz="1600" dirty="0" err="1">
                <a:solidFill>
                  <a:schemeClr val="tx1">
                    <a:lumMod val="95000"/>
                    <a:lumOff val="5000"/>
                  </a:schemeClr>
                </a:solidFill>
              </a:rPr>
              <a:t>Lamport</a:t>
            </a:r>
            <a:r>
              <a:rPr lang="en-US" sz="1600" dirty="0">
                <a:solidFill>
                  <a:schemeClr val="tx1">
                    <a:lumMod val="95000"/>
                    <a:lumOff val="5000"/>
                  </a:schemeClr>
                </a:solidFill>
              </a:rPr>
              <a:t>, </a:t>
            </a:r>
            <a:r>
              <a:rPr lang="en-US" sz="1600" dirty="0" err="1">
                <a:solidFill>
                  <a:schemeClr val="tx1">
                    <a:lumMod val="95000"/>
                    <a:lumOff val="5000"/>
                  </a:schemeClr>
                </a:solidFill>
              </a:rPr>
              <a:t>Shostak</a:t>
            </a:r>
            <a:r>
              <a:rPr lang="en-US" sz="1600" dirty="0">
                <a:solidFill>
                  <a:schemeClr val="tx1">
                    <a:lumMod val="95000"/>
                    <a:lumOff val="5000"/>
                  </a:schemeClr>
                </a:solidFill>
              </a:rPr>
              <a:t> and Pease (1982) study </a:t>
            </a:r>
            <a:r>
              <a:rPr lang="en-US" sz="1600" i="1" dirty="0">
                <a:solidFill>
                  <a:schemeClr val="tx1">
                    <a:lumMod val="95000"/>
                    <a:lumOff val="5000"/>
                  </a:schemeClr>
                </a:solidFill>
              </a:rPr>
              <a:t>f</a:t>
            </a:r>
            <a:r>
              <a:rPr lang="en-US" sz="1600" dirty="0">
                <a:solidFill>
                  <a:schemeClr val="tx1">
                    <a:lumMod val="95000"/>
                    <a:lumOff val="5000"/>
                  </a:schemeClr>
                </a:solidFill>
              </a:rPr>
              <a:t> rounds. Castro and </a:t>
            </a:r>
            <a:r>
              <a:rPr lang="en-US" sz="1600" dirty="0" err="1">
                <a:solidFill>
                  <a:schemeClr val="tx1">
                    <a:lumMod val="95000"/>
                    <a:lumOff val="5000"/>
                  </a:schemeClr>
                </a:solidFill>
              </a:rPr>
              <a:t>Liskov</a:t>
            </a:r>
            <a:r>
              <a:rPr lang="en-US" sz="1600" dirty="0">
                <a:solidFill>
                  <a:schemeClr val="tx1">
                    <a:lumMod val="95000"/>
                    <a:lumOff val="5000"/>
                  </a:schemeClr>
                </a:solidFill>
              </a:rPr>
              <a:t> (1999) (PBFT) study two rounds of communication with view changes. We also assume adequately close message delivery speeds to justify simultaneous moves in each step.</a:t>
            </a:r>
            <a:endParaRPr lang="en-US" sz="1600" b="1" dirty="0">
              <a:solidFill>
                <a:schemeClr val="tx1">
                  <a:lumMod val="95000"/>
                  <a:lumOff val="5000"/>
                </a:schemeClr>
              </a:solidFill>
            </a:endParaRPr>
          </a:p>
        </p:txBody>
      </p:sp>
      <p:graphicFrame>
        <p:nvGraphicFramePr>
          <p:cNvPr id="7" name="Content Placeholder 13">
            <a:extLst>
              <a:ext uri="{FF2B5EF4-FFF2-40B4-BE49-F238E27FC236}">
                <a16:creationId xmlns:a16="http://schemas.microsoft.com/office/drawing/2014/main" id="{62BB545C-8747-4193-B49E-42693FF3E2C8}"/>
              </a:ext>
            </a:extLst>
          </p:cNvPr>
          <p:cNvGraphicFramePr>
            <a:graphicFrameLocks noGrp="1"/>
          </p:cNvGraphicFramePr>
          <p:nvPr>
            <p:ph sz="half" idx="2"/>
          </p:nvPr>
        </p:nvGraphicFramePr>
        <p:xfrm>
          <a:off x="8518357" y="1472695"/>
          <a:ext cx="343301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Eastern crown - Wikipedia">
            <a:extLst>
              <a:ext uri="{FF2B5EF4-FFF2-40B4-BE49-F238E27FC236}">
                <a16:creationId xmlns:a16="http://schemas.microsoft.com/office/drawing/2014/main" id="{27A095C4-F72A-4E86-9370-0664B4969B4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874481" y="3166644"/>
            <a:ext cx="362258" cy="26235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AD8F480-D6D4-470C-9C75-6FFB1790616D}"/>
              </a:ext>
            </a:extLst>
          </p:cNvPr>
          <p:cNvCxnSpPr/>
          <p:nvPr/>
        </p:nvCxnSpPr>
        <p:spPr>
          <a:xfrm flipV="1">
            <a:off x="9328484" y="2735179"/>
            <a:ext cx="898358" cy="92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951F6D-E7A1-4A88-AC63-796CF69FB671}"/>
              </a:ext>
            </a:extLst>
          </p:cNvPr>
          <p:cNvCxnSpPr>
            <a:cxnSpLocks/>
          </p:cNvCxnSpPr>
          <p:nvPr/>
        </p:nvCxnSpPr>
        <p:spPr>
          <a:xfrm flipV="1">
            <a:off x="9328484" y="3657601"/>
            <a:ext cx="186088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534C63-0DFF-47F4-9542-B38EA56CBDB5}"/>
              </a:ext>
            </a:extLst>
          </p:cNvPr>
          <p:cNvCxnSpPr>
            <a:cxnSpLocks/>
          </p:cNvCxnSpPr>
          <p:nvPr/>
        </p:nvCxnSpPr>
        <p:spPr>
          <a:xfrm>
            <a:off x="9328484" y="3657600"/>
            <a:ext cx="898358" cy="89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4D7F0A-DD3F-403E-A989-8A803C959CD1}"/>
              </a:ext>
            </a:extLst>
          </p:cNvPr>
          <p:cNvCxnSpPr>
            <a:cxnSpLocks/>
          </p:cNvCxnSpPr>
          <p:nvPr/>
        </p:nvCxnSpPr>
        <p:spPr>
          <a:xfrm>
            <a:off x="10274968" y="2863516"/>
            <a:ext cx="0" cy="1620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F7036C-D5DC-40F1-92D3-2669D0F50DA5}"/>
              </a:ext>
            </a:extLst>
          </p:cNvPr>
          <p:cNvCxnSpPr>
            <a:cxnSpLocks/>
          </p:cNvCxnSpPr>
          <p:nvPr/>
        </p:nvCxnSpPr>
        <p:spPr>
          <a:xfrm flipV="1">
            <a:off x="10210800" y="2807368"/>
            <a:ext cx="0" cy="1612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95C2E16-B14F-4923-BB19-7EA76B7BCFBE}"/>
              </a:ext>
            </a:extLst>
          </p:cNvPr>
          <p:cNvCxnSpPr>
            <a:cxnSpLocks/>
          </p:cNvCxnSpPr>
          <p:nvPr/>
        </p:nvCxnSpPr>
        <p:spPr>
          <a:xfrm>
            <a:off x="10395284" y="2807368"/>
            <a:ext cx="794084" cy="729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934C87-BE82-4FB1-9E89-E4FF815EA833}"/>
              </a:ext>
            </a:extLst>
          </p:cNvPr>
          <p:cNvCxnSpPr>
            <a:cxnSpLocks/>
          </p:cNvCxnSpPr>
          <p:nvPr/>
        </p:nvCxnSpPr>
        <p:spPr>
          <a:xfrm flipH="1" flipV="1">
            <a:off x="10299031" y="2807368"/>
            <a:ext cx="818150" cy="762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BBD1-6EA6-43C6-AEB5-42DEBE3B96DA}"/>
              </a:ext>
            </a:extLst>
          </p:cNvPr>
          <p:cNvCxnSpPr>
            <a:cxnSpLocks/>
          </p:cNvCxnSpPr>
          <p:nvPr/>
        </p:nvCxnSpPr>
        <p:spPr>
          <a:xfrm flipV="1">
            <a:off x="10299031" y="3737812"/>
            <a:ext cx="810128" cy="817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3DC23C-3063-4AFF-B0F0-932331036F77}"/>
              </a:ext>
            </a:extLst>
          </p:cNvPr>
          <p:cNvCxnSpPr>
            <a:cxnSpLocks/>
          </p:cNvCxnSpPr>
          <p:nvPr/>
        </p:nvCxnSpPr>
        <p:spPr>
          <a:xfrm flipH="1">
            <a:off x="10395284" y="3793961"/>
            <a:ext cx="762000" cy="777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2" descr="Check Mark Tick - Free vector graphic on Pixabay">
            <a:extLst>
              <a:ext uri="{FF2B5EF4-FFF2-40B4-BE49-F238E27FC236}">
                <a16:creationId xmlns:a16="http://schemas.microsoft.com/office/drawing/2014/main" id="{0B875D64-B303-4ADD-BA86-AC523147BC7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892472" y="3477708"/>
            <a:ext cx="366697" cy="3597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eck Mark Tick - Free vector graphic on Pixabay">
            <a:extLst>
              <a:ext uri="{FF2B5EF4-FFF2-40B4-BE49-F238E27FC236}">
                <a16:creationId xmlns:a16="http://schemas.microsoft.com/office/drawing/2014/main" id="{959DC598-79C4-42F6-B93B-E0A2C90D7E87}"/>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1290771" y="3474283"/>
            <a:ext cx="366697" cy="3597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Mark Tick - Free vector graphic on Pixabay">
            <a:extLst>
              <a:ext uri="{FF2B5EF4-FFF2-40B4-BE49-F238E27FC236}">
                <a16:creationId xmlns:a16="http://schemas.microsoft.com/office/drawing/2014/main" id="{C09E7729-1E4A-485E-A8BE-ACC9B314C5C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063539" y="2290599"/>
            <a:ext cx="366697" cy="3597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eck Mark Tick - Free vector graphic on Pixabay">
            <a:extLst>
              <a:ext uri="{FF2B5EF4-FFF2-40B4-BE49-F238E27FC236}">
                <a16:creationId xmlns:a16="http://schemas.microsoft.com/office/drawing/2014/main" id="{0146DE59-7F16-4ED7-A7B8-BA061233D9C1}"/>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063539" y="4658224"/>
            <a:ext cx="366697" cy="35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AB9A0756B1CE44A885579893A1CE3B" ma:contentTypeVersion="11" ma:contentTypeDescription="Create a new document." ma:contentTypeScope="" ma:versionID="84d908406a5e0d85b757303a17396b0a">
  <xsd:schema xmlns:xsd="http://www.w3.org/2001/XMLSchema" xmlns:xs="http://www.w3.org/2001/XMLSchema" xmlns:p="http://schemas.microsoft.com/office/2006/metadata/properties" xmlns:ns3="b0dfc286-919a-46ed-b885-f3f322d62097" targetNamespace="http://schemas.microsoft.com/office/2006/metadata/properties" ma:root="true" ma:fieldsID="a504846fa5690ea2bc534360b5d1ffd9" ns3:_="">
    <xsd:import namespace="b0dfc286-919a-46ed-b885-f3f322d6209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fc286-919a-46ed-b885-f3f322d62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1A840A-2C00-49C3-9FE3-88F0AE56CAD0}">
  <ds:schemaRefs>
    <ds:schemaRef ds:uri="http://schemas.microsoft.com/sharepoint/v3/contenttype/forms"/>
  </ds:schemaRefs>
</ds:datastoreItem>
</file>

<file path=customXml/itemProps2.xml><?xml version="1.0" encoding="utf-8"?>
<ds:datastoreItem xmlns:ds="http://schemas.openxmlformats.org/officeDocument/2006/customXml" ds:itemID="{122424ED-DB87-48D8-9A68-05A1844DB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dfc286-919a-46ed-b885-f3f322d62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7BDE6-912A-473E-BE0C-762CB72160CE}">
  <ds:schemaRef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b0dfc286-919a-46ed-b885-f3f322d6209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2555</Words>
  <Application>Microsoft Office PowerPoint</Application>
  <PresentationFormat>Widescreen</PresentationFormat>
  <Paragraphs>369</Paragraphs>
  <Slides>34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Cambria Math</vt:lpstr>
      <vt:lpstr>Office Theme</vt:lpstr>
      <vt:lpstr>An Economic Model of Consensus on Distributed Ledgers</vt:lpstr>
      <vt:lpstr>Byzantine Fault Tolerance (BFT) in blockchains</vt:lpstr>
      <vt:lpstr>Byzantine Fault Tolerant (BFT) protocols</vt:lpstr>
      <vt:lpstr>Byzantine Fault Tolerant (BFT) protocols</vt:lpstr>
      <vt:lpstr>Consensus game</vt:lpstr>
      <vt:lpstr>Consensus game</vt:lpstr>
      <vt:lpstr>Consensus game</vt:lpstr>
      <vt:lpstr>Consensus game</vt:lpstr>
      <vt:lpstr>Consensus game</vt:lpstr>
      <vt:lpstr>Two types of nodes</vt:lpstr>
      <vt:lpstr>Two types of nodes</vt:lpstr>
      <vt:lpstr>Two types of nodes</vt:lpstr>
      <vt:lpstr>Ambiguity aversion</vt:lpstr>
      <vt:lpstr>Characterizing all symmetric equilibria</vt:lpstr>
      <vt:lpstr>Inferences </vt:lpstr>
      <vt:lpstr>PowerPoint Presentation</vt:lpstr>
      <vt:lpstr>PowerPoint Presentation</vt:lpstr>
      <vt:lpstr>PowerPoint Presentation</vt:lpstr>
      <vt:lpstr>The properties of a consensus equilibrium</vt:lpstr>
      <vt:lpstr> </vt:lpstr>
      <vt:lpstr> </vt:lpstr>
      <vt:lpstr> </vt:lpstr>
      <vt:lpstr> </vt:lpstr>
      <vt:lpstr> </vt:lpstr>
      <vt:lpstr> </vt:lpstr>
      <vt:lpstr> </vt:lpstr>
      <vt:lpstr> </vt:lpstr>
      <vt:lpstr> </vt:lpstr>
      <vt:lpstr> </vt:lpstr>
      <vt:lpstr>All symmetric equilibria </vt:lpstr>
      <vt:lpstr>Message losses</vt:lpstr>
      <vt:lpstr>Implications</vt:lpstr>
      <vt:lpstr>Relation to existing work</vt:lpstr>
      <vt:lpstr>Our contribution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Jiasun Li</dc:creator>
  <cp:lastModifiedBy>Jiasun Li</cp:lastModifiedBy>
  <cp:revision>333</cp:revision>
  <cp:lastPrinted>2022-03-04T05:05:43Z</cp:lastPrinted>
  <dcterms:created xsi:type="dcterms:W3CDTF">2021-11-15T19:58:40Z</dcterms:created>
  <dcterms:modified xsi:type="dcterms:W3CDTF">2022-09-04T00:04:57Z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0x0101006EAB9A0756B1CE44A885579893A1CE3B</vt:lpwstr>
  </property>
</Properties>
</file>